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7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8.xml" ContentType="application/vnd.openxmlformats-officedocument.drawingml.chartshapes+xml"/>
  <Override PartName="/ppt/charts/chart19.xml" ContentType="application/vnd.openxmlformats-officedocument.drawingml.chart+xml"/>
  <Override PartName="/ppt/drawings/drawing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2"/>
  </p:notesMasterIdLst>
  <p:sldIdLst>
    <p:sldId id="256" r:id="rId2"/>
    <p:sldId id="259" r:id="rId3"/>
    <p:sldId id="271" r:id="rId4"/>
    <p:sldId id="264" r:id="rId5"/>
    <p:sldId id="277" r:id="rId6"/>
    <p:sldId id="265" r:id="rId7"/>
    <p:sldId id="272" r:id="rId8"/>
    <p:sldId id="273" r:id="rId9"/>
    <p:sldId id="267" r:id="rId10"/>
    <p:sldId id="266" r:id="rId11"/>
    <p:sldId id="269" r:id="rId12"/>
    <p:sldId id="275" r:id="rId13"/>
    <p:sldId id="276" r:id="rId14"/>
    <p:sldId id="370" r:id="rId15"/>
    <p:sldId id="278" r:id="rId16"/>
    <p:sldId id="279" r:id="rId17"/>
    <p:sldId id="270" r:id="rId18"/>
    <p:sldId id="371" r:id="rId19"/>
    <p:sldId id="280" r:id="rId20"/>
    <p:sldId id="281" r:id="rId21"/>
    <p:sldId id="282" r:id="rId22"/>
    <p:sldId id="283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72" r:id="rId31"/>
    <p:sldId id="308" r:id="rId32"/>
    <p:sldId id="305" r:id="rId33"/>
    <p:sldId id="306" r:id="rId34"/>
    <p:sldId id="309" r:id="rId35"/>
    <p:sldId id="311" r:id="rId36"/>
    <p:sldId id="307" r:id="rId37"/>
    <p:sldId id="373" r:id="rId38"/>
    <p:sldId id="358" r:id="rId39"/>
    <p:sldId id="359" r:id="rId40"/>
    <p:sldId id="360" r:id="rId41"/>
    <p:sldId id="361" r:id="rId42"/>
    <p:sldId id="362" r:id="rId43"/>
    <p:sldId id="377" r:id="rId44"/>
    <p:sldId id="366" r:id="rId45"/>
    <p:sldId id="367" r:id="rId46"/>
    <p:sldId id="368" r:id="rId47"/>
    <p:sldId id="369" r:id="rId48"/>
    <p:sldId id="294" r:id="rId49"/>
    <p:sldId id="285" r:id="rId50"/>
    <p:sldId id="286" r:id="rId51"/>
    <p:sldId id="287" r:id="rId52"/>
    <p:sldId id="288" r:id="rId53"/>
    <p:sldId id="289" r:id="rId54"/>
    <p:sldId id="290" r:id="rId55"/>
    <p:sldId id="293" r:id="rId56"/>
    <p:sldId id="292" r:id="rId57"/>
    <p:sldId id="378" r:id="rId58"/>
    <p:sldId id="314" r:id="rId59"/>
    <p:sldId id="315" r:id="rId60"/>
    <p:sldId id="343" r:id="rId6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eur Peyrol" initials="Peyrol. F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4660"/>
  </p:normalViewPr>
  <p:slideViewPr>
    <p:cSldViewPr>
      <p:cViewPr varScale="1">
        <p:scale>
          <a:sx n="70" d="100"/>
          <a:sy n="70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Graphique%20dans%20Microsoft%20PowerPoint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u-clermont\dfs\partage\Epidemiologie\evaluat\sida\L%20Corm\R&#233;sultats\Divers\Brouillon%20graphique%20pr&#233;sentation%20EAC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Classeur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3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4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Graphique%20dans%20Microsoft%20PowerPoint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Classeur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Classeur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chu-clermont\dfs\partage\Epidemiologie\evaluat\sida\L%20Corm\R&#233;sultats\Divers\Brouillon%20graphique%20pr&#233;sentation%20EAC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u-clermont\dfs\partage\Epidemiologie\evaluat\sida\L%20Corm\R&#233;sultats\Divers\Brouillon%20graphique%20pr&#233;sentation%20EAC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u-clermont\dfs\partage\Epidemiologie\evaluat\sida\L%20Corm\R&#233;sultats\Divers\Brouillon%20graphique%20pr&#233;sentation%20EACS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chu-clermont\dfs\partage\Epidemiologie\evaluat\sida\L%20Corm\R&#233;sultats\Divers\Brouillon%20graphique%20pr&#233;sentation%20EAC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u-clermont\dfs\partage\Epidemiologie\evaluat\sida\L%20Corm\R&#233;sultats\Divers\Brouillon%20graphique%20pr&#233;sentation%20EAC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Feuil1!$G$20</c:f>
              <c:strCache>
                <c:ptCount val="1"/>
                <c:pt idx="0">
                  <c:v>Aujourd’hui, où situez-vous votre forme ?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Feuil1!$H$18:$R$19</c:f>
              <c:multiLvlStrCache>
                <c:ptCount val="11"/>
                <c:lvl>
                  <c:pt idx="0">
                    <c:v>Très fatigué</c:v>
                  </c:pt>
                  <c:pt idx="1">
                    <c:v>10</c:v>
                  </c:pt>
                  <c:pt idx="2">
                    <c:v>20</c:v>
                  </c:pt>
                  <c:pt idx="3">
                    <c:v>30</c:v>
                  </c:pt>
                  <c:pt idx="4">
                    <c:v>40</c:v>
                  </c:pt>
                  <c:pt idx="5">
                    <c:v>50</c:v>
                  </c:pt>
                  <c:pt idx="6">
                    <c:v>60</c:v>
                  </c:pt>
                  <c:pt idx="7">
                    <c:v>70</c:v>
                  </c:pt>
                  <c:pt idx="8">
                    <c:v>80</c:v>
                  </c:pt>
                  <c:pt idx="9">
                    <c:v>90</c:v>
                  </c:pt>
                  <c:pt idx="10">
                    <c:v>En pleine forme</c:v>
                  </c:pt>
                </c:lvl>
                <c:lvl>
                  <c:pt idx="0">
                    <c:v>Pourcentage pour chaque modalité</c:v>
                  </c:pt>
                </c:lvl>
              </c:multiLvlStrCache>
            </c:multiLvlStrRef>
          </c:cat>
          <c:val>
            <c:numRef>
              <c:f>Feuil1!$H$20:$R$20</c:f>
              <c:numCache>
                <c:formatCode>0%</c:formatCode>
                <c:ptCount val="11"/>
                <c:pt idx="0">
                  <c:v>0.02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0.06</c:v>
                </c:pt>
                <c:pt idx="5">
                  <c:v>0.15</c:v>
                </c:pt>
                <c:pt idx="6">
                  <c:v>0.11</c:v>
                </c:pt>
                <c:pt idx="7">
                  <c:v>0.15</c:v>
                </c:pt>
                <c:pt idx="8">
                  <c:v>0.13</c:v>
                </c:pt>
                <c:pt idx="9">
                  <c:v>0.1</c:v>
                </c:pt>
                <c:pt idx="10">
                  <c:v>0.21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166272"/>
        <c:axId val="160167808"/>
      </c:lineChart>
      <c:catAx>
        <c:axId val="160166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0167808"/>
        <c:crosses val="autoZero"/>
        <c:auto val="1"/>
        <c:lblAlgn val="ctr"/>
        <c:lblOffset val="100"/>
        <c:noMultiLvlLbl val="0"/>
      </c:catAx>
      <c:valAx>
        <c:axId val="160167808"/>
        <c:scaling>
          <c:orientation val="minMax"/>
          <c:max val="0.5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0166272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smtClean="0"/>
              <a:t>Les difficultés</a:t>
            </a:r>
            <a:endParaRPr lang="fr-FR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240507436570429"/>
          <c:y val="0.21795166229221347"/>
          <c:w val="0.87759492563429575"/>
          <c:h val="0.604192548848060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Feuil1!$R$25:$R$26</c:f>
              <c:strCache>
                <c:ptCount val="2"/>
                <c:pt idx="0">
                  <c:v>Difficultés d'accés aux informations</c:v>
                </c:pt>
                <c:pt idx="1">
                  <c:v>Difficultés de compréhension des examens biologiques</c:v>
                </c:pt>
              </c:strCache>
            </c:strRef>
          </c:cat>
          <c:val>
            <c:numRef>
              <c:f>Feuil1!$Q$25:$Q$26</c:f>
              <c:numCache>
                <c:formatCode>0%</c:formatCode>
                <c:ptCount val="2"/>
                <c:pt idx="0">
                  <c:v>0.13</c:v>
                </c:pt>
                <c:pt idx="1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099584"/>
        <c:axId val="162101120"/>
      </c:barChart>
      <c:catAx>
        <c:axId val="162099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162101120"/>
        <c:crosses val="autoZero"/>
        <c:auto val="1"/>
        <c:lblAlgn val="ctr"/>
        <c:lblOffset val="100"/>
        <c:noMultiLvlLbl val="0"/>
      </c:catAx>
      <c:valAx>
        <c:axId val="1621011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2099584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'[Graphique dans Microsoft PowerPoint]Feuil1'!$A$2:$A$4</c:f>
              <c:strCache>
                <c:ptCount val="3"/>
                <c:pt idx="0">
                  <c:v>1-2 months</c:v>
                </c:pt>
                <c:pt idx="1">
                  <c:v>3-4 months</c:v>
                </c:pt>
                <c:pt idx="2">
                  <c:v>5-6 months or more</c:v>
                </c:pt>
              </c:strCache>
            </c:strRef>
          </c:cat>
          <c:val>
            <c:numRef>
              <c:f>'[Graphique dans Microsoft PowerPoint]Feuil1'!$B$2:$B$4</c:f>
              <c:numCache>
                <c:formatCode>0%</c:formatCode>
                <c:ptCount val="3"/>
                <c:pt idx="0">
                  <c:v>0.11</c:v>
                </c:pt>
                <c:pt idx="1">
                  <c:v>0.58000000000000007</c:v>
                </c:pt>
                <c:pt idx="2">
                  <c:v>0.32000000000000006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2126464"/>
        <c:axId val="162406784"/>
      </c:barChart>
      <c:catAx>
        <c:axId val="16212646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62406784"/>
        <c:crosses val="autoZero"/>
        <c:auto val="1"/>
        <c:lblAlgn val="ctr"/>
        <c:lblOffset val="100"/>
        <c:noMultiLvlLbl val="0"/>
      </c:catAx>
      <c:valAx>
        <c:axId val="16240678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2126464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Au cours de </a:t>
            </a:r>
            <a:r>
              <a:rPr lang="en-US" u="sng"/>
              <a:t>l'année passée</a:t>
            </a:r>
          </a:p>
        </c:rich>
      </c:tx>
      <c:layout>
        <c:manualLayout>
          <c:xMode val="edge"/>
          <c:yMode val="edge"/>
          <c:x val="0.23625282954671703"/>
          <c:y val="2.36795475687727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019145442173092"/>
          <c:y val="0.14278605495917193"/>
          <c:w val="0.78283641227363621"/>
          <c:h val="0.73507818614060227"/>
        </c:manualLayout>
      </c:layout>
      <c:barChart>
        <c:barDir val="col"/>
        <c:grouping val="clustered"/>
        <c:varyColors val="0"/>
        <c:ser>
          <c:idx val="0"/>
          <c:order val="0"/>
          <c:tx>
            <c:v>1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Feuil1!$P$135:$Q$135</c:f>
              <c:strCache>
                <c:ptCount val="2"/>
                <c:pt idx="0">
                  <c:v>Bilan annuel</c:v>
                </c:pt>
                <c:pt idx="1">
                  <c:v>ETP</c:v>
                </c:pt>
              </c:strCache>
            </c:strRef>
          </c:cat>
          <c:val>
            <c:numRef>
              <c:f>Feuil1!$N$135:$N$136</c:f>
              <c:numCache>
                <c:formatCode>0%</c:formatCode>
                <c:ptCount val="2"/>
                <c:pt idx="0">
                  <c:v>0.54</c:v>
                </c:pt>
                <c:pt idx="1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430336"/>
        <c:axId val="162456704"/>
      </c:barChart>
      <c:catAx>
        <c:axId val="16243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fr-FR"/>
          </a:p>
        </c:txPr>
        <c:crossAx val="162456704"/>
        <c:crosses val="autoZero"/>
        <c:auto val="1"/>
        <c:lblAlgn val="ctr"/>
        <c:lblOffset val="100"/>
        <c:noMultiLvlLbl val="0"/>
      </c:catAx>
      <c:valAx>
        <c:axId val="162456704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2430336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129362301934486E-2"/>
          <c:y val="2.2735934871760993E-2"/>
          <c:w val="0.90543853893263337"/>
          <c:h val="0.839048176045628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Proposition ETP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≤2</c:v>
                </c:pt>
                <c:pt idx="1">
                  <c:v>3-5</c:v>
                </c:pt>
                <c:pt idx="2">
                  <c:v>6-10</c:v>
                </c:pt>
                <c:pt idx="3">
                  <c:v>≥11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41.7</c:v>
                </c:pt>
                <c:pt idx="1">
                  <c:v>29.3</c:v>
                </c:pt>
                <c:pt idx="2">
                  <c:v>26</c:v>
                </c:pt>
                <c:pt idx="3">
                  <c:v>24.5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ETP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≤2</c:v>
                </c:pt>
                <c:pt idx="1">
                  <c:v>3-5</c:v>
                </c:pt>
                <c:pt idx="2">
                  <c:v>6-10</c:v>
                </c:pt>
                <c:pt idx="3">
                  <c:v>≥11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75</c:v>
                </c:pt>
                <c:pt idx="1">
                  <c:v>51.8</c:v>
                </c:pt>
                <c:pt idx="2">
                  <c:v>35.299999999999997</c:v>
                </c:pt>
                <c:pt idx="3">
                  <c:v>47.7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752960"/>
        <c:axId val="181754880"/>
      </c:barChart>
      <c:catAx>
        <c:axId val="181752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Durée sous</a:t>
                </a:r>
                <a:r>
                  <a:rPr lang="fr-FR" baseline="0"/>
                  <a:t> traitement</a:t>
                </a:r>
                <a:r>
                  <a:rPr lang="fr-FR"/>
                  <a:t> (années)</a:t>
                </a:r>
              </a:p>
            </c:rich>
          </c:tx>
          <c:layout>
            <c:manualLayout>
              <c:xMode val="edge"/>
              <c:yMode val="edge"/>
              <c:x val="0.29906959262590893"/>
              <c:y val="0.91068527108099095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181754880"/>
        <c:crosses val="autoZero"/>
        <c:auto val="1"/>
        <c:lblAlgn val="ctr"/>
        <c:lblOffset val="100"/>
        <c:noMultiLvlLbl val="0"/>
      </c:catAx>
      <c:valAx>
        <c:axId val="181754880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2.2222222222222223E-2"/>
              <c:y val="1.628629238682625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175296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6298030483978706"/>
          <c:y val="4.9709482229595502E-2"/>
          <c:w val="0.27765196445559986"/>
          <c:h val="0.14929129005751848"/>
        </c:manualLayout>
      </c:layout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cours</a:t>
            </a:r>
            <a:r>
              <a:rPr lang="en-US" baseline="0" dirty="0" smtClean="0"/>
              <a:t> des </a:t>
            </a:r>
            <a:r>
              <a:rPr lang="en-US" u="sng" baseline="0" dirty="0" smtClean="0"/>
              <a:t>6 deniers </a:t>
            </a:r>
            <a:r>
              <a:rPr lang="en-US" u="sng" baseline="0" dirty="0" err="1" smtClean="0"/>
              <a:t>mois</a:t>
            </a:r>
            <a:endParaRPr lang="en-US" u="sng" dirty="0"/>
          </a:p>
        </c:rich>
      </c:tx>
      <c:layout>
        <c:manualLayout>
          <c:xMode val="edge"/>
          <c:yMode val="edge"/>
          <c:x val="0.24827908726392917"/>
          <c:y val="2.03562340966921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7109697607017353E-2"/>
          <c:y val="0.10112934356487883"/>
          <c:w val="0.61578103225696146"/>
          <c:h val="0.78664872587129142"/>
        </c:manualLayout>
      </c:layout>
      <c:barChart>
        <c:barDir val="col"/>
        <c:grouping val="clustered"/>
        <c:varyColors val="0"/>
        <c:ser>
          <c:idx val="0"/>
          <c:order val="0"/>
          <c:tx>
            <c:v>% of patients who have seen at least once this professional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Feuil1!$E$22:$H$22</c:f>
              <c:strCache>
                <c:ptCount val="4"/>
                <c:pt idx="0">
                  <c:v>HIV hospital specialist</c:v>
                </c:pt>
                <c:pt idx="1">
                  <c:v>GP</c:v>
                </c:pt>
                <c:pt idx="2">
                  <c:v>Other hospital specialists</c:v>
                </c:pt>
                <c:pt idx="3">
                  <c:v>City specialists</c:v>
                </c:pt>
              </c:strCache>
            </c:strRef>
          </c:cat>
          <c:val>
            <c:numRef>
              <c:f>(Feuil1!$C$6,Feuil1!$C$9,Feuil1!$C$12,Feuil1!$C$15)</c:f>
              <c:numCache>
                <c:formatCode>0%</c:formatCode>
                <c:ptCount val="4"/>
                <c:pt idx="0">
                  <c:v>0.88000000000000012</c:v>
                </c:pt>
                <c:pt idx="1">
                  <c:v>0.60000000000000009</c:v>
                </c:pt>
                <c:pt idx="2">
                  <c:v>0.31000000000000005</c:v>
                </c:pt>
                <c:pt idx="3">
                  <c:v>0.17</c:v>
                </c:pt>
              </c:numCache>
            </c:numRef>
          </c:val>
        </c:ser>
        <c:ser>
          <c:idx val="1"/>
          <c:order val="1"/>
          <c:tx>
            <c:v>% of patients for who the professional knew the HIV status</c:v>
          </c:tx>
          <c:invertIfNegative val="0"/>
          <c:val>
            <c:numRef>
              <c:f>(Feuil1!$C$7,Feuil1!$C$10,Feuil1!$C$13,Feuil1!$C$16)</c:f>
              <c:numCache>
                <c:formatCode>0%</c:formatCode>
                <c:ptCount val="4"/>
                <c:pt idx="0">
                  <c:v>0.87289433384379811</c:v>
                </c:pt>
                <c:pt idx="1">
                  <c:v>0.57427258805513004</c:v>
                </c:pt>
                <c:pt idx="2">
                  <c:v>0.31087289433384396</c:v>
                </c:pt>
                <c:pt idx="3">
                  <c:v>0.14088820826952528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176000"/>
        <c:axId val="162181888"/>
      </c:barChart>
      <c:catAx>
        <c:axId val="162176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2181888"/>
        <c:crosses val="autoZero"/>
        <c:auto val="1"/>
        <c:lblAlgn val="ctr"/>
        <c:lblOffset val="100"/>
        <c:noMultiLvlLbl val="0"/>
      </c:catAx>
      <c:valAx>
        <c:axId val="162181888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2176000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Feuil1!$G$20</c:f>
              <c:strCache>
                <c:ptCount val="1"/>
                <c:pt idx="0">
                  <c:v>Aujourd’hui, où situez-vous votre forme ?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Feuil1!$H$18:$R$19</c:f>
              <c:multiLvlStrCache>
                <c:ptCount val="11"/>
                <c:lvl>
                  <c:pt idx="0">
                    <c:v>Très fatigué</c:v>
                  </c:pt>
                  <c:pt idx="1">
                    <c:v>10</c:v>
                  </c:pt>
                  <c:pt idx="2">
                    <c:v>20</c:v>
                  </c:pt>
                  <c:pt idx="3">
                    <c:v>30</c:v>
                  </c:pt>
                  <c:pt idx="4">
                    <c:v>40</c:v>
                  </c:pt>
                  <c:pt idx="5">
                    <c:v>50</c:v>
                  </c:pt>
                  <c:pt idx="6">
                    <c:v>60</c:v>
                  </c:pt>
                  <c:pt idx="7">
                    <c:v>70</c:v>
                  </c:pt>
                  <c:pt idx="8">
                    <c:v>80</c:v>
                  </c:pt>
                  <c:pt idx="9">
                    <c:v>90</c:v>
                  </c:pt>
                  <c:pt idx="10">
                    <c:v>En pleine forme</c:v>
                  </c:pt>
                </c:lvl>
                <c:lvl>
                  <c:pt idx="0">
                    <c:v>Pourcentage pour chaque modalité</c:v>
                  </c:pt>
                </c:lvl>
              </c:multiLvlStrCache>
            </c:multiLvlStrRef>
          </c:cat>
          <c:val>
            <c:numRef>
              <c:f>Feuil1!$H$20:$R$20</c:f>
              <c:numCache>
                <c:formatCode>0%</c:formatCode>
                <c:ptCount val="11"/>
                <c:pt idx="0">
                  <c:v>0.02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0.06</c:v>
                </c:pt>
                <c:pt idx="5">
                  <c:v>0.15</c:v>
                </c:pt>
                <c:pt idx="6">
                  <c:v>0.11</c:v>
                </c:pt>
                <c:pt idx="7">
                  <c:v>0.15</c:v>
                </c:pt>
                <c:pt idx="8">
                  <c:v>0.13</c:v>
                </c:pt>
                <c:pt idx="9">
                  <c:v>0.1</c:v>
                </c:pt>
                <c:pt idx="10">
                  <c:v>0.21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234752"/>
        <c:axId val="162236288"/>
      </c:lineChart>
      <c:catAx>
        <c:axId val="162234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2236288"/>
        <c:crosses val="autoZero"/>
        <c:auto val="1"/>
        <c:lblAlgn val="ctr"/>
        <c:lblOffset val="100"/>
        <c:noMultiLvlLbl val="0"/>
      </c:catAx>
      <c:valAx>
        <c:axId val="162236288"/>
        <c:scaling>
          <c:orientation val="minMax"/>
          <c:max val="0.5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2234752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291581607854577E-2"/>
          <c:y val="6.9996017198357297E-2"/>
          <c:w val="0.89101706036745409"/>
          <c:h val="0.64654844900292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Patients &lt;60ans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1-2 mois</c:v>
                </c:pt>
                <c:pt idx="1">
                  <c:v>3-4 mois</c:v>
                </c:pt>
                <c:pt idx="2">
                  <c:v>5-6-12mois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0.12</c:v>
                </c:pt>
                <c:pt idx="1">
                  <c:v>0.56000000000000005</c:v>
                </c:pt>
                <c:pt idx="2">
                  <c:v>0.31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Patients≥ 60ans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1-2 mois</c:v>
                </c:pt>
                <c:pt idx="1">
                  <c:v>3-4 mois</c:v>
                </c:pt>
                <c:pt idx="2">
                  <c:v>5-6-12mois</c:v>
                </c:pt>
              </c:strCache>
            </c:strRef>
          </c:cat>
          <c:val>
            <c:numRef>
              <c:f>Feuil1!$C$2:$C$4</c:f>
              <c:numCache>
                <c:formatCode>0%</c:formatCode>
                <c:ptCount val="3"/>
                <c:pt idx="0">
                  <c:v>0.01</c:v>
                </c:pt>
                <c:pt idx="1">
                  <c:v>0.65</c:v>
                </c:pt>
                <c:pt idx="2">
                  <c:v>0.33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7552256"/>
        <c:axId val="117553792"/>
      </c:barChart>
      <c:catAx>
        <c:axId val="11755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7553792"/>
        <c:crosses val="autoZero"/>
        <c:auto val="1"/>
        <c:lblAlgn val="ctr"/>
        <c:lblOffset val="100"/>
        <c:noMultiLvlLbl val="0"/>
      </c:catAx>
      <c:valAx>
        <c:axId val="11755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755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657990667833185"/>
          <c:y val="0.87547460763091023"/>
          <c:w val="0.55856858170506463"/>
          <c:h val="0.10994856791308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fr-F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Patients &lt;60ans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Feuil1!$A$2:$A$6</c:f>
              <c:strCache>
                <c:ptCount val="5"/>
                <c:pt idx="0">
                  <c:v>médecin spécialiste VIH</c:v>
                </c:pt>
                <c:pt idx="1">
                  <c:v> médecin généraliste</c:v>
                </c:pt>
                <c:pt idx="2">
                  <c:v>autre spécialiste hsopitalier</c:v>
                </c:pt>
                <c:pt idx="3">
                  <c:v>spécialiste de ville</c:v>
                </c:pt>
                <c:pt idx="4">
                  <c:v>dentiste</c:v>
                </c:pt>
              </c:strCache>
            </c:strRef>
          </c:cat>
          <c:val>
            <c:numRef>
              <c:f>Feuil1!$B$2:$B$6</c:f>
              <c:numCache>
                <c:formatCode>0%</c:formatCode>
                <c:ptCount val="5"/>
                <c:pt idx="0">
                  <c:v>0.88</c:v>
                </c:pt>
                <c:pt idx="1">
                  <c:v>0.59</c:v>
                </c:pt>
                <c:pt idx="2">
                  <c:v>0.3</c:v>
                </c:pt>
                <c:pt idx="3">
                  <c:v>0.16</c:v>
                </c:pt>
                <c:pt idx="4">
                  <c:v>0.32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Patients≥ 60ans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Feuil1!$A$2:$A$6</c:f>
              <c:strCache>
                <c:ptCount val="5"/>
                <c:pt idx="0">
                  <c:v>médecin spécialiste VIH</c:v>
                </c:pt>
                <c:pt idx="1">
                  <c:v> médecin généraliste</c:v>
                </c:pt>
                <c:pt idx="2">
                  <c:v>autre spécialiste hsopitalier</c:v>
                </c:pt>
                <c:pt idx="3">
                  <c:v>spécialiste de ville</c:v>
                </c:pt>
                <c:pt idx="4">
                  <c:v>dentiste</c:v>
                </c:pt>
              </c:strCache>
            </c:strRef>
          </c:cat>
          <c:val>
            <c:numRef>
              <c:f>Feuil1!$C$2:$C$6</c:f>
              <c:numCache>
                <c:formatCode>0%</c:formatCode>
                <c:ptCount val="5"/>
                <c:pt idx="0">
                  <c:v>0.91</c:v>
                </c:pt>
                <c:pt idx="1">
                  <c:v>0.66</c:v>
                </c:pt>
                <c:pt idx="2">
                  <c:v>0.35</c:v>
                </c:pt>
                <c:pt idx="3">
                  <c:v>0.27</c:v>
                </c:pt>
                <c:pt idx="4">
                  <c:v>0.34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8248960"/>
        <c:axId val="118250496"/>
      </c:barChart>
      <c:catAx>
        <c:axId val="11824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250496"/>
        <c:crosses val="autoZero"/>
        <c:auto val="1"/>
        <c:lblAlgn val="ctr"/>
        <c:lblOffset val="100"/>
        <c:noMultiLvlLbl val="0"/>
      </c:catAx>
      <c:valAx>
        <c:axId val="11825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248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799851456834012"/>
          <c:y val="0.8904240437931138"/>
          <c:w val="0.60117908709731838"/>
          <c:h val="9.67490985850057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895329056090217E-2"/>
          <c:y val="2.1024254948615356E-2"/>
          <c:w val="0.93610467094390981"/>
          <c:h val="0.7285516916510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Feuil1!$B$8</c:f>
              <c:strCache>
                <c:ptCount val="1"/>
                <c:pt idx="0">
                  <c:v>Patients &lt;60ans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Feuil1!$A$9:$A$13</c:f>
              <c:strCache>
                <c:ptCount val="5"/>
                <c:pt idx="0">
                  <c:v>consultation aux urgences</c:v>
                </c:pt>
                <c:pt idx="1">
                  <c:v>hospitalisation plus d'un jour</c:v>
                </c:pt>
                <c:pt idx="2">
                  <c:v>proposition de consultation d'ETP</c:v>
                </c:pt>
                <c:pt idx="3">
                  <c:v>participation à des consultations d'ETP</c:v>
                </c:pt>
                <c:pt idx="4">
                  <c:v>bilan annuel</c:v>
                </c:pt>
              </c:strCache>
            </c:strRef>
          </c:cat>
          <c:val>
            <c:numRef>
              <c:f>Feuil1!$B$9:$B$13</c:f>
              <c:numCache>
                <c:formatCode>0%</c:formatCode>
                <c:ptCount val="5"/>
                <c:pt idx="0">
                  <c:v>0.2</c:v>
                </c:pt>
                <c:pt idx="1">
                  <c:v>0.17</c:v>
                </c:pt>
                <c:pt idx="2">
                  <c:v>0.26</c:v>
                </c:pt>
                <c:pt idx="3">
                  <c:v>0.17</c:v>
                </c:pt>
                <c:pt idx="4">
                  <c:v>0.56000000000000005</c:v>
                </c:pt>
              </c:numCache>
            </c:numRef>
          </c:val>
        </c:ser>
        <c:ser>
          <c:idx val="1"/>
          <c:order val="1"/>
          <c:tx>
            <c:strRef>
              <c:f>Feuil1!$C$8</c:f>
              <c:strCache>
                <c:ptCount val="1"/>
                <c:pt idx="0">
                  <c:v>Patients≥ 60ans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Feuil1!$A$9:$A$13</c:f>
              <c:strCache>
                <c:ptCount val="5"/>
                <c:pt idx="0">
                  <c:v>consultation aux urgences</c:v>
                </c:pt>
                <c:pt idx="1">
                  <c:v>hospitalisation plus d'un jour</c:v>
                </c:pt>
                <c:pt idx="2">
                  <c:v>proposition de consultation d'ETP</c:v>
                </c:pt>
                <c:pt idx="3">
                  <c:v>participation à des consultations d'ETP</c:v>
                </c:pt>
                <c:pt idx="4">
                  <c:v>bilan annuel</c:v>
                </c:pt>
              </c:strCache>
            </c:strRef>
          </c:cat>
          <c:val>
            <c:numRef>
              <c:f>Feuil1!$C$9:$C$13</c:f>
              <c:numCache>
                <c:formatCode>0%</c:formatCode>
                <c:ptCount val="5"/>
                <c:pt idx="0">
                  <c:v>0.16</c:v>
                </c:pt>
                <c:pt idx="1">
                  <c:v>0.21</c:v>
                </c:pt>
                <c:pt idx="2">
                  <c:v>0.14000000000000001</c:v>
                </c:pt>
                <c:pt idx="3">
                  <c:v>0.1</c:v>
                </c:pt>
                <c:pt idx="4">
                  <c:v>0.54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8078080"/>
        <c:axId val="118083968"/>
      </c:barChart>
      <c:catAx>
        <c:axId val="11807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083968"/>
        <c:crosses val="autoZero"/>
        <c:auto val="1"/>
        <c:lblAlgn val="ctr"/>
        <c:lblOffset val="100"/>
        <c:noMultiLvlLbl val="0"/>
      </c:catAx>
      <c:valAx>
        <c:axId val="11808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07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Feuil1!$B$15</c:f>
              <c:strCache>
                <c:ptCount val="1"/>
                <c:pt idx="0">
                  <c:v>Patients &lt;60ans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Feuil1!$A$16:$A$18</c:f>
              <c:strCache>
                <c:ptCount val="3"/>
                <c:pt idx="0">
                  <c:v>report de soins pour raisons financières</c:v>
                </c:pt>
                <c:pt idx="1">
                  <c:v>annonce de la séropositivité</c:v>
                </c:pt>
                <c:pt idx="2">
                  <c:v>dispensation des ARVs exclusivement à l'hôpital</c:v>
                </c:pt>
              </c:strCache>
            </c:strRef>
          </c:cat>
          <c:val>
            <c:numRef>
              <c:f>Feuil1!$B$16:$B$18</c:f>
              <c:numCache>
                <c:formatCode>0%</c:formatCode>
                <c:ptCount val="3"/>
                <c:pt idx="0">
                  <c:v>0.24</c:v>
                </c:pt>
                <c:pt idx="1">
                  <c:v>0.73</c:v>
                </c:pt>
                <c:pt idx="2">
                  <c:v>0.31</c:v>
                </c:pt>
              </c:numCache>
            </c:numRef>
          </c:val>
        </c:ser>
        <c:ser>
          <c:idx val="1"/>
          <c:order val="1"/>
          <c:tx>
            <c:strRef>
              <c:f>Feuil1!$C$15</c:f>
              <c:strCache>
                <c:ptCount val="1"/>
                <c:pt idx="0">
                  <c:v>Patients≥ 60ans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Feuil1!$A$16:$A$18</c:f>
              <c:strCache>
                <c:ptCount val="3"/>
                <c:pt idx="0">
                  <c:v>report de soins pour raisons financières</c:v>
                </c:pt>
                <c:pt idx="1">
                  <c:v>annonce de la séropositivité</c:v>
                </c:pt>
                <c:pt idx="2">
                  <c:v>dispensation des ARVs exclusivement à l'hôpital</c:v>
                </c:pt>
              </c:strCache>
            </c:strRef>
          </c:cat>
          <c:val>
            <c:numRef>
              <c:f>Feuil1!$C$16:$C$18</c:f>
              <c:numCache>
                <c:formatCode>0%</c:formatCode>
                <c:ptCount val="3"/>
                <c:pt idx="0">
                  <c:v>0.19</c:v>
                </c:pt>
                <c:pt idx="1">
                  <c:v>0.7</c:v>
                </c:pt>
                <c:pt idx="2">
                  <c:v>0.42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8419840"/>
        <c:axId val="118421376"/>
      </c:barChart>
      <c:catAx>
        <c:axId val="118419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421376"/>
        <c:crosses val="autoZero"/>
        <c:auto val="1"/>
        <c:lblAlgn val="ctr"/>
        <c:lblOffset val="100"/>
        <c:noMultiLvlLbl val="0"/>
      </c:catAx>
      <c:valAx>
        <c:axId val="118421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41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952329231239684"/>
          <c:y val="0.91572903710064746"/>
          <c:w val="0.60798614729974454"/>
          <c:h val="8.15674391861499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'[Graphique dans Microsoft PowerPoint]Feuil1'!$A$2:$A$4</c:f>
              <c:strCache>
                <c:ptCount val="3"/>
                <c:pt idx="0">
                  <c:v>1-2 months</c:v>
                </c:pt>
                <c:pt idx="1">
                  <c:v>3-4 months</c:v>
                </c:pt>
                <c:pt idx="2">
                  <c:v>5-6 months or more</c:v>
                </c:pt>
              </c:strCache>
            </c:strRef>
          </c:cat>
          <c:val>
            <c:numRef>
              <c:f>'[Graphique dans Microsoft PowerPoint]Feuil1'!$B$2:$B$4</c:f>
              <c:numCache>
                <c:formatCode>0%</c:formatCode>
                <c:ptCount val="3"/>
                <c:pt idx="0">
                  <c:v>0.11</c:v>
                </c:pt>
                <c:pt idx="1">
                  <c:v>0.58000000000000007</c:v>
                </c:pt>
                <c:pt idx="2">
                  <c:v>0.32000000000000006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0988160"/>
        <c:axId val="160994048"/>
      </c:barChart>
      <c:catAx>
        <c:axId val="1609881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60994048"/>
        <c:crosses val="autoZero"/>
        <c:auto val="1"/>
        <c:lblAlgn val="ctr"/>
        <c:lblOffset val="100"/>
        <c:noMultiLvlLbl val="0"/>
      </c:catAx>
      <c:valAx>
        <c:axId val="16099404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0988160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cours</a:t>
            </a:r>
            <a:r>
              <a:rPr lang="en-US" baseline="0" dirty="0" smtClean="0"/>
              <a:t> des </a:t>
            </a:r>
            <a:r>
              <a:rPr lang="en-US" u="sng" baseline="0" dirty="0" smtClean="0"/>
              <a:t>6 deniers </a:t>
            </a:r>
            <a:r>
              <a:rPr lang="en-US" u="sng" baseline="0" dirty="0" err="1" smtClean="0"/>
              <a:t>mois</a:t>
            </a:r>
            <a:endParaRPr lang="en-US" u="sng" dirty="0"/>
          </a:p>
        </c:rich>
      </c:tx>
      <c:layout>
        <c:manualLayout>
          <c:xMode val="edge"/>
          <c:yMode val="edge"/>
          <c:x val="0.24827908726392917"/>
          <c:y val="2.03562340966921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7109697607017353E-2"/>
          <c:y val="0.10112934356487883"/>
          <c:w val="0.61578103225696146"/>
          <c:h val="0.78664872587129142"/>
        </c:manualLayout>
      </c:layout>
      <c:barChart>
        <c:barDir val="col"/>
        <c:grouping val="clustered"/>
        <c:varyColors val="0"/>
        <c:ser>
          <c:idx val="0"/>
          <c:order val="0"/>
          <c:tx>
            <c:v>% of patients who have seen at least once this professional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Feuil1!$E$22:$H$22</c:f>
              <c:strCache>
                <c:ptCount val="4"/>
                <c:pt idx="0">
                  <c:v>HIV hospital specialist</c:v>
                </c:pt>
                <c:pt idx="1">
                  <c:v>GP</c:v>
                </c:pt>
                <c:pt idx="2">
                  <c:v>Other hospital specialists</c:v>
                </c:pt>
                <c:pt idx="3">
                  <c:v>City specialists</c:v>
                </c:pt>
              </c:strCache>
            </c:strRef>
          </c:cat>
          <c:val>
            <c:numRef>
              <c:f>(Feuil1!$C$6,Feuil1!$C$9,Feuil1!$C$12,Feuil1!$C$15)</c:f>
              <c:numCache>
                <c:formatCode>0%</c:formatCode>
                <c:ptCount val="4"/>
                <c:pt idx="0">
                  <c:v>0.88000000000000012</c:v>
                </c:pt>
                <c:pt idx="1">
                  <c:v>0.60000000000000009</c:v>
                </c:pt>
                <c:pt idx="2">
                  <c:v>0.31000000000000005</c:v>
                </c:pt>
                <c:pt idx="3">
                  <c:v>0.17</c:v>
                </c:pt>
              </c:numCache>
            </c:numRef>
          </c:val>
        </c:ser>
        <c:ser>
          <c:idx val="1"/>
          <c:order val="1"/>
          <c:tx>
            <c:v>% of patients for who the professional knew the HIV status</c:v>
          </c:tx>
          <c:invertIfNegative val="0"/>
          <c:val>
            <c:numRef>
              <c:f>(Feuil1!$C$7,Feuil1!$C$10,Feuil1!$C$13,Feuil1!$C$16)</c:f>
              <c:numCache>
                <c:formatCode>0%</c:formatCode>
                <c:ptCount val="4"/>
                <c:pt idx="0">
                  <c:v>0.87289433384379811</c:v>
                </c:pt>
                <c:pt idx="1">
                  <c:v>0.57427258805513004</c:v>
                </c:pt>
                <c:pt idx="2">
                  <c:v>0.31087289433384396</c:v>
                </c:pt>
                <c:pt idx="3">
                  <c:v>0.14088820826952528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911552"/>
        <c:axId val="161913088"/>
      </c:barChart>
      <c:catAx>
        <c:axId val="1619115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1913088"/>
        <c:crosses val="autoZero"/>
        <c:auto val="1"/>
        <c:lblAlgn val="ctr"/>
        <c:lblOffset val="100"/>
        <c:noMultiLvlLbl val="0"/>
      </c:catAx>
      <c:valAx>
        <c:axId val="161913088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1911552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Au </a:t>
            </a:r>
            <a:r>
              <a:rPr lang="en-US" dirty="0" err="1" smtClean="0"/>
              <a:t>cours</a:t>
            </a:r>
            <a:r>
              <a:rPr lang="en-US" dirty="0" smtClean="0"/>
              <a:t> de </a:t>
            </a:r>
            <a:r>
              <a:rPr lang="en-US" u="sng" dirty="0" err="1" smtClean="0"/>
              <a:t>l’année</a:t>
            </a:r>
            <a:r>
              <a:rPr lang="en-US" u="sng" dirty="0" smtClean="0"/>
              <a:t> </a:t>
            </a:r>
            <a:r>
              <a:rPr lang="en-US" u="sng" dirty="0" err="1" smtClean="0"/>
              <a:t>passée</a:t>
            </a:r>
            <a:endParaRPr lang="en-US" u="sng" dirty="0"/>
          </a:p>
        </c:rich>
      </c:tx>
      <c:layout>
        <c:manualLayout>
          <c:xMode val="edge"/>
          <c:yMode val="edge"/>
          <c:x val="0.181927563604044"/>
          <c:y val="1.390066026312016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780400403443547"/>
          <c:y val="0.14145098591716992"/>
          <c:w val="0.82995772688730651"/>
          <c:h val="0.75640732061109617"/>
        </c:manualLayout>
      </c:layout>
      <c:barChart>
        <c:barDir val="col"/>
        <c:grouping val="clustered"/>
        <c:varyColors val="0"/>
        <c:ser>
          <c:idx val="0"/>
          <c:order val="0"/>
          <c:tx>
            <c:v>1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Feuil1!$E$23:$F$23</c:f>
              <c:strCache>
                <c:ptCount val="2"/>
                <c:pt idx="0">
                  <c:v>Emergency consultation</c:v>
                </c:pt>
                <c:pt idx="1">
                  <c:v>&gt;1 day consultation</c:v>
                </c:pt>
              </c:strCache>
            </c:strRef>
          </c:cat>
          <c:val>
            <c:numRef>
              <c:f>Feuil1!$E$8:$E$9</c:f>
              <c:numCache>
                <c:formatCode>0%</c:formatCode>
                <c:ptCount val="2"/>
                <c:pt idx="0">
                  <c:v>0.19</c:v>
                </c:pt>
                <c:pt idx="1">
                  <c:v>0.18000000000000002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040832"/>
        <c:axId val="162050816"/>
      </c:barChart>
      <c:catAx>
        <c:axId val="162040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2050816"/>
        <c:crosses val="autoZero"/>
        <c:auto val="1"/>
        <c:lblAlgn val="ctr"/>
        <c:lblOffset val="100"/>
        <c:noMultiLvlLbl val="0"/>
      </c:catAx>
      <c:valAx>
        <c:axId val="162050816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2040832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Au cours des </a:t>
            </a:r>
            <a:r>
              <a:rPr lang="en-US" sz="2000" u="sng"/>
              <a:t>6 derniers mois</a:t>
            </a:r>
          </a:p>
        </c:rich>
      </c:tx>
      <c:layout>
        <c:manualLayout>
          <c:xMode val="edge"/>
          <c:yMode val="edge"/>
          <c:x val="0.29182434590601042"/>
          <c:y val="2.83160147738686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335847521571676"/>
          <c:y val="0.14273725821847458"/>
          <c:w val="0.60154519146645136"/>
          <c:h val="0.7647460144652336"/>
        </c:manualLayout>
      </c:layout>
      <c:barChart>
        <c:barDir val="bar"/>
        <c:grouping val="clustered"/>
        <c:varyColors val="0"/>
        <c:ser>
          <c:idx val="1"/>
          <c:order val="0"/>
          <c:tx>
            <c:v>% de patients ayant révélé leur séropositivé au professionnel de santé</c:v>
          </c:tx>
          <c:invertIfNegative val="0"/>
          <c:cat>
            <c:strRef>
              <c:f>Feuil1!$Q$81:$W$81</c:f>
              <c:strCache>
                <c:ptCount val="7"/>
                <c:pt idx="0">
                  <c:v>Dentiste</c:v>
                </c:pt>
                <c:pt idx="1">
                  <c:v>Kinésithérapeute</c:v>
                </c:pt>
                <c:pt idx="2">
                  <c:v>Psychologue</c:v>
                </c:pt>
                <c:pt idx="3">
                  <c:v>Infirmiére</c:v>
                </c:pt>
                <c:pt idx="4">
                  <c:v>ETP</c:v>
                </c:pt>
                <c:pt idx="5">
                  <c:v>Diététicien</c:v>
                </c:pt>
                <c:pt idx="6">
                  <c:v>Homéopathe/Acupuncteur/Guérisseur</c:v>
                </c:pt>
              </c:strCache>
            </c:strRef>
          </c:cat>
          <c:val>
            <c:numRef>
              <c:f>(Feuil1!$C$68,Feuil1!$C$71,Feuil1!$C$74,Feuil1!$C$77,Feuil1!$C$80,Feuil1!$C$83,Feuil1!$C$86)</c:f>
              <c:numCache>
                <c:formatCode>0%</c:formatCode>
                <c:ptCount val="7"/>
                <c:pt idx="0">
                  <c:v>0.21439509954058192</c:v>
                </c:pt>
                <c:pt idx="1">
                  <c:v>5.9724349157733538E-2</c:v>
                </c:pt>
                <c:pt idx="2">
                  <c:v>0.11179173047473201</c:v>
                </c:pt>
                <c:pt idx="3">
                  <c:v>6.278713629402756E-2</c:v>
                </c:pt>
                <c:pt idx="4">
                  <c:v>4.7473200612557429E-2</c:v>
                </c:pt>
                <c:pt idx="5">
                  <c:v>3.8284839203675342E-2</c:v>
                </c:pt>
                <c:pt idx="6">
                  <c:v>3.2159264931087291E-2</c:v>
                </c:pt>
              </c:numCache>
            </c:numRef>
          </c:val>
        </c:ser>
        <c:ser>
          <c:idx val="0"/>
          <c:order val="1"/>
          <c:tx>
            <c:v>% de patients ayant vu au moins au fois ce professionnel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Feuil1!$Q$81:$W$81</c:f>
              <c:strCache>
                <c:ptCount val="7"/>
                <c:pt idx="0">
                  <c:v>Dentiste</c:v>
                </c:pt>
                <c:pt idx="1">
                  <c:v>Kinésithérapeute</c:v>
                </c:pt>
                <c:pt idx="2">
                  <c:v>Psychologue</c:v>
                </c:pt>
                <c:pt idx="3">
                  <c:v>Infirmiére</c:v>
                </c:pt>
                <c:pt idx="4">
                  <c:v>ETP</c:v>
                </c:pt>
                <c:pt idx="5">
                  <c:v>Diététicien</c:v>
                </c:pt>
                <c:pt idx="6">
                  <c:v>Homéopathe/Acupuncteur/Guérisseur</c:v>
                </c:pt>
              </c:strCache>
            </c:strRef>
          </c:cat>
          <c:val>
            <c:numRef>
              <c:f>(Feuil1!$C$67,Feuil1!$C$70,Feuil1!$C$73,Feuil1!$C$76,Feuil1!$C$79,Feuil1!$C$82,Feuil1!$C$85)</c:f>
              <c:numCache>
                <c:formatCode>0%</c:formatCode>
                <c:ptCount val="7"/>
                <c:pt idx="0">
                  <c:v>0.32</c:v>
                </c:pt>
                <c:pt idx="1">
                  <c:v>0.13</c:v>
                </c:pt>
                <c:pt idx="2">
                  <c:v>0.13</c:v>
                </c:pt>
                <c:pt idx="3">
                  <c:v>0.09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624832"/>
        <c:axId val="161626368"/>
      </c:barChart>
      <c:catAx>
        <c:axId val="161624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fr-FR"/>
          </a:p>
        </c:txPr>
        <c:crossAx val="161626368"/>
        <c:crosses val="autoZero"/>
        <c:auto val="1"/>
        <c:lblAlgn val="ctr"/>
        <c:lblOffset val="100"/>
        <c:noMultiLvlLbl val="0"/>
      </c:catAx>
      <c:valAx>
        <c:axId val="161626368"/>
        <c:scaling>
          <c:orientation val="minMax"/>
          <c:max val="0.5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61624832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legend>
      <c:legendPos val="r"/>
      <c:layout>
        <c:manualLayout>
          <c:xMode val="edge"/>
          <c:yMode val="edge"/>
          <c:x val="0.84408676813687367"/>
          <c:y val="0.20655216313833608"/>
          <c:w val="0.15040169147872459"/>
          <c:h val="0.5439581121062157"/>
        </c:manualLayout>
      </c:layout>
      <c:overlay val="0"/>
      <c:txPr>
        <a:bodyPr/>
        <a:lstStyle/>
        <a:p>
          <a:pPr>
            <a:defRPr sz="10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Au cours de </a:t>
            </a:r>
            <a:r>
              <a:rPr lang="en-US" u="sng"/>
              <a:t>l'année passée</a:t>
            </a:r>
          </a:p>
        </c:rich>
      </c:tx>
      <c:layout>
        <c:manualLayout>
          <c:xMode val="edge"/>
          <c:yMode val="edge"/>
          <c:x val="0.23625282954671703"/>
          <c:y val="2.36795475687727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019145442173092"/>
          <c:y val="0.14278605495917193"/>
          <c:w val="0.78283641227363621"/>
          <c:h val="0.73507818614060227"/>
        </c:manualLayout>
      </c:layout>
      <c:barChart>
        <c:barDir val="col"/>
        <c:grouping val="clustered"/>
        <c:varyColors val="0"/>
        <c:ser>
          <c:idx val="0"/>
          <c:order val="0"/>
          <c:tx>
            <c:v>1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Feuil1!$P$135:$Q$135</c:f>
              <c:strCache>
                <c:ptCount val="2"/>
                <c:pt idx="0">
                  <c:v>Bilan annuel</c:v>
                </c:pt>
                <c:pt idx="1">
                  <c:v>ETP</c:v>
                </c:pt>
              </c:strCache>
            </c:strRef>
          </c:cat>
          <c:val>
            <c:numRef>
              <c:f>Feuil1!$N$135:$N$136</c:f>
              <c:numCache>
                <c:formatCode>0%</c:formatCode>
                <c:ptCount val="2"/>
                <c:pt idx="0">
                  <c:v>0.54</c:v>
                </c:pt>
                <c:pt idx="1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666560"/>
        <c:axId val="161668096"/>
      </c:barChart>
      <c:catAx>
        <c:axId val="16166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fr-FR"/>
          </a:p>
        </c:txPr>
        <c:crossAx val="161668096"/>
        <c:crosses val="autoZero"/>
        <c:auto val="1"/>
        <c:lblAlgn val="ctr"/>
        <c:lblOffset val="100"/>
        <c:noMultiLvlLbl val="0"/>
      </c:catAx>
      <c:valAx>
        <c:axId val="161668096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1666560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Lieux du </a:t>
            </a:r>
            <a:r>
              <a:rPr lang="en-US" u="sng"/>
              <a:t>bilan biologique</a:t>
            </a:r>
          </a:p>
        </c:rich>
      </c:tx>
      <c:layout>
        <c:manualLayout>
          <c:xMode val="edge"/>
          <c:yMode val="edge"/>
          <c:x val="0.30218317493342489"/>
          <c:y val="8.9538662370847687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315539014183609"/>
          <c:y val="0.12897730989587045"/>
          <c:w val="0.79552183796156684"/>
          <c:h val="0.70774654707464779"/>
        </c:manualLayout>
      </c:layout>
      <c:barChart>
        <c:barDir val="col"/>
        <c:grouping val="clustered"/>
        <c:varyColors val="0"/>
        <c:ser>
          <c:idx val="0"/>
          <c:order val="0"/>
          <c:tx>
            <c:v>1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Feuil1!$O$138:$O$140</c:f>
              <c:strCache>
                <c:ptCount val="3"/>
                <c:pt idx="0">
                  <c:v>A l'hôpital exclusivement</c:v>
                </c:pt>
                <c:pt idx="1">
                  <c:v>En laboratoire de ville exclusivement</c:v>
                </c:pt>
                <c:pt idx="2">
                  <c:v>Soit l'un, soit l'autre</c:v>
                </c:pt>
              </c:strCache>
            </c:strRef>
          </c:cat>
          <c:val>
            <c:numRef>
              <c:f>Feuil1!$N$138:$N$140</c:f>
              <c:numCache>
                <c:formatCode>0%</c:formatCode>
                <c:ptCount val="3"/>
                <c:pt idx="0">
                  <c:v>0.72</c:v>
                </c:pt>
                <c:pt idx="1">
                  <c:v>0.14000000000000001</c:v>
                </c:pt>
                <c:pt idx="2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710464"/>
        <c:axId val="161712000"/>
      </c:barChart>
      <c:catAx>
        <c:axId val="161710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fr-FR"/>
          </a:p>
        </c:txPr>
        <c:crossAx val="161712000"/>
        <c:crosses val="autoZero"/>
        <c:auto val="1"/>
        <c:lblAlgn val="ctr"/>
        <c:lblOffset val="100"/>
        <c:noMultiLvlLbl val="0"/>
      </c:catAx>
      <c:valAx>
        <c:axId val="161712000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1710464"/>
        <c:crosses val="autoZero"/>
        <c:crossBetween val="between"/>
        <c:majorUnit val="0.2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Lieux de </a:t>
            </a:r>
            <a:r>
              <a:rPr lang="en-US" u="sng"/>
              <a:t>délivrance des ARV</a:t>
            </a:r>
          </a:p>
        </c:rich>
      </c:tx>
      <c:layout>
        <c:manualLayout>
          <c:xMode val="edge"/>
          <c:yMode val="edge"/>
          <c:x val="0.30363750691353475"/>
          <c:y val="3.07503272940832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719081979396925"/>
          <c:y val="0.16893157817289761"/>
          <c:w val="0.75977166330177859"/>
          <c:h val="0.66712591088348738"/>
        </c:manualLayout>
      </c:layout>
      <c:barChart>
        <c:barDir val="col"/>
        <c:grouping val="clustered"/>
        <c:varyColors val="0"/>
        <c:ser>
          <c:idx val="0"/>
          <c:order val="0"/>
          <c:tx>
            <c:v>1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Feuil1!$O$138:$O$140</c:f>
              <c:strCache>
                <c:ptCount val="3"/>
                <c:pt idx="0">
                  <c:v>A l'hôpital exclusivement</c:v>
                </c:pt>
                <c:pt idx="1">
                  <c:v>En laboratoire de ville exclusivement</c:v>
                </c:pt>
                <c:pt idx="2">
                  <c:v>Soit l'un, soit l'autre</c:v>
                </c:pt>
              </c:strCache>
            </c:strRef>
          </c:cat>
          <c:val>
            <c:numRef>
              <c:f>Feuil1!$N$172:$N$174</c:f>
              <c:numCache>
                <c:formatCode>0%</c:formatCode>
                <c:ptCount val="3"/>
                <c:pt idx="0">
                  <c:v>0.33</c:v>
                </c:pt>
                <c:pt idx="1">
                  <c:v>0.54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728384"/>
        <c:axId val="161729920"/>
      </c:barChart>
      <c:catAx>
        <c:axId val="161728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1729920"/>
        <c:crosses val="autoZero"/>
        <c:auto val="1"/>
        <c:lblAlgn val="ctr"/>
        <c:lblOffset val="100"/>
        <c:noMultiLvlLbl val="0"/>
      </c:catAx>
      <c:valAx>
        <c:axId val="161729920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1728384"/>
        <c:crosses val="autoZero"/>
        <c:crossBetween val="between"/>
        <c:majorUnit val="0.2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smtClean="0"/>
              <a:t>Les modalités</a:t>
            </a:r>
            <a:r>
              <a:rPr lang="fr-FR" baseline="0" smtClean="0"/>
              <a:t> d’accés</a:t>
            </a:r>
            <a:endParaRPr lang="fr-FR"/>
          </a:p>
        </c:rich>
      </c:tx>
      <c:layout>
        <c:manualLayout>
          <c:xMode val="edge"/>
          <c:yMode val="edge"/>
          <c:x val="0.3081576462264426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9405224816290258E-2"/>
          <c:y val="0.10452204924766084"/>
          <c:w val="0.88547740727220781"/>
          <c:h val="0.59689791412065329"/>
        </c:manualLayout>
      </c:layout>
      <c:barChart>
        <c:barDir val="col"/>
        <c:grouping val="clustered"/>
        <c:varyColors val="0"/>
        <c:ser>
          <c:idx val="0"/>
          <c:order val="0"/>
          <c:tx>
            <c:v>1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Feuil1!$O$193:$O$195</c:f>
              <c:strCache>
                <c:ptCount val="3"/>
                <c:pt idx="0">
                  <c:v>Avez-vous déjà consulté un site internet ?</c:v>
                </c:pt>
                <c:pt idx="1">
                  <c:v>Avez-vous déjà utilisé une ligne d'écoute ?</c:v>
                </c:pt>
                <c:pt idx="2">
                  <c:v>Avez-vous déjà fait appel ou faites-vous partie d'une association ?</c:v>
                </c:pt>
              </c:strCache>
            </c:strRef>
          </c:cat>
          <c:val>
            <c:numRef>
              <c:f>Feuil1!$N$193:$N$195</c:f>
              <c:numCache>
                <c:formatCode>0%</c:formatCode>
                <c:ptCount val="3"/>
                <c:pt idx="0">
                  <c:v>0.36</c:v>
                </c:pt>
                <c:pt idx="1">
                  <c:v>0.13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778304"/>
        <c:axId val="161792384"/>
      </c:barChart>
      <c:catAx>
        <c:axId val="161778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161792384"/>
        <c:crosses val="autoZero"/>
        <c:auto val="1"/>
        <c:lblAlgn val="ctr"/>
        <c:lblOffset val="100"/>
        <c:noMultiLvlLbl val="0"/>
      </c:catAx>
      <c:valAx>
        <c:axId val="161792384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161778304"/>
        <c:crosses val="autoZero"/>
        <c:crossBetween val="between"/>
        <c:majorUnit val="0.2"/>
      </c:valAx>
      <c:spPr>
        <a:solidFill>
          <a:schemeClr val="accent3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0.17146</cdr:x>
      <cdr:y>0.79047</cdr:y>
    </cdr:from>
    <cdr:to>
      <cdr:x>0.29146</cdr:x>
      <cdr:y>0.98094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306488" y="3794750"/>
          <a:ext cx="914400" cy="9143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b="1" smtClean="0"/>
            <a:t>11%</a:t>
          </a:r>
          <a:endParaRPr lang="fr-FR" sz="1800" b="1"/>
        </a:p>
      </cdr:txBody>
    </cdr:sp>
  </cdr:relSizeAnchor>
  <cdr:relSizeAnchor xmlns:cdr="http://schemas.openxmlformats.org/drawingml/2006/chartDrawing">
    <cdr:from>
      <cdr:x>0.4833</cdr:x>
      <cdr:y>0.35095</cdr:y>
    </cdr:from>
    <cdr:to>
      <cdr:x>0.58725</cdr:x>
      <cdr:y>0.57142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3682741" y="1684784"/>
          <a:ext cx="792099" cy="10583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b="1" smtClean="0"/>
            <a:t>57%</a:t>
          </a:r>
          <a:endParaRPr lang="fr-FR" sz="1800" b="1"/>
        </a:p>
      </cdr:txBody>
    </cdr:sp>
  </cdr:relSizeAnchor>
  <cdr:relSizeAnchor xmlns:cdr="http://schemas.openxmlformats.org/drawingml/2006/chartDrawing">
    <cdr:from>
      <cdr:x>0.7857</cdr:x>
      <cdr:y>0.60595</cdr:y>
    </cdr:from>
    <cdr:to>
      <cdr:x>0.91799</cdr:x>
      <cdr:y>0.82643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5987039" y="2908920"/>
          <a:ext cx="1008050" cy="10584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b="1" smtClean="0"/>
            <a:t>32%</a:t>
          </a:r>
          <a:endParaRPr lang="fr-FR" sz="18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0.08222</cdr:x>
      <cdr:y>0.7558</cdr:y>
    </cdr:from>
    <cdr:to>
      <cdr:x>0.70847</cdr:x>
      <cdr:y>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48325" y="2830030"/>
          <a:ext cx="4176457" cy="9143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0.23207</cdr:x>
      <cdr:y>0.88462</cdr:y>
    </cdr:from>
    <cdr:to>
      <cdr:x>0.38226</cdr:x>
      <cdr:y>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547664" y="3312385"/>
          <a:ext cx="1001653" cy="432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fr-FR" sz="1100" b="1" smtClean="0"/>
            <a:t>Médecins </a:t>
          </a:r>
        </a:p>
        <a:p xmlns:a="http://schemas.openxmlformats.org/drawingml/2006/main">
          <a:pPr algn="ctr"/>
          <a:r>
            <a:rPr lang="fr-FR" sz="1100" b="1" smtClean="0"/>
            <a:t>généralistes</a:t>
          </a:r>
          <a:endParaRPr lang="fr-FR" sz="1100" b="1" dirty="0"/>
        </a:p>
      </cdr:txBody>
    </cdr:sp>
  </cdr:relSizeAnchor>
  <cdr:relSizeAnchor xmlns:cdr="http://schemas.openxmlformats.org/drawingml/2006/chartDrawing">
    <cdr:from>
      <cdr:x>0.81644</cdr:x>
      <cdr:y>0.23077</cdr:y>
    </cdr:from>
    <cdr:to>
      <cdr:x>1</cdr:x>
      <cdr:y>0.73077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5444858" y="864096"/>
          <a:ext cx="1224136" cy="1872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100" dirty="0" smtClean="0"/>
            <a:t>% de patients  qui </a:t>
          </a:r>
        </a:p>
        <a:p xmlns:a="http://schemas.openxmlformats.org/drawingml/2006/main">
          <a:r>
            <a:rPr lang="fr-FR" sz="1100" dirty="0" smtClean="0"/>
            <a:t>ont vu au moins </a:t>
          </a:r>
        </a:p>
        <a:p xmlns:a="http://schemas.openxmlformats.org/drawingml/2006/main">
          <a:r>
            <a:rPr lang="fr-FR" sz="1100" dirty="0" smtClean="0"/>
            <a:t>une fois ce</a:t>
          </a:r>
        </a:p>
        <a:p xmlns:a="http://schemas.openxmlformats.org/drawingml/2006/main">
          <a:r>
            <a:rPr lang="fr-FR" sz="1100" dirty="0" smtClean="0"/>
            <a:t> professionnel</a:t>
          </a:r>
        </a:p>
        <a:p xmlns:a="http://schemas.openxmlformats.org/drawingml/2006/main">
          <a:endParaRPr lang="fr-FR" dirty="0"/>
        </a:p>
        <a:p xmlns:a="http://schemas.openxmlformats.org/drawingml/2006/main">
          <a:r>
            <a:rPr lang="fr-FR" sz="1100" dirty="0" smtClean="0"/>
            <a:t>% de patients </a:t>
          </a:r>
        </a:p>
        <a:p xmlns:a="http://schemas.openxmlformats.org/drawingml/2006/main">
          <a:r>
            <a:rPr lang="fr-FR" sz="1100" dirty="0" smtClean="0"/>
            <a:t>ayant révélé leur </a:t>
          </a:r>
        </a:p>
        <a:p xmlns:a="http://schemas.openxmlformats.org/drawingml/2006/main">
          <a:r>
            <a:rPr lang="fr-FR" sz="1100" dirty="0" smtClean="0"/>
            <a:t>Séropositivit</a:t>
          </a:r>
          <a:r>
            <a:rPr lang="fr-FR" dirty="0"/>
            <a:t>é</a:t>
          </a:r>
          <a:r>
            <a:rPr lang="fr-FR" dirty="0" smtClean="0"/>
            <a:t> </a:t>
          </a:r>
          <a:r>
            <a:rPr lang="fr-FR" sz="1100" dirty="0" smtClean="0"/>
            <a:t>à ce </a:t>
          </a:r>
        </a:p>
        <a:p xmlns:a="http://schemas.openxmlformats.org/drawingml/2006/main">
          <a:r>
            <a:rPr lang="fr-FR" sz="1100" dirty="0" smtClean="0"/>
            <a:t>professionnel</a:t>
          </a:r>
          <a:endParaRPr lang="fr-FR" sz="1100" dirty="0"/>
        </a:p>
      </cdr:txBody>
    </cdr:sp>
  </cdr:relSizeAnchor>
  <cdr:relSizeAnchor xmlns:cdr="http://schemas.openxmlformats.org/drawingml/2006/chartDrawing">
    <cdr:from>
      <cdr:x>0.79485</cdr:x>
      <cdr:y>0.25</cdr:y>
    </cdr:from>
    <cdr:to>
      <cdr:x>0.80565</cdr:x>
      <cdr:y>0.26923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5300842" y="936104"/>
          <a:ext cx="72008" cy="7200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0.79485</cdr:x>
      <cdr:y>0.48077</cdr:y>
    </cdr:from>
    <cdr:to>
      <cdr:x>0.80565</cdr:x>
      <cdr:y>0.5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5300842" y="1800200"/>
          <a:ext cx="72008" cy="7200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60000"/>
            <a:lumOff val="4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0.09267</cdr:x>
      <cdr:y>0.88462</cdr:y>
    </cdr:from>
    <cdr:to>
      <cdr:x>0.23304</cdr:x>
      <cdr:y>1</cdr:y>
    </cdr:to>
    <cdr:sp macro="" textlink="">
      <cdr:nvSpPr>
        <cdr:cNvPr id="7" name="ZoneTexte 1"/>
        <cdr:cNvSpPr txBox="1"/>
      </cdr:nvSpPr>
      <cdr:spPr>
        <a:xfrm xmlns:a="http://schemas.openxmlformats.org/drawingml/2006/main">
          <a:off x="618018" y="3312385"/>
          <a:ext cx="936104" cy="432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100" b="1" dirty="0" smtClean="0"/>
            <a:t>Spécialistes	</a:t>
          </a:r>
          <a:r>
            <a:rPr lang="fr-FR" sz="1100" b="1" smtClean="0"/>
            <a:t>          </a:t>
          </a:r>
          <a:r>
            <a:rPr lang="fr-FR" b="1" dirty="0" smtClean="0"/>
            <a:t>	</a:t>
          </a:r>
          <a:r>
            <a:rPr lang="fr-FR" b="1" smtClean="0"/>
            <a:t>          </a:t>
          </a:r>
          <a:r>
            <a:rPr lang="fr-FR" b="1" dirty="0"/>
            <a:t>	</a:t>
          </a:r>
          <a:r>
            <a:rPr lang="fr-FR" b="1" dirty="0" smtClean="0"/>
            <a:t>	</a:t>
          </a:r>
          <a:endParaRPr lang="fr-FR" sz="1100" b="1" dirty="0" smtClean="0"/>
        </a:p>
        <a:p xmlns:a="http://schemas.openxmlformats.org/drawingml/2006/main">
          <a:r>
            <a:rPr lang="fr-FR" b="1" dirty="0" smtClean="0"/>
            <a:t>hospitaliers</a:t>
          </a:r>
          <a:endParaRPr lang="fr-FR" sz="1100" b="1" dirty="0"/>
        </a:p>
      </cdr:txBody>
    </cdr:sp>
  </cdr:relSizeAnchor>
  <cdr:relSizeAnchor xmlns:cdr="http://schemas.openxmlformats.org/drawingml/2006/chartDrawing">
    <cdr:from>
      <cdr:x>0.55599</cdr:x>
      <cdr:y>0.88462</cdr:y>
    </cdr:from>
    <cdr:to>
      <cdr:x>0.74903</cdr:x>
      <cdr:y>1</cdr:y>
    </cdr:to>
    <cdr:sp macro="" textlink="">
      <cdr:nvSpPr>
        <cdr:cNvPr id="8" name="ZoneTexte 1"/>
        <cdr:cNvSpPr txBox="1"/>
      </cdr:nvSpPr>
      <cdr:spPr>
        <a:xfrm xmlns:a="http://schemas.openxmlformats.org/drawingml/2006/main">
          <a:off x="3707904" y="3312368"/>
          <a:ext cx="1287405" cy="432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100" b="1" smtClean="0"/>
            <a:t>Spécialistes de ville</a:t>
          </a:r>
          <a:r>
            <a:rPr lang="fr-FR" b="1" dirty="0"/>
            <a:t>	</a:t>
          </a:r>
          <a:r>
            <a:rPr lang="fr-FR" b="1" smtClean="0"/>
            <a:t>	</a:t>
          </a:r>
          <a:endParaRPr lang="fr-FR" sz="1100" b="1" dirty="0" smtClean="0"/>
        </a:p>
      </cdr:txBody>
    </cdr:sp>
  </cdr:relSizeAnchor>
  <cdr:relSizeAnchor xmlns:cdr="http://schemas.openxmlformats.org/drawingml/2006/chartDrawing">
    <cdr:from>
      <cdr:x>0.37244</cdr:x>
      <cdr:y>0.88462</cdr:y>
    </cdr:from>
    <cdr:to>
      <cdr:x>0.58838</cdr:x>
      <cdr:y>1</cdr:y>
    </cdr:to>
    <cdr:sp macro="" textlink="">
      <cdr:nvSpPr>
        <cdr:cNvPr id="9" name="ZoneTexte 1"/>
        <cdr:cNvSpPr txBox="1"/>
      </cdr:nvSpPr>
      <cdr:spPr>
        <a:xfrm xmlns:a="http://schemas.openxmlformats.org/drawingml/2006/main">
          <a:off x="2483768" y="3312368"/>
          <a:ext cx="1440159" cy="432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100" b="1" smtClean="0"/>
            <a:t>Autres spécialistes </a:t>
          </a:r>
        </a:p>
        <a:p xmlns:a="http://schemas.openxmlformats.org/drawingml/2006/main">
          <a:pPr algn="ctr"/>
          <a:r>
            <a:rPr lang="fr-FR" sz="1100" b="1" smtClean="0"/>
            <a:t>hospitaliers</a:t>
          </a:r>
          <a:endParaRPr lang="fr-FR" sz="1100" b="1" dirty="0" smtClean="0"/>
        </a:p>
        <a:p xmlns:a="http://schemas.openxmlformats.org/drawingml/2006/main">
          <a:pPr algn="ctr"/>
          <a:r>
            <a:rPr lang="fr-FR" b="1"/>
            <a:t>	</a:t>
          </a:r>
          <a:endParaRPr lang="fr-FR" sz="1100" b="1" dirty="0"/>
        </a:p>
      </cdr:txBody>
    </cdr:sp>
  </cdr:relSizeAnchor>
  <cdr:relSizeAnchor xmlns:cdr="http://schemas.openxmlformats.org/drawingml/2006/chartDrawing">
    <cdr:from>
      <cdr:x>0.17808</cdr:x>
      <cdr:y>0.17369</cdr:y>
    </cdr:from>
    <cdr:to>
      <cdr:x>0.31519</cdr:x>
      <cdr:y>0.41789</cdr:y>
    </cdr:to>
    <cdr:sp macro="" textlink="">
      <cdr:nvSpPr>
        <cdr:cNvPr id="10" name="ZoneTexte 9"/>
        <cdr:cNvSpPr txBox="1"/>
      </cdr:nvSpPr>
      <cdr:spPr>
        <a:xfrm xmlns:a="http://schemas.openxmlformats.org/drawingml/2006/main">
          <a:off x="1187624" y="6503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0.17808</cdr:x>
      <cdr:y>0.15446</cdr:y>
    </cdr:from>
    <cdr:to>
      <cdr:x>0.31519</cdr:x>
      <cdr:y>0.39866</cdr:y>
    </cdr:to>
    <cdr:sp macro="" textlink="">
      <cdr:nvSpPr>
        <cdr:cNvPr id="11" name="ZoneTexte 10"/>
        <cdr:cNvSpPr txBox="1"/>
      </cdr:nvSpPr>
      <cdr:spPr>
        <a:xfrm xmlns:a="http://schemas.openxmlformats.org/drawingml/2006/main">
          <a:off x="1187624" y="5783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0.32925</cdr:x>
      <cdr:y>0.48138</cdr:y>
    </cdr:from>
    <cdr:to>
      <cdr:x>0.46636</cdr:x>
      <cdr:y>0.72558</cdr:y>
    </cdr:to>
    <cdr:sp macro="" textlink="">
      <cdr:nvSpPr>
        <cdr:cNvPr id="12" name="ZoneTexte 11"/>
        <cdr:cNvSpPr txBox="1"/>
      </cdr:nvSpPr>
      <cdr:spPr>
        <a:xfrm xmlns:a="http://schemas.openxmlformats.org/drawingml/2006/main">
          <a:off x="2195736" y="18024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0.61877</cdr:x>
      <cdr:y>0.76923</cdr:y>
    </cdr:from>
    <cdr:to>
      <cdr:x>0.68155</cdr:x>
      <cdr:y>0.82631</cdr:y>
    </cdr:to>
    <cdr:sp macro="" textlink="">
      <cdr:nvSpPr>
        <cdr:cNvPr id="13" name="ZoneTexte 12"/>
        <cdr:cNvSpPr txBox="1"/>
      </cdr:nvSpPr>
      <cdr:spPr>
        <a:xfrm xmlns:a="http://schemas.openxmlformats.org/drawingml/2006/main">
          <a:off x="4126585" y="2880320"/>
          <a:ext cx="418681" cy="2137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100" dirty="0" smtClean="0"/>
            <a:t>82%</a:t>
          </a:r>
          <a:endParaRPr lang="fr-FR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</cdr:x>
      <cdr:y>0.8927</cdr:y>
    </cdr:from>
    <cdr:to>
      <cdr:x>0.94</cdr:x>
      <cdr:y>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44016" y="2446783"/>
          <a:ext cx="3240360" cy="2940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200" b="1" dirty="0" smtClean="0"/>
            <a:t>Consultation aux urgences	hospitalisation &gt; 1 jour</a:t>
          </a:r>
          <a:endParaRPr lang="fr-FR" sz="12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0.22388</cdr:x>
      <cdr:y>0.18367</cdr:y>
    </cdr:from>
    <cdr:to>
      <cdr:x>0.27597</cdr:x>
      <cdr:y>0.2449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547664" y="64807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000" dirty="0" smtClean="0"/>
            <a:t>60%</a:t>
          </a:r>
          <a:endParaRPr lang="fr-FR" sz="1000" dirty="0"/>
        </a:p>
      </cdr:txBody>
    </cdr:sp>
  </cdr:relSizeAnchor>
  <cdr:relSizeAnchor xmlns:cdr="http://schemas.openxmlformats.org/drawingml/2006/chartDrawing">
    <cdr:from>
      <cdr:x>0.2343</cdr:x>
      <cdr:y>0.28571</cdr:y>
    </cdr:from>
    <cdr:to>
      <cdr:x>0.28638</cdr:x>
      <cdr:y>0.34694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619672" y="100811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000" dirty="0" smtClean="0"/>
            <a:t>80%</a:t>
          </a:r>
          <a:endParaRPr lang="fr-FR" sz="1000" dirty="0"/>
        </a:p>
      </cdr:txBody>
    </cdr:sp>
  </cdr:relSizeAnchor>
  <cdr:relSizeAnchor xmlns:cdr="http://schemas.openxmlformats.org/drawingml/2006/chartDrawing">
    <cdr:from>
      <cdr:x>0.2343</cdr:x>
      <cdr:y>0.38776</cdr:y>
    </cdr:from>
    <cdr:to>
      <cdr:x>0.2968</cdr:x>
      <cdr:y>0.46939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1619672" y="1368152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000" dirty="0" smtClean="0"/>
            <a:t>100%</a:t>
          </a:r>
          <a:endParaRPr lang="fr-FR" sz="1000" dirty="0"/>
        </a:p>
      </cdr:txBody>
    </cdr:sp>
  </cdr:relSizeAnchor>
  <cdr:relSizeAnchor xmlns:cdr="http://schemas.openxmlformats.org/drawingml/2006/chartDrawing">
    <cdr:from>
      <cdr:x>0.24472</cdr:x>
      <cdr:y>0.5102</cdr:y>
    </cdr:from>
    <cdr:to>
      <cdr:x>0.30722</cdr:x>
      <cdr:y>0.59184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1691680" y="1800200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000" dirty="0" smtClean="0"/>
            <a:t>66%</a:t>
          </a:r>
          <a:endParaRPr lang="fr-FR" sz="1000" dirty="0"/>
        </a:p>
      </cdr:txBody>
    </cdr:sp>
  </cdr:relSizeAnchor>
  <cdr:relSizeAnchor xmlns:cdr="http://schemas.openxmlformats.org/drawingml/2006/chartDrawing">
    <cdr:from>
      <cdr:x>0.24472</cdr:x>
      <cdr:y>0.61224</cdr:y>
    </cdr:from>
    <cdr:to>
      <cdr:x>0.30722</cdr:x>
      <cdr:y>0.67347</cdr:y>
    </cdr:to>
    <cdr:sp macro="" textlink="">
      <cdr:nvSpPr>
        <cdr:cNvPr id="6" name="ZoneTexte 5"/>
        <cdr:cNvSpPr txBox="1"/>
      </cdr:nvSpPr>
      <cdr:spPr>
        <a:xfrm xmlns:a="http://schemas.openxmlformats.org/drawingml/2006/main">
          <a:off x="1691680" y="2160240"/>
          <a:ext cx="43204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000" dirty="0" smtClean="0"/>
            <a:t>84%</a:t>
          </a:r>
          <a:endParaRPr lang="fr-FR" sz="1000" dirty="0"/>
        </a:p>
      </cdr:txBody>
    </cdr:sp>
  </cdr:relSizeAnchor>
  <cdr:relSizeAnchor xmlns:cdr="http://schemas.openxmlformats.org/drawingml/2006/chartDrawing">
    <cdr:from>
      <cdr:x>0.2343</cdr:x>
      <cdr:y>0.73469</cdr:y>
    </cdr:from>
    <cdr:to>
      <cdr:x>0.30722</cdr:x>
      <cdr:y>0.78977</cdr:y>
    </cdr:to>
    <cdr:sp macro="" textlink="">
      <cdr:nvSpPr>
        <cdr:cNvPr id="7" name="ZoneTexte 6"/>
        <cdr:cNvSpPr txBox="1"/>
      </cdr:nvSpPr>
      <cdr:spPr>
        <a:xfrm xmlns:a="http://schemas.openxmlformats.org/drawingml/2006/main">
          <a:off x="1619672" y="2592288"/>
          <a:ext cx="504056" cy="194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100" dirty="0" smtClean="0"/>
            <a:t>46%</a:t>
          </a:r>
          <a:endParaRPr lang="fr-FR" sz="1100" dirty="0"/>
        </a:p>
      </cdr:txBody>
    </cdr:sp>
  </cdr:relSizeAnchor>
  <cdr:relSizeAnchor xmlns:cdr="http://schemas.openxmlformats.org/drawingml/2006/chartDrawing">
    <cdr:from>
      <cdr:x>0.24472</cdr:x>
      <cdr:y>0.83673</cdr:y>
    </cdr:from>
    <cdr:to>
      <cdr:x>0.34888</cdr:x>
      <cdr:y>0.89796</cdr:y>
    </cdr:to>
    <cdr:sp macro="" textlink="">
      <cdr:nvSpPr>
        <cdr:cNvPr id="8" name="ZoneTexte 7"/>
        <cdr:cNvSpPr txBox="1"/>
      </cdr:nvSpPr>
      <cdr:spPr>
        <a:xfrm xmlns:a="http://schemas.openxmlformats.org/drawingml/2006/main">
          <a:off x="1691680" y="2952328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000" dirty="0" smtClean="0"/>
            <a:t>65%</a:t>
          </a:r>
          <a:endParaRPr lang="fr-FR" sz="10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0.21473</cdr:x>
      <cdr:y>0.83363</cdr:y>
    </cdr:from>
    <cdr:to>
      <cdr:x>0.97037</cdr:x>
      <cdr:y>0.95884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043608" y="2694117"/>
          <a:ext cx="3672408" cy="404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0.19992</cdr:x>
      <cdr:y>0.83363</cdr:y>
    </cdr:from>
    <cdr:to>
      <cdr:x>1</cdr:x>
      <cdr:y>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971600" y="2694117"/>
          <a:ext cx="3888432" cy="537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b="1" dirty="0" smtClean="0"/>
            <a:t>A l’hôpital  	              En officine de ville	Soit l’un,</a:t>
          </a:r>
        </a:p>
        <a:p xmlns:a="http://schemas.openxmlformats.org/drawingml/2006/main">
          <a:r>
            <a:rPr lang="fr-FR" b="1" dirty="0"/>
            <a:t>e</a:t>
          </a:r>
          <a:r>
            <a:rPr lang="fr-FR" sz="1100" b="1" dirty="0" smtClean="0"/>
            <a:t>xclusivement	              exclusivement	soit l’autre</a:t>
          </a:r>
          <a:endParaRPr lang="fr-FR" sz="11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0.17146</cdr:x>
      <cdr:y>0.79047</cdr:y>
    </cdr:from>
    <cdr:to>
      <cdr:x>0.29146</cdr:x>
      <cdr:y>0.98094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306488" y="3794750"/>
          <a:ext cx="914400" cy="9143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b="1" smtClean="0"/>
            <a:t>11%</a:t>
          </a:r>
          <a:endParaRPr lang="fr-FR" sz="1800" b="1"/>
        </a:p>
      </cdr:txBody>
    </cdr:sp>
  </cdr:relSizeAnchor>
  <cdr:relSizeAnchor xmlns:cdr="http://schemas.openxmlformats.org/drawingml/2006/chartDrawing">
    <cdr:from>
      <cdr:x>0.4833</cdr:x>
      <cdr:y>0.35095</cdr:y>
    </cdr:from>
    <cdr:to>
      <cdr:x>0.58725</cdr:x>
      <cdr:y>0.57142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3682741" y="1684784"/>
          <a:ext cx="792099" cy="10583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b="1" smtClean="0"/>
            <a:t>57%</a:t>
          </a:r>
          <a:endParaRPr lang="fr-FR" sz="1800" b="1"/>
        </a:p>
      </cdr:txBody>
    </cdr:sp>
  </cdr:relSizeAnchor>
  <cdr:relSizeAnchor xmlns:cdr="http://schemas.openxmlformats.org/drawingml/2006/chartDrawing">
    <cdr:from>
      <cdr:x>0.7857</cdr:x>
      <cdr:y>0.60595</cdr:y>
    </cdr:from>
    <cdr:to>
      <cdr:x>0.91799</cdr:x>
      <cdr:y>0.82643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5987039" y="2908920"/>
          <a:ext cx="1008050" cy="10584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b="1" smtClean="0"/>
            <a:t>32%</a:t>
          </a:r>
          <a:endParaRPr lang="fr-FR" sz="1800" b="1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0.08222</cdr:x>
      <cdr:y>0.7558</cdr:y>
    </cdr:from>
    <cdr:to>
      <cdr:x>0.70847</cdr:x>
      <cdr:y>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48325" y="2830030"/>
          <a:ext cx="4176457" cy="9143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0.23207</cdr:x>
      <cdr:y>0.88462</cdr:y>
    </cdr:from>
    <cdr:to>
      <cdr:x>0.38226</cdr:x>
      <cdr:y>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547664" y="3312385"/>
          <a:ext cx="1001653" cy="432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fr-FR" sz="1100" b="1" smtClean="0"/>
            <a:t>Médecins </a:t>
          </a:r>
        </a:p>
        <a:p xmlns:a="http://schemas.openxmlformats.org/drawingml/2006/main">
          <a:pPr algn="ctr"/>
          <a:r>
            <a:rPr lang="fr-FR" sz="1100" b="1" smtClean="0"/>
            <a:t>généralistes</a:t>
          </a:r>
          <a:endParaRPr lang="fr-FR" sz="1100" b="1" dirty="0"/>
        </a:p>
      </cdr:txBody>
    </cdr:sp>
  </cdr:relSizeAnchor>
  <cdr:relSizeAnchor xmlns:cdr="http://schemas.openxmlformats.org/drawingml/2006/chartDrawing">
    <cdr:from>
      <cdr:x>0.81644</cdr:x>
      <cdr:y>0.23077</cdr:y>
    </cdr:from>
    <cdr:to>
      <cdr:x>1</cdr:x>
      <cdr:y>0.73077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5444858" y="864096"/>
          <a:ext cx="1224136" cy="1872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100" dirty="0" smtClean="0"/>
            <a:t>% de patients  qui </a:t>
          </a:r>
        </a:p>
        <a:p xmlns:a="http://schemas.openxmlformats.org/drawingml/2006/main">
          <a:r>
            <a:rPr lang="fr-FR" sz="1100" dirty="0" smtClean="0"/>
            <a:t>ont vu au moins </a:t>
          </a:r>
        </a:p>
        <a:p xmlns:a="http://schemas.openxmlformats.org/drawingml/2006/main">
          <a:r>
            <a:rPr lang="fr-FR" sz="1100" dirty="0" smtClean="0"/>
            <a:t>une fois ce</a:t>
          </a:r>
        </a:p>
        <a:p xmlns:a="http://schemas.openxmlformats.org/drawingml/2006/main">
          <a:r>
            <a:rPr lang="fr-FR" sz="1100" dirty="0" smtClean="0"/>
            <a:t> professionnel</a:t>
          </a:r>
        </a:p>
        <a:p xmlns:a="http://schemas.openxmlformats.org/drawingml/2006/main">
          <a:endParaRPr lang="fr-FR" dirty="0"/>
        </a:p>
        <a:p xmlns:a="http://schemas.openxmlformats.org/drawingml/2006/main">
          <a:r>
            <a:rPr lang="fr-FR" sz="1100" dirty="0" smtClean="0"/>
            <a:t>% de patients </a:t>
          </a:r>
        </a:p>
        <a:p xmlns:a="http://schemas.openxmlformats.org/drawingml/2006/main">
          <a:r>
            <a:rPr lang="fr-FR" sz="1100" dirty="0" smtClean="0"/>
            <a:t>ayant révélé leur </a:t>
          </a:r>
        </a:p>
        <a:p xmlns:a="http://schemas.openxmlformats.org/drawingml/2006/main">
          <a:r>
            <a:rPr lang="fr-FR" sz="1100" dirty="0" smtClean="0"/>
            <a:t>Séropositivit</a:t>
          </a:r>
          <a:r>
            <a:rPr lang="fr-FR" dirty="0"/>
            <a:t>é</a:t>
          </a:r>
          <a:r>
            <a:rPr lang="fr-FR" dirty="0" smtClean="0"/>
            <a:t> </a:t>
          </a:r>
          <a:r>
            <a:rPr lang="fr-FR" sz="1100" dirty="0" smtClean="0"/>
            <a:t>à ce </a:t>
          </a:r>
        </a:p>
        <a:p xmlns:a="http://schemas.openxmlformats.org/drawingml/2006/main">
          <a:r>
            <a:rPr lang="fr-FR" sz="1100" dirty="0" smtClean="0"/>
            <a:t>professionnel</a:t>
          </a:r>
          <a:endParaRPr lang="fr-FR" sz="1100" dirty="0"/>
        </a:p>
      </cdr:txBody>
    </cdr:sp>
  </cdr:relSizeAnchor>
  <cdr:relSizeAnchor xmlns:cdr="http://schemas.openxmlformats.org/drawingml/2006/chartDrawing">
    <cdr:from>
      <cdr:x>0.79485</cdr:x>
      <cdr:y>0.25</cdr:y>
    </cdr:from>
    <cdr:to>
      <cdr:x>0.80565</cdr:x>
      <cdr:y>0.26923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5300842" y="936104"/>
          <a:ext cx="72008" cy="7200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0.79485</cdr:x>
      <cdr:y>0.48077</cdr:y>
    </cdr:from>
    <cdr:to>
      <cdr:x>0.80565</cdr:x>
      <cdr:y>0.5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5300842" y="1800200"/>
          <a:ext cx="72008" cy="7200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60000"/>
            <a:lumOff val="4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0.09267</cdr:x>
      <cdr:y>0.88462</cdr:y>
    </cdr:from>
    <cdr:to>
      <cdr:x>0.23304</cdr:x>
      <cdr:y>1</cdr:y>
    </cdr:to>
    <cdr:sp macro="" textlink="">
      <cdr:nvSpPr>
        <cdr:cNvPr id="7" name="ZoneTexte 1"/>
        <cdr:cNvSpPr txBox="1"/>
      </cdr:nvSpPr>
      <cdr:spPr>
        <a:xfrm xmlns:a="http://schemas.openxmlformats.org/drawingml/2006/main">
          <a:off x="618018" y="3312385"/>
          <a:ext cx="936104" cy="432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100" b="1" dirty="0" smtClean="0"/>
            <a:t>Spécialistes	</a:t>
          </a:r>
          <a:r>
            <a:rPr lang="fr-FR" sz="1100" b="1" smtClean="0"/>
            <a:t>          </a:t>
          </a:r>
          <a:r>
            <a:rPr lang="fr-FR" b="1" dirty="0" smtClean="0"/>
            <a:t>	</a:t>
          </a:r>
          <a:r>
            <a:rPr lang="fr-FR" b="1" smtClean="0"/>
            <a:t>          </a:t>
          </a:r>
          <a:r>
            <a:rPr lang="fr-FR" b="1" dirty="0"/>
            <a:t>	</a:t>
          </a:r>
          <a:r>
            <a:rPr lang="fr-FR" b="1" dirty="0" smtClean="0"/>
            <a:t>	</a:t>
          </a:r>
          <a:endParaRPr lang="fr-FR" sz="1100" b="1" dirty="0" smtClean="0"/>
        </a:p>
        <a:p xmlns:a="http://schemas.openxmlformats.org/drawingml/2006/main">
          <a:r>
            <a:rPr lang="fr-FR" b="1" dirty="0" smtClean="0"/>
            <a:t>hospitaliers</a:t>
          </a:r>
          <a:endParaRPr lang="fr-FR" sz="1100" b="1" dirty="0"/>
        </a:p>
      </cdr:txBody>
    </cdr:sp>
  </cdr:relSizeAnchor>
  <cdr:relSizeAnchor xmlns:cdr="http://schemas.openxmlformats.org/drawingml/2006/chartDrawing">
    <cdr:from>
      <cdr:x>0.55599</cdr:x>
      <cdr:y>0.88462</cdr:y>
    </cdr:from>
    <cdr:to>
      <cdr:x>0.74903</cdr:x>
      <cdr:y>1</cdr:y>
    </cdr:to>
    <cdr:sp macro="" textlink="">
      <cdr:nvSpPr>
        <cdr:cNvPr id="8" name="ZoneTexte 1"/>
        <cdr:cNvSpPr txBox="1"/>
      </cdr:nvSpPr>
      <cdr:spPr>
        <a:xfrm xmlns:a="http://schemas.openxmlformats.org/drawingml/2006/main">
          <a:off x="3707904" y="3312368"/>
          <a:ext cx="1287405" cy="432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100" b="1" smtClean="0"/>
            <a:t>Spécialistes de ville</a:t>
          </a:r>
          <a:r>
            <a:rPr lang="fr-FR" b="1" dirty="0"/>
            <a:t>	</a:t>
          </a:r>
          <a:r>
            <a:rPr lang="fr-FR" b="1" smtClean="0"/>
            <a:t>	</a:t>
          </a:r>
          <a:endParaRPr lang="fr-FR" sz="1100" b="1" dirty="0" smtClean="0"/>
        </a:p>
      </cdr:txBody>
    </cdr:sp>
  </cdr:relSizeAnchor>
  <cdr:relSizeAnchor xmlns:cdr="http://schemas.openxmlformats.org/drawingml/2006/chartDrawing">
    <cdr:from>
      <cdr:x>0.37244</cdr:x>
      <cdr:y>0.88462</cdr:y>
    </cdr:from>
    <cdr:to>
      <cdr:x>0.58838</cdr:x>
      <cdr:y>1</cdr:y>
    </cdr:to>
    <cdr:sp macro="" textlink="">
      <cdr:nvSpPr>
        <cdr:cNvPr id="9" name="ZoneTexte 1"/>
        <cdr:cNvSpPr txBox="1"/>
      </cdr:nvSpPr>
      <cdr:spPr>
        <a:xfrm xmlns:a="http://schemas.openxmlformats.org/drawingml/2006/main">
          <a:off x="2483768" y="3312368"/>
          <a:ext cx="1440159" cy="432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100" b="1" smtClean="0"/>
            <a:t>Autres spécialistes </a:t>
          </a:r>
        </a:p>
        <a:p xmlns:a="http://schemas.openxmlformats.org/drawingml/2006/main">
          <a:pPr algn="ctr"/>
          <a:r>
            <a:rPr lang="fr-FR" sz="1100" b="1" smtClean="0"/>
            <a:t>hospitaliers</a:t>
          </a:r>
          <a:endParaRPr lang="fr-FR" sz="1100" b="1" dirty="0" smtClean="0"/>
        </a:p>
        <a:p xmlns:a="http://schemas.openxmlformats.org/drawingml/2006/main">
          <a:pPr algn="ctr"/>
          <a:r>
            <a:rPr lang="fr-FR" b="1"/>
            <a:t>	</a:t>
          </a:r>
          <a:endParaRPr lang="fr-FR" sz="1100" b="1" dirty="0"/>
        </a:p>
      </cdr:txBody>
    </cdr:sp>
  </cdr:relSizeAnchor>
  <cdr:relSizeAnchor xmlns:cdr="http://schemas.openxmlformats.org/drawingml/2006/chartDrawing">
    <cdr:from>
      <cdr:x>0.17808</cdr:x>
      <cdr:y>0.17369</cdr:y>
    </cdr:from>
    <cdr:to>
      <cdr:x>0.31519</cdr:x>
      <cdr:y>0.41789</cdr:y>
    </cdr:to>
    <cdr:sp macro="" textlink="">
      <cdr:nvSpPr>
        <cdr:cNvPr id="10" name="ZoneTexte 9"/>
        <cdr:cNvSpPr txBox="1"/>
      </cdr:nvSpPr>
      <cdr:spPr>
        <a:xfrm xmlns:a="http://schemas.openxmlformats.org/drawingml/2006/main">
          <a:off x="1187624" y="6503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0.17808</cdr:x>
      <cdr:y>0.15446</cdr:y>
    </cdr:from>
    <cdr:to>
      <cdr:x>0.31519</cdr:x>
      <cdr:y>0.39866</cdr:y>
    </cdr:to>
    <cdr:sp macro="" textlink="">
      <cdr:nvSpPr>
        <cdr:cNvPr id="11" name="ZoneTexte 10"/>
        <cdr:cNvSpPr txBox="1"/>
      </cdr:nvSpPr>
      <cdr:spPr>
        <a:xfrm xmlns:a="http://schemas.openxmlformats.org/drawingml/2006/main">
          <a:off x="1187624" y="5783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0.32925</cdr:x>
      <cdr:y>0.48138</cdr:y>
    </cdr:from>
    <cdr:to>
      <cdr:x>0.46636</cdr:x>
      <cdr:y>0.72558</cdr:y>
    </cdr:to>
    <cdr:sp macro="" textlink="">
      <cdr:nvSpPr>
        <cdr:cNvPr id="12" name="ZoneTexte 11"/>
        <cdr:cNvSpPr txBox="1"/>
      </cdr:nvSpPr>
      <cdr:spPr>
        <a:xfrm xmlns:a="http://schemas.openxmlformats.org/drawingml/2006/main">
          <a:off x="2195736" y="18024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0.61877</cdr:x>
      <cdr:y>0.76923</cdr:y>
    </cdr:from>
    <cdr:to>
      <cdr:x>0.68155</cdr:x>
      <cdr:y>0.82631</cdr:y>
    </cdr:to>
    <cdr:sp macro="" textlink="">
      <cdr:nvSpPr>
        <cdr:cNvPr id="13" name="ZoneTexte 12"/>
        <cdr:cNvSpPr txBox="1"/>
      </cdr:nvSpPr>
      <cdr:spPr>
        <a:xfrm xmlns:a="http://schemas.openxmlformats.org/drawingml/2006/main">
          <a:off x="4126585" y="2880320"/>
          <a:ext cx="418681" cy="2137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100" dirty="0" smtClean="0"/>
            <a:t>82%</a:t>
          </a:r>
          <a:endParaRPr lang="fr-FR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0.4825</cdr:x>
      <cdr:y>0.26088</cdr:y>
    </cdr:from>
    <cdr:to>
      <cdr:x>0.59361</cdr:x>
      <cdr:y>0.46291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970784" y="11807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0.46063</cdr:x>
      <cdr:y>0.12361</cdr:y>
    </cdr:from>
    <cdr:to>
      <cdr:x>0.57174</cdr:x>
      <cdr:y>0.33563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3790768" y="559469"/>
          <a:ext cx="914391" cy="959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600" b="1" dirty="0" smtClean="0">
              <a:solidFill>
                <a:srgbClr val="C00000"/>
              </a:solidFill>
            </a:rPr>
            <a:t>P= 0,0098</a:t>
          </a:r>
          <a:endParaRPr lang="fr-FR" sz="16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0.5175</cdr:x>
      <cdr:y>0.2927</cdr:y>
    </cdr:from>
    <cdr:to>
      <cdr:x>0.5175</cdr:x>
      <cdr:y>0.35634</cdr:y>
    </cdr:to>
    <cdr:cxnSp macro="">
      <cdr:nvCxnSpPr>
        <cdr:cNvPr id="6" name="Connecteur droit avec flèche 5"/>
        <cdr:cNvCxnSpPr/>
      </cdr:nvCxnSpPr>
      <cdr:spPr>
        <a:xfrm xmlns:a="http://schemas.openxmlformats.org/drawingml/2006/main">
          <a:off x="4258816" y="1324744"/>
          <a:ext cx="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0.84664</cdr:x>
      <cdr:y>0.33572</cdr:y>
    </cdr:from>
    <cdr:to>
      <cdr:x>0.98865</cdr:x>
      <cdr:y>0.53038</cdr:y>
    </cdr:to>
    <cdr:sp macro="" textlink="">
      <cdr:nvSpPr>
        <cdr:cNvPr id="2" name="Ellipse 1"/>
        <cdr:cNvSpPr/>
      </cdr:nvSpPr>
      <cdr:spPr>
        <a:xfrm xmlns:a="http://schemas.openxmlformats.org/drawingml/2006/main">
          <a:off x="6401176" y="1577085"/>
          <a:ext cx="1073715" cy="914400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DCFD6-A8DB-4FC0-8C82-076BC0695093}" type="datetimeFigureOut">
              <a:rPr lang="fr-FR" smtClean="0"/>
              <a:t>16/09/2015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0758B-309E-41F3-A6DF-6126C31A5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915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4C709-7BCC-4D8E-AB3B-F7C765A4684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128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B06F20-5B96-4111-8A3E-9704A088032C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15172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CE22-8B38-41DE-98CA-EAB880BDD7D1}" type="datetime1">
              <a:rPr lang="fr-FR" smtClean="0"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4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62EE-784A-4814-BD39-C82F7A892C38}" type="datetime1">
              <a:rPr lang="fr-FR" smtClean="0"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5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A5D0-817D-4281-92B6-CEF6F47D39C5}" type="datetime1">
              <a:rPr lang="fr-FR" smtClean="0"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08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91-B928-4EA5-AC36-6892B783F299}" type="datetime1">
              <a:rPr lang="fr-FR" smtClean="0"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15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53F5-53E1-4C53-8DF9-B1BA487DEB84}" type="datetime1">
              <a:rPr lang="fr-FR" smtClean="0"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97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DC40-B5EE-4F90-9EB8-EB3FF964F804}" type="datetime1">
              <a:rPr lang="fr-FR" smtClean="0"/>
              <a:t>16/09/2015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80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DE60-3127-4AEE-BD65-C12B6E40CDAD}" type="datetime1">
              <a:rPr lang="fr-FR" smtClean="0"/>
              <a:t>16/09/2015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63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FF41-8CF3-49BC-9C1D-37F15C4FE852}" type="datetime1">
              <a:rPr lang="fr-FR" smtClean="0"/>
              <a:t>16/09/2015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31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2167-3531-437A-B868-3BCE34CD0773}" type="datetime1">
              <a:rPr lang="fr-FR" smtClean="0"/>
              <a:t>16/09/2015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36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7CB7-D73C-4F12-97A9-81268B8D37D1}" type="datetime1">
              <a:rPr lang="fr-FR" smtClean="0"/>
              <a:t>16/09/2015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50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67D4-D1AB-4DCD-AC4E-6F3AF171B8C9}" type="datetime1">
              <a:rPr lang="fr-FR" smtClean="0"/>
              <a:t>16/09/2015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6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4A59-13C0-4F3B-821A-5AEC347CF876}" type="datetime1">
              <a:rPr lang="fr-FR" smtClean="0"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A07A0-4ECF-4C91-A06B-F2788AEB71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59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97-2003_Worksheet1.xls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fr-FR" b="1" dirty="0" smtClean="0"/>
              <a:t>Enquête « parcours de soins »: quelles leçons ?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6400800" cy="1752600"/>
          </a:xfrm>
        </p:spPr>
        <p:txBody>
          <a:bodyPr/>
          <a:lstStyle/>
          <a:p>
            <a:r>
              <a:rPr lang="fr-FR" dirty="0" smtClean="0"/>
              <a:t>C. Jacomet</a:t>
            </a:r>
          </a:p>
          <a:p>
            <a:r>
              <a:rPr lang="fr-FR" dirty="0" smtClean="0"/>
              <a:t>CHU Clermont-Ferrand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330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97" y="302022"/>
            <a:ext cx="8611589" cy="67870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fr-FR" sz="4000" b="1" dirty="0" smtClean="0"/>
              <a:t>Résultats (2</a:t>
            </a:r>
            <a:r>
              <a:rPr lang="fr-FR" sz="4000" b="1" smtClean="0"/>
              <a:t>): Consultations </a:t>
            </a:r>
            <a:r>
              <a:rPr lang="fr-FR" sz="4000" b="1" dirty="0" smtClean="0"/>
              <a:t>médicales</a:t>
            </a:r>
            <a:endParaRPr lang="fr-FR" sz="40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79512" y="5226914"/>
            <a:ext cx="4320480" cy="92333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1700" b="1" dirty="0" smtClean="0"/>
              <a:t>Le </a:t>
            </a:r>
            <a:r>
              <a:rPr lang="en-US" sz="1700" b="1" dirty="0" err="1" smtClean="0"/>
              <a:t>nombre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moyen</a:t>
            </a:r>
            <a:r>
              <a:rPr lang="en-US" sz="1700" b="1" dirty="0" smtClean="0"/>
              <a:t> de consultations </a:t>
            </a:r>
            <a:r>
              <a:rPr lang="en-US" sz="1700" b="1" dirty="0" err="1" smtClean="0"/>
              <a:t>médicales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était</a:t>
            </a:r>
            <a:r>
              <a:rPr lang="en-US" sz="1700" b="1" dirty="0" smtClean="0"/>
              <a:t> de 3.75 (e.t </a:t>
            </a:r>
            <a:r>
              <a:rPr lang="en-US" sz="1700" b="1" dirty="0"/>
              <a:t>4.18) </a:t>
            </a:r>
            <a:r>
              <a:rPr lang="en-US" sz="1700" b="1" dirty="0" err="1" smtClean="0"/>
              <a:t>dans</a:t>
            </a:r>
            <a:r>
              <a:rPr lang="en-US" sz="1700" b="1" dirty="0" smtClean="0"/>
              <a:t> les 6 </a:t>
            </a:r>
            <a:r>
              <a:rPr lang="en-US" sz="1700" b="1" dirty="0" err="1" smtClean="0"/>
              <a:t>derniers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mois</a:t>
            </a:r>
            <a:r>
              <a:rPr lang="en-US" sz="2000" b="1" dirty="0" smtClean="0"/>
              <a:t>.</a:t>
            </a:r>
            <a:endParaRPr lang="fr-FR" sz="2000" b="1" dirty="0"/>
          </a:p>
        </p:txBody>
      </p:sp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672853"/>
              </p:ext>
            </p:extLst>
          </p:nvPr>
        </p:nvGraphicFramePr>
        <p:xfrm>
          <a:off x="-130649" y="1052736"/>
          <a:ext cx="666899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pPr/>
              <a:t>10</a:t>
            </a:fld>
            <a:endParaRPr lang="fr-FR"/>
          </a:p>
        </p:txBody>
      </p:sp>
      <p:graphicFrame>
        <p:nvGraphicFramePr>
          <p:cNvPr id="16" name="Graphique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0668328"/>
              </p:ext>
            </p:extLst>
          </p:nvPr>
        </p:nvGraphicFramePr>
        <p:xfrm>
          <a:off x="5292080" y="3856475"/>
          <a:ext cx="3600400" cy="2740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899592" y="1853219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98%</a:t>
            </a:r>
            <a:endParaRPr lang="fr-FR" sz="1000" dirty="0"/>
          </a:p>
        </p:txBody>
      </p:sp>
      <p:sp>
        <p:nvSpPr>
          <p:cNvPr id="5" name="ZoneTexte 4"/>
          <p:cNvSpPr txBox="1"/>
          <p:nvPr/>
        </p:nvSpPr>
        <p:spPr>
          <a:xfrm>
            <a:off x="1955921" y="27284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95%</a:t>
            </a:r>
            <a:endParaRPr lang="fr-FR" sz="1000" dirty="0"/>
          </a:p>
        </p:txBody>
      </p:sp>
      <p:sp>
        <p:nvSpPr>
          <p:cNvPr id="6" name="ZoneTexte 5"/>
          <p:cNvSpPr txBox="1"/>
          <p:nvPr/>
        </p:nvSpPr>
        <p:spPr>
          <a:xfrm>
            <a:off x="2958991" y="3492245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100%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50580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07614" cy="836712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4000" b="1" dirty="0" smtClean="0"/>
              <a:t>Résultats (3): Autres consultations</a:t>
            </a:r>
            <a:endParaRPr lang="fr-FR" sz="40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t>11</a:t>
            </a:fld>
            <a:endParaRPr lang="fr-FR"/>
          </a:p>
        </p:txBody>
      </p:sp>
      <p:graphicFrame>
        <p:nvGraphicFramePr>
          <p:cNvPr id="21" name="Graphique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699091"/>
              </p:ext>
            </p:extLst>
          </p:nvPr>
        </p:nvGraphicFramePr>
        <p:xfrm>
          <a:off x="0" y="764704"/>
          <a:ext cx="691276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Graphique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073194"/>
              </p:ext>
            </p:extLst>
          </p:nvPr>
        </p:nvGraphicFramePr>
        <p:xfrm>
          <a:off x="3995936" y="4221088"/>
          <a:ext cx="4608512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726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712968" cy="836712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fr-FR" sz="3200" b="1" smtClean="0"/>
              <a:t>Lieu du bilan biologique et de délivrance des ARV</a:t>
            </a:r>
            <a:endParaRPr lang="fr-FR" sz="32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t>12</a:t>
            </a:fld>
            <a:endParaRPr lang="fr-FR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254759"/>
              </p:ext>
            </p:extLst>
          </p:nvPr>
        </p:nvGraphicFramePr>
        <p:xfrm>
          <a:off x="323528" y="914093"/>
          <a:ext cx="475252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4932040" y="1628800"/>
            <a:ext cx="406493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1700">
                <a:solidFill>
                  <a:schemeClr val="tx1"/>
                </a:solidFill>
              </a:rPr>
              <a:t>Quel que soit le lieu, le motif le plus fréquemment cité est </a:t>
            </a:r>
            <a:r>
              <a:rPr lang="fr-FR" sz="1700" b="1">
                <a:solidFill>
                  <a:schemeClr val="tx1"/>
                </a:solidFill>
              </a:rPr>
              <a:t>la simplicité</a:t>
            </a:r>
            <a:r>
              <a:rPr lang="fr-FR" sz="170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fr-FR" sz="1700">
                <a:solidFill>
                  <a:schemeClr val="tx1"/>
                </a:solidFill>
              </a:rPr>
              <a:t>L’hôpital paraît plus </a:t>
            </a:r>
            <a:r>
              <a:rPr lang="fr-FR" sz="1700" b="1">
                <a:solidFill>
                  <a:schemeClr val="tx1"/>
                </a:solidFill>
              </a:rPr>
              <a:t>confidentiel</a:t>
            </a:r>
            <a:r>
              <a:rPr lang="fr-FR" sz="1700">
                <a:solidFill>
                  <a:schemeClr val="tx1"/>
                </a:solidFill>
              </a:rPr>
              <a:t> et la </a:t>
            </a:r>
            <a:r>
              <a:rPr lang="fr-FR" sz="1700" b="1">
                <a:solidFill>
                  <a:schemeClr val="tx1"/>
                </a:solidFill>
              </a:rPr>
              <a:t>qualité de la prise en charge </a:t>
            </a:r>
            <a:r>
              <a:rPr lang="fr-FR" sz="1700">
                <a:solidFill>
                  <a:schemeClr val="tx1"/>
                </a:solidFill>
              </a:rPr>
              <a:t>est mise en avant.</a:t>
            </a: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961905"/>
              </p:ext>
            </p:extLst>
          </p:nvPr>
        </p:nvGraphicFramePr>
        <p:xfrm>
          <a:off x="0" y="3759219"/>
          <a:ext cx="4860032" cy="3098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4932040" y="4413319"/>
            <a:ext cx="4064937" cy="21852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fr-FR" sz="1700" smtClean="0">
                <a:solidFill>
                  <a:schemeClr val="tx1"/>
                </a:solidFill>
              </a:rPr>
              <a:t>26% </a:t>
            </a:r>
            <a:r>
              <a:rPr lang="fr-FR" sz="1700">
                <a:solidFill>
                  <a:schemeClr val="tx1"/>
                </a:solidFill>
              </a:rPr>
              <a:t>des patients </a:t>
            </a:r>
            <a:r>
              <a:rPr lang="fr-FR" sz="1700" smtClean="0">
                <a:solidFill>
                  <a:schemeClr val="tx1"/>
                </a:solidFill>
              </a:rPr>
              <a:t>s’approvisionnant en </a:t>
            </a:r>
            <a:r>
              <a:rPr lang="fr-FR" sz="1700">
                <a:solidFill>
                  <a:schemeClr val="tx1"/>
                </a:solidFill>
              </a:rPr>
              <a:t>ville ont eu des </a:t>
            </a:r>
            <a:r>
              <a:rPr lang="fr-FR" sz="1700" b="1">
                <a:solidFill>
                  <a:schemeClr val="tx1"/>
                </a:solidFill>
              </a:rPr>
              <a:t>problèmes </a:t>
            </a:r>
            <a:r>
              <a:rPr lang="fr-FR" sz="1700" b="1" smtClean="0">
                <a:solidFill>
                  <a:schemeClr val="tx1"/>
                </a:solidFill>
              </a:rPr>
              <a:t>d’approvisionnement</a:t>
            </a:r>
            <a:r>
              <a:rPr lang="fr-FR" sz="1700" smtClean="0">
                <a:solidFill>
                  <a:schemeClr val="tx1"/>
                </a:solidFill>
              </a:rPr>
              <a:t> contre 12</a:t>
            </a:r>
            <a:r>
              <a:rPr lang="fr-FR" sz="1700">
                <a:solidFill>
                  <a:schemeClr val="tx1"/>
                </a:solidFill>
              </a:rPr>
              <a:t>% </a:t>
            </a:r>
            <a:r>
              <a:rPr lang="fr-FR" sz="1700" smtClean="0">
                <a:solidFill>
                  <a:schemeClr val="tx1"/>
                </a:solidFill>
              </a:rPr>
              <a:t>pour ceux s’approvisionnant à l’hôpital.</a:t>
            </a:r>
          </a:p>
          <a:p>
            <a:pPr algn="just"/>
            <a:endParaRPr lang="fr-FR" sz="1700">
              <a:solidFill>
                <a:schemeClr val="tx1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fr-FR" sz="1700" smtClean="0">
                <a:solidFill>
                  <a:schemeClr val="tx1"/>
                </a:solidFill>
              </a:rPr>
              <a:t>Cela a conduit a des </a:t>
            </a:r>
            <a:r>
              <a:rPr lang="fr-FR" sz="1700" b="1" smtClean="0">
                <a:solidFill>
                  <a:schemeClr val="tx1"/>
                </a:solidFill>
              </a:rPr>
              <a:t>interruptions de traitement</a:t>
            </a:r>
            <a:r>
              <a:rPr lang="fr-FR" sz="1700" smtClean="0">
                <a:solidFill>
                  <a:schemeClr val="tx1"/>
                </a:solidFill>
              </a:rPr>
              <a:t> pour 3</a:t>
            </a:r>
            <a:r>
              <a:rPr lang="fr-FR" sz="1700">
                <a:solidFill>
                  <a:schemeClr val="tx1"/>
                </a:solidFill>
              </a:rPr>
              <a:t>% des </a:t>
            </a:r>
            <a:r>
              <a:rPr lang="fr-FR" sz="1700" smtClean="0">
                <a:solidFill>
                  <a:schemeClr val="tx1"/>
                </a:solidFill>
              </a:rPr>
              <a:t>patients sous traitement ARV.</a:t>
            </a:r>
            <a:endParaRPr lang="fr-FR" sz="1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37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85010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600" b="1" smtClean="0"/>
              <a:t>Les informations</a:t>
            </a:r>
            <a:endParaRPr lang="fr-FR" sz="36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13</a:t>
            </a:fld>
            <a:endParaRPr lang="fr-FR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369751"/>
              </p:ext>
            </p:extLst>
          </p:nvPr>
        </p:nvGraphicFramePr>
        <p:xfrm>
          <a:off x="3491880" y="3662505"/>
          <a:ext cx="547260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3678718"/>
              </p:ext>
            </p:extLst>
          </p:nvPr>
        </p:nvGraphicFramePr>
        <p:xfrm>
          <a:off x="107504" y="10527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912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>Définir des parcours de soins spécifiques :</a:t>
            </a:r>
            <a:br>
              <a:rPr lang="fr-FR" sz="3200" b="1" dirty="0" smtClean="0"/>
            </a:br>
            <a:r>
              <a:rPr lang="fr-FR" sz="3200" b="1" dirty="0" smtClean="0"/>
              <a:t>deux approches complémentaires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/>
              <a:t>Approche centrée sur les parcours de soins: analyse des </a:t>
            </a:r>
            <a:r>
              <a:rPr lang="fr-FR" b="1" dirty="0"/>
              <a:t>facteurs associés à </a:t>
            </a:r>
            <a:r>
              <a:rPr lang="fr-FR" b="1" dirty="0" smtClean="0"/>
              <a:t>:</a:t>
            </a:r>
            <a:endParaRPr lang="fr-FR" b="1" dirty="0"/>
          </a:p>
          <a:p>
            <a:pPr lvl="1"/>
            <a:r>
              <a:rPr lang="fr-FR" dirty="0"/>
              <a:t>Un suivi plus fréquent à l’hôpital</a:t>
            </a:r>
          </a:p>
          <a:p>
            <a:pPr lvl="1"/>
            <a:r>
              <a:rPr lang="fr-FR" dirty="0"/>
              <a:t>Un recours à des consultation ETP</a:t>
            </a:r>
          </a:p>
          <a:p>
            <a:pPr lvl="1"/>
            <a:r>
              <a:rPr lang="fr-FR" dirty="0"/>
              <a:t>Un recours en médecine générale</a:t>
            </a:r>
          </a:p>
          <a:p>
            <a:pPr lvl="1"/>
            <a:r>
              <a:rPr lang="fr-FR" dirty="0"/>
              <a:t>Aux urgences</a:t>
            </a:r>
          </a:p>
          <a:p>
            <a:pPr lvl="1"/>
            <a:r>
              <a:rPr lang="fr-FR" dirty="0"/>
              <a:t>Au fait de ne pas dévoiler sa séropositivité ….</a:t>
            </a:r>
          </a:p>
          <a:p>
            <a:r>
              <a:rPr lang="fr-FR" b="1" dirty="0" smtClean="0"/>
              <a:t>Approche centrée sur les populations : analyse des parcours de soins des patients</a:t>
            </a:r>
          </a:p>
          <a:p>
            <a:pPr lvl="1"/>
            <a:r>
              <a:rPr lang="fr-FR" dirty="0" smtClean="0"/>
              <a:t>Plus âgés</a:t>
            </a:r>
          </a:p>
          <a:p>
            <a:pPr lvl="1"/>
            <a:r>
              <a:rPr lang="fr-FR" dirty="0" smtClean="0"/>
              <a:t>Des femmes</a:t>
            </a:r>
          </a:p>
          <a:p>
            <a:pPr lvl="1"/>
            <a:r>
              <a:rPr lang="fr-FR" dirty="0" smtClean="0"/>
              <a:t>Des jeunes homosexuels</a:t>
            </a:r>
          </a:p>
          <a:p>
            <a:pPr lvl="1"/>
            <a:r>
              <a:rPr lang="fr-FR" dirty="0" smtClean="0"/>
              <a:t>Des migrants ( non nés en France)</a:t>
            </a:r>
          </a:p>
          <a:p>
            <a:pPr lvl="1"/>
            <a:r>
              <a:rPr lang="fr-FR" dirty="0"/>
              <a:t>Des plus </a:t>
            </a:r>
            <a:r>
              <a:rPr lang="fr-FR" dirty="0" smtClean="0"/>
              <a:t>précaires</a:t>
            </a:r>
          </a:p>
          <a:p>
            <a:pPr lvl="1"/>
            <a:r>
              <a:rPr lang="fr-FR" dirty="0" smtClean="0"/>
              <a:t>Ayant une réponse </a:t>
            </a:r>
            <a:r>
              <a:rPr lang="fr-FR" dirty="0" err="1" smtClean="0"/>
              <a:t>immunovirologique</a:t>
            </a:r>
            <a:r>
              <a:rPr lang="fr-FR" dirty="0" smtClean="0"/>
              <a:t> incomplète….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89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dirty="0" smtClean="0"/>
              <a:t>Remarques préliminaires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3000" dirty="0" smtClean="0"/>
              <a:t>Les caractéristiques des patients recrutés ne sont pas différentes de celles des patients ayant participé à l’enquête VESPA, effectuée avec une méthodologie parfaite et un recrutement rigoureux  </a:t>
            </a:r>
          </a:p>
          <a:p>
            <a:pPr lvl="1"/>
            <a:r>
              <a:rPr lang="fr-FR" sz="2600" dirty="0" smtClean="0"/>
              <a:t>bien </a:t>
            </a:r>
            <a:r>
              <a:rPr lang="fr-FR" sz="2600" dirty="0"/>
              <a:t>que le recrutement se soit effectué sur le volontariat des centres et que les personnes non francophones ont été exclues – mais elles n’étaient pas </a:t>
            </a:r>
            <a:r>
              <a:rPr lang="fr-FR" sz="2600" dirty="0" smtClean="0"/>
              <a:t>majoritaires</a:t>
            </a:r>
          </a:p>
          <a:p>
            <a:pPr lvl="1"/>
            <a:r>
              <a:rPr lang="fr-FR" sz="2600" dirty="0" smtClean="0"/>
              <a:t>parce </a:t>
            </a:r>
            <a:r>
              <a:rPr lang="fr-FR" sz="2600" dirty="0"/>
              <a:t>que cette enquête a été particulièrement bien acceptée (taux de participation de 79</a:t>
            </a:r>
            <a:r>
              <a:rPr lang="fr-FR" sz="2600" dirty="0" smtClean="0"/>
              <a:t>%). Rôle des TEC+++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75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dirty="0" smtClean="0"/>
              <a:t>Remarques préliminaires ( suite)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3000" dirty="0"/>
              <a:t>L</a:t>
            </a:r>
            <a:r>
              <a:rPr lang="fr-FR" sz="3000" dirty="0" smtClean="0"/>
              <a:t>a </a:t>
            </a:r>
            <a:r>
              <a:rPr lang="fr-FR" sz="3000" dirty="0"/>
              <a:t>population étudiée semble représentative de la population infectée par le VIH en France </a:t>
            </a:r>
          </a:p>
          <a:p>
            <a:r>
              <a:rPr lang="fr-FR" sz="3000" dirty="0" smtClean="0"/>
              <a:t>Les </a:t>
            </a:r>
            <a:r>
              <a:rPr lang="fr-FR" sz="3000" dirty="0"/>
              <a:t>résultats de cette enquête peuvent s’appliquer à la population des PVVIH </a:t>
            </a:r>
            <a:endParaRPr lang="fr-FR" sz="3000" dirty="0" smtClean="0"/>
          </a:p>
          <a:p>
            <a:r>
              <a:rPr lang="fr-FR" sz="3000" dirty="0" smtClean="0"/>
              <a:t>Il </a:t>
            </a:r>
            <a:r>
              <a:rPr lang="fr-FR" sz="3000" dirty="0"/>
              <a:t>faut cependant être conscient que certaines PVVIH échappent aux enquêtes hospitalières</a:t>
            </a:r>
            <a:r>
              <a:rPr lang="fr-FR" dirty="0"/>
              <a:t> : </a:t>
            </a:r>
          </a:p>
          <a:p>
            <a:pPr lvl="1"/>
            <a:r>
              <a:rPr lang="fr-FR" sz="2600" dirty="0"/>
              <a:t>les personnes diagnostiquées récemment</a:t>
            </a:r>
          </a:p>
          <a:p>
            <a:pPr lvl="1"/>
            <a:r>
              <a:rPr lang="fr-FR" sz="2600" dirty="0"/>
              <a:t> les personnes VIH+ non diagnostiquées</a:t>
            </a:r>
          </a:p>
          <a:p>
            <a:pPr lvl="1"/>
            <a:r>
              <a:rPr lang="fr-FR" sz="2600" dirty="0"/>
              <a:t> celles diagnostiquées mais non suivies </a:t>
            </a:r>
          </a:p>
          <a:p>
            <a:pPr lvl="1"/>
            <a:r>
              <a:rPr lang="fr-FR" sz="2600" dirty="0"/>
              <a:t>et celles exclusivement suivies en ville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2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600" b="1" dirty="0" smtClean="0"/>
              <a:t>Exploration n°1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Quels sont les facteurs associés à un suivi plus fréquent?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5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600" b="1" dirty="0"/>
              <a:t>Exploration n°1: </a:t>
            </a:r>
            <a:r>
              <a:rPr lang="fr-FR" sz="3200" dirty="0"/>
              <a:t>Quels sont les facteurs associés à un suivi plus fréquent</a:t>
            </a:r>
            <a:r>
              <a:rPr lang="fr-FR" sz="3200" dirty="0" smtClean="0"/>
              <a:t>?</a:t>
            </a:r>
            <a:endParaRPr lang="fr-FR" sz="36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pPr/>
              <a:t>18</a:t>
            </a:fld>
            <a:endParaRPr lang="fr-FR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71552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868144" y="629154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smtClean="0"/>
              <a:t>5-6 </a:t>
            </a:r>
            <a:r>
              <a:rPr lang="fr-FR" b="1" dirty="0" smtClean="0"/>
              <a:t>mois/12 mois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3851920" y="62947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smtClean="0"/>
              <a:t>3-4 mois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475656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smtClean="0"/>
              <a:t>1-2 mois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12134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750" y="-12700"/>
            <a:ext cx="8229600" cy="2016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b="1" dirty="0" smtClean="0"/>
              <a:t> </a:t>
            </a:r>
            <a:endParaRPr lang="fr-FR" sz="36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427676"/>
              </p:ext>
            </p:extLst>
          </p:nvPr>
        </p:nvGraphicFramePr>
        <p:xfrm>
          <a:off x="395536" y="476672"/>
          <a:ext cx="8407401" cy="5740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1549"/>
                <a:gridCol w="1201087"/>
                <a:gridCol w="1437163"/>
                <a:gridCol w="1437163"/>
                <a:gridCol w="790439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VARIABLES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1-2 mois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(n=55</a:t>
                      </a: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3-4 mois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n=300)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5-6 or </a:t>
                      </a:r>
                      <a:r>
                        <a:rPr lang="fr-FR" sz="160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 mois</a:t>
                      </a:r>
                      <a:endParaRPr lang="fr-FR" sz="1600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(n=164</a:t>
                      </a: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p-value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7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 (années)</a:t>
                      </a:r>
                      <a:endParaRPr lang="fr-FR" sz="1800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0.0001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</a:tr>
              <a:tr h="12225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Activité professionnelle</a:t>
                      </a:r>
                      <a:endParaRPr lang="fr-FR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Temps plein/temps</a:t>
                      </a:r>
                      <a:r>
                        <a:rPr lang="fr-FR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partiel</a:t>
                      </a:r>
                      <a:endParaRPr lang="fr-FR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Chômage,</a:t>
                      </a:r>
                      <a:r>
                        <a:rPr lang="fr-FR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retraite</a:t>
                      </a:r>
                      <a:endParaRPr lang="fr-FR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Minima</a:t>
                      </a:r>
                      <a:r>
                        <a:rPr lang="fr-FR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sociaux</a:t>
                      </a:r>
                      <a:endParaRPr lang="fr-FR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975" marR="2097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38%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48%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26%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58%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16%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0.0062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</a:tr>
              <a:tr h="3216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Score EPICES</a:t>
                      </a:r>
                      <a:endParaRPr lang="fr-FR" sz="1800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&lt;0.0001</a:t>
                      </a:r>
                      <a:endParaRPr lang="fr-FR" sz="1600" b="1" i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261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Comorbidités</a:t>
                      </a:r>
                      <a:endParaRPr lang="fr-FR" sz="1800" u="sng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HBV/HCV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Autre pathologie chronique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Sans</a:t>
                      </a:r>
                    </a:p>
                  </a:txBody>
                  <a:tcPr marL="20975" marR="20975" marT="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29%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+mn-lt"/>
                        </a:rPr>
                        <a:t>25%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+mn-lt"/>
                        </a:rPr>
                        <a:t>45%</a:t>
                      </a:r>
                      <a:endParaRPr lang="fr-F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smtClean="0">
                          <a:effectLst/>
                          <a:latin typeface="+mn-lt"/>
                        </a:rPr>
                        <a:t>14</a:t>
                      </a:r>
                      <a:r>
                        <a:rPr lang="fr-FR" sz="1800" b="0" dirty="0" smtClean="0">
                          <a:effectLst/>
                          <a:latin typeface="+mn-lt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+mn-lt"/>
                        </a:rPr>
                        <a:t>32%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+mn-lt"/>
                        </a:rPr>
                        <a:t>54%</a:t>
                      </a:r>
                      <a:endParaRPr lang="fr-F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+mn-lt"/>
                        </a:rPr>
                        <a:t>13%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+mn-lt"/>
                        </a:rPr>
                        <a:t>35%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+mn-lt"/>
                        </a:rPr>
                        <a:t>52%</a:t>
                      </a:r>
                      <a:endParaRPr lang="fr-F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smtClean="0">
                          <a:effectLst/>
                          <a:latin typeface="+mn-lt"/>
                        </a:rPr>
                        <a:t>0.0474</a:t>
                      </a:r>
                      <a:endParaRPr lang="fr-FR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5" marR="20975" marT="0" marB="0" anchor="ctr"/>
                </a:tc>
              </a:tr>
              <a:tr h="15772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ARV and </a:t>
                      </a:r>
                      <a:r>
                        <a:rPr lang="fr-FR" sz="18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Charge virale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Absence de traitement ARV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Traitement</a:t>
                      </a:r>
                      <a:r>
                        <a:rPr lang="fr-F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CV</a:t>
                      </a:r>
                      <a:endParaRPr lang="fr-FR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détectable /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ndétectable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&lt;</a:t>
                      </a: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m.</a:t>
                      </a: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indétectable</a:t>
                      </a:r>
                      <a:r>
                        <a:rPr lang="fr-FR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6 months</a:t>
                      </a:r>
                      <a:endParaRPr lang="en-US" sz="1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62%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32%</a:t>
                      </a:r>
                      <a:endParaRPr lang="fr-F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</a:t>
                      </a:r>
                      <a:r>
                        <a:rPr lang="fr-FR" sz="18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70%</a:t>
                      </a:r>
                      <a:endParaRPr lang="fr-F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88%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&lt;0.0001</a:t>
                      </a:r>
                      <a:endParaRPr lang="fr-FR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21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Dernière valeur des CD4 </a:t>
                      </a:r>
                      <a:endParaRPr lang="fr-FR" sz="1800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365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598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671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+mn-lt"/>
                        </a:rPr>
                        <a:t>&lt;0.0001</a:t>
                      </a:r>
                      <a:endParaRPr lang="fr-FR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1317" name="Espace réservé du numéro de diapositive 4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FD9B16-DA3F-4AF0-9783-2104A67F86CF}" type="slidenum">
              <a:rPr lang="fr-FR" altLang="fr-F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fr-FR" altLang="fr-FR" smtClean="0">
              <a:solidFill>
                <a:srgbClr val="FFFFFF"/>
              </a:solidFill>
            </a:endParaRPr>
          </a:p>
        </p:txBody>
      </p:sp>
      <p:sp>
        <p:nvSpPr>
          <p:cNvPr id="11318" name="ZoneTexte 5"/>
          <p:cNvSpPr txBox="1">
            <a:spLocks noChangeArrowheads="1"/>
          </p:cNvSpPr>
          <p:nvPr/>
        </p:nvSpPr>
        <p:spPr bwMode="auto">
          <a:xfrm>
            <a:off x="395536" y="6222703"/>
            <a:ext cx="7921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fr-FR" altLang="fr-FR" b="1" u="sng" dirty="0" smtClean="0"/>
              <a:t>Pas de </a:t>
            </a:r>
            <a:r>
              <a:rPr lang="fr-FR" altLang="fr-FR" b="1" u="sng" dirty="0" err="1" smtClean="0"/>
              <a:t>diffférence</a:t>
            </a:r>
            <a:r>
              <a:rPr lang="fr-FR" altLang="fr-FR" b="1" u="sng" dirty="0" smtClean="0"/>
              <a:t> significative pour</a:t>
            </a:r>
            <a:r>
              <a:rPr lang="fr-FR" altLang="fr-FR" dirty="0" smtClean="0"/>
              <a:t>: </a:t>
            </a:r>
            <a:r>
              <a:rPr lang="fr-FR" altLang="fr-FR" dirty="0"/>
              <a:t>Type </a:t>
            </a:r>
            <a:r>
              <a:rPr lang="fr-FR" altLang="fr-FR" dirty="0" smtClean="0"/>
              <a:t>de centre, Sexe, durée trajet ville hôpital, Mutuelle, </a:t>
            </a:r>
            <a:r>
              <a:rPr lang="fr-FR" altLang="fr-FR" dirty="0"/>
              <a:t>Stade CDC, </a:t>
            </a:r>
            <a:r>
              <a:rPr lang="fr-FR" altLang="fr-FR" dirty="0" smtClean="0"/>
              <a:t>ancienneté du VIH , </a:t>
            </a:r>
            <a:r>
              <a:rPr lang="fr-FR" altLang="fr-FR" dirty="0"/>
              <a:t>Nadir CD4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21589" y="26305"/>
            <a:ext cx="6953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Facteurs associés avec un suivi  plus fréquent </a:t>
            </a:r>
          </a:p>
        </p:txBody>
      </p:sp>
    </p:spTree>
    <p:extLst>
      <p:ext uri="{BB962C8B-B14F-4D97-AF65-F5344CB8AC3E}">
        <p14:creationId xmlns:p14="http://schemas.microsoft.com/office/powerpoint/2010/main" val="30924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fr-FR" b="1" dirty="0" smtClean="0"/>
              <a:t>Patients </a:t>
            </a:r>
            <a:r>
              <a:rPr lang="fr-FR" b="1" smtClean="0"/>
              <a:t>et méthodes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/>
              <a:t>Enquête transversale multicentrique </a:t>
            </a:r>
            <a:r>
              <a:rPr lang="fr-FR" dirty="0"/>
              <a:t>portant sur l’ensemble des patients présents dans les services hospitaliers du 15 au 19 octobre 2012 ayant accepté </a:t>
            </a:r>
            <a:r>
              <a:rPr lang="fr-FR" dirty="0" smtClean="0"/>
              <a:t>l’enquête.</a:t>
            </a:r>
          </a:p>
          <a:p>
            <a:pPr lvl="1"/>
            <a:r>
              <a:rPr lang="fr-FR" dirty="0" smtClean="0"/>
              <a:t>Le </a:t>
            </a:r>
            <a:r>
              <a:rPr lang="fr-FR" dirty="0"/>
              <a:t>recrutement des services a été fondé sur le volontariat suite à un appel à participer à l’enquête via les coordinateurs médicaux et administratifs des COREVIH sous couvert du président du COREVIH. </a:t>
            </a:r>
          </a:p>
          <a:p>
            <a:endParaRPr lang="fr-FR" dirty="0"/>
          </a:p>
          <a:p>
            <a:r>
              <a:rPr lang="fr-FR" b="1" dirty="0"/>
              <a:t>C</a:t>
            </a:r>
            <a:r>
              <a:rPr lang="fr-FR" b="1" dirty="0" smtClean="0"/>
              <a:t>ritères </a:t>
            </a:r>
            <a:r>
              <a:rPr lang="fr-FR" b="1" dirty="0"/>
              <a:t>d’inclusion</a:t>
            </a:r>
            <a:r>
              <a:rPr lang="fr-FR" dirty="0"/>
              <a:t> </a:t>
            </a:r>
            <a:endParaRPr lang="fr-FR" dirty="0" smtClean="0"/>
          </a:p>
          <a:p>
            <a:pPr lvl="1"/>
            <a:r>
              <a:rPr lang="fr-FR" dirty="0"/>
              <a:t> </a:t>
            </a:r>
            <a:r>
              <a:rPr lang="fr-FR" dirty="0" smtClean="0"/>
              <a:t>patients </a:t>
            </a:r>
            <a:r>
              <a:rPr lang="fr-FR" dirty="0"/>
              <a:t>âgés de </a:t>
            </a:r>
            <a:r>
              <a:rPr lang="fr-FR" dirty="0" smtClean="0"/>
              <a:t>18 ans ou plus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ayant connaissance de leur séropositivité depuis 6 </a:t>
            </a:r>
            <a:r>
              <a:rPr lang="fr-FR" dirty="0" smtClean="0"/>
              <a:t>mois</a:t>
            </a:r>
          </a:p>
          <a:p>
            <a:pPr lvl="1"/>
            <a:r>
              <a:rPr lang="fr-FR" dirty="0" smtClean="0"/>
              <a:t>TEC disponible pour l’entretien 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b="1" dirty="0" smtClean="0"/>
              <a:t>Critères </a:t>
            </a:r>
            <a:r>
              <a:rPr lang="fr-FR" b="1" dirty="0"/>
              <a:t>d’exclusion</a:t>
            </a:r>
            <a:r>
              <a:rPr lang="fr-FR" dirty="0"/>
              <a:t> 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refus </a:t>
            </a:r>
            <a:r>
              <a:rPr lang="fr-FR" dirty="0"/>
              <a:t>du </a:t>
            </a:r>
            <a:r>
              <a:rPr lang="fr-FR" dirty="0" smtClean="0"/>
              <a:t>patient</a:t>
            </a:r>
          </a:p>
          <a:p>
            <a:pPr lvl="1"/>
            <a:r>
              <a:rPr lang="fr-FR" dirty="0" smtClean="0"/>
              <a:t>patient </a:t>
            </a:r>
            <a:r>
              <a:rPr lang="fr-FR" dirty="0"/>
              <a:t>ne parlant pas </a:t>
            </a:r>
            <a:r>
              <a:rPr lang="fr-FR" dirty="0" smtClean="0"/>
              <a:t>français.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4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92888" cy="957262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b="1" dirty="0" smtClean="0"/>
              <a:t>Facteurs associés avec un suivi  plus fréquent </a:t>
            </a:r>
            <a:r>
              <a:rPr lang="fr-FR" sz="3600" dirty="0" smtClean="0"/>
              <a:t>(analyse </a:t>
            </a:r>
            <a:r>
              <a:rPr lang="fr-FR" sz="3600" dirty="0" err="1" smtClean="0"/>
              <a:t>multivariée</a:t>
            </a:r>
            <a:r>
              <a:rPr lang="fr-FR" sz="3600" dirty="0" smtClean="0"/>
              <a:t>)</a:t>
            </a:r>
            <a:r>
              <a:rPr lang="fr-FR" sz="3200" dirty="0"/>
              <a:t/>
            </a:r>
            <a:br>
              <a:rPr lang="fr-FR" sz="3200" dirty="0"/>
            </a:br>
            <a:endParaRPr lang="fr-FR" sz="3600" dirty="0"/>
          </a:p>
        </p:txBody>
      </p:sp>
      <p:sp>
        <p:nvSpPr>
          <p:cNvPr id="12291" name="Espace réservé du numéro de diapositive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5574B-F91E-4B67-85FC-6DF01F3FEEF3}" type="slidenum">
              <a:rPr lang="fr-FR" altLang="fr-F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fr-FR" altLang="fr-FR" smtClean="0">
              <a:solidFill>
                <a:srgbClr val="FFFFFF"/>
              </a:solidFill>
            </a:endParaRPr>
          </a:p>
        </p:txBody>
      </p:sp>
      <p:graphicFrame>
        <p:nvGraphicFramePr>
          <p:cNvPr id="5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532851"/>
              </p:ext>
            </p:extLst>
          </p:nvPr>
        </p:nvGraphicFramePr>
        <p:xfrm>
          <a:off x="179388" y="1340767"/>
          <a:ext cx="8497068" cy="4218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9145"/>
                <a:gridCol w="2594945"/>
                <a:gridCol w="1062978"/>
              </a:tblGrid>
              <a:tr h="3089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VARIABLES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4" marR="2097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Odds</a:t>
                      </a:r>
                      <a:r>
                        <a:rPr lang="fr-FR" sz="2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Ratios</a:t>
                      </a:r>
                      <a:r>
                        <a:rPr lang="fr-FR" sz="20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(95% CI)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4" marR="2097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P-value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4" marR="2097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63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u="sng" dirty="0" smtClean="0">
                          <a:solidFill>
                            <a:schemeClr val="tx1"/>
                          </a:solidFill>
                          <a:effectLst/>
                        </a:rPr>
                        <a:t>EPICES Score </a:t>
                      </a:r>
                      <a:r>
                        <a:rPr lang="fr-FR" sz="20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(/10</a:t>
                      </a:r>
                      <a:r>
                        <a:rPr lang="fr-FR" sz="20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unités</a:t>
                      </a:r>
                      <a:r>
                        <a:rPr lang="fr-FR" sz="20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FR" sz="2000" b="0" u="non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4" marR="209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1.19 (1.06 – 1.33)</a:t>
                      </a:r>
                      <a:endParaRPr lang="fr-FR" sz="20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4" marR="2097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0.0055</a:t>
                      </a:r>
                      <a:endParaRPr lang="fr-FR" sz="20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4" marR="20974" marT="0" marB="0" anchor="ctr"/>
                </a:tc>
              </a:tr>
              <a:tr h="17529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Traitement and </a:t>
                      </a:r>
                      <a:r>
                        <a:rPr lang="fr-F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CV indétectable</a:t>
                      </a:r>
                      <a:r>
                        <a:rPr lang="en-US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6 m.</a:t>
                      </a:r>
                      <a:endParaRPr lang="fr-FR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Absence</a:t>
                      </a:r>
                      <a:r>
                        <a:rPr lang="fr-FR" sz="2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traitement</a:t>
                      </a:r>
                      <a:endParaRPr lang="en-US" sz="2000" b="1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Traitment</a:t>
                      </a:r>
                      <a:r>
                        <a:rPr lang="en-US" sz="2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avec CV </a:t>
                      </a:r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détectable ou </a:t>
                      </a:r>
                      <a:r>
                        <a:rPr lang="en-US" sz="2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2000" b="1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ndétectable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&lt;</a:t>
                      </a:r>
                      <a:r>
                        <a:rPr lang="en-US" sz="20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months</a:t>
                      </a:r>
                      <a:endParaRPr lang="fr-FR" sz="2000" b="1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974" marR="209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effectLst/>
                        </a:rPr>
                        <a:t>1.0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effectLst/>
                        </a:rPr>
                        <a:t>1.30 (0.53 – 3.13)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5.34 (2.97 – 9.59)</a:t>
                      </a:r>
                      <a:endParaRPr lang="fr-FR" sz="20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4" marR="2097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smtClean="0">
                          <a:solidFill>
                            <a:schemeClr val="tx1"/>
                          </a:solidFill>
                          <a:effectLst/>
                        </a:rPr>
                        <a:t>0.5809</a:t>
                      </a:r>
                      <a:endParaRPr lang="fr-FR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&lt;0.0001</a:t>
                      </a:r>
                      <a:endParaRPr lang="fr-FR" sz="20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974" marR="20974" marT="0" marB="0" anchor="ctr"/>
                </a:tc>
              </a:tr>
              <a:tr h="17282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Dernière valeur des CD4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&gt;500</a:t>
                      </a:r>
                      <a:endParaRPr lang="fr-FR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[350 ; 500[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&lt;350</a:t>
                      </a:r>
                      <a:endParaRPr lang="fr-FR" sz="2000" b="1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7" marR="4444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1.27 (0.74 – 2.17)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4.96 (2.43 – 10.10)</a:t>
                      </a: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0.3877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&lt;0.0001</a:t>
                      </a:r>
                      <a:endParaRPr lang="fr-FR" sz="20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ctr"/>
                </a:tc>
              </a:tr>
            </a:tbl>
          </a:graphicData>
        </a:graphic>
      </p:graphicFrame>
      <p:sp>
        <p:nvSpPr>
          <p:cNvPr id="12314" name="ZoneTexte 7"/>
          <p:cNvSpPr txBox="1">
            <a:spLocks noChangeArrowheads="1"/>
          </p:cNvSpPr>
          <p:nvPr/>
        </p:nvSpPr>
        <p:spPr bwMode="auto">
          <a:xfrm>
            <a:off x="153988" y="5876925"/>
            <a:ext cx="79200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fr-FR" altLang="fr-FR" sz="2000" b="1" u="sng" dirty="0" smtClean="0"/>
              <a:t>Facteurs non associés</a:t>
            </a:r>
            <a:r>
              <a:rPr lang="fr-FR" altLang="fr-FR" sz="2000" dirty="0" smtClean="0"/>
              <a:t>: </a:t>
            </a:r>
            <a:r>
              <a:rPr lang="fr-FR" altLang="fr-FR" sz="2000" dirty="0"/>
              <a:t>Type </a:t>
            </a:r>
            <a:r>
              <a:rPr lang="fr-FR" altLang="fr-FR" sz="2000" dirty="0" smtClean="0"/>
              <a:t>de centre, Sexe, Age</a:t>
            </a:r>
            <a:r>
              <a:rPr lang="fr-FR" altLang="fr-FR" sz="2000" dirty="0"/>
              <a:t>, </a:t>
            </a:r>
            <a:r>
              <a:rPr lang="fr-FR" altLang="fr-FR" sz="2000" dirty="0" smtClean="0"/>
              <a:t>Activité Professionnelle, Mutuelle,  ancienneté du VIH, Stade CDC, </a:t>
            </a:r>
            <a:r>
              <a:rPr lang="fr-FR" altLang="fr-FR" sz="2000" dirty="0"/>
              <a:t>Nadir CD4, </a:t>
            </a:r>
            <a:r>
              <a:rPr lang="fr-FR" altLang="fr-FR" sz="2000" dirty="0" smtClean="0"/>
              <a:t>Comorbidités</a:t>
            </a:r>
            <a:endParaRPr lang="fr-FR" altLang="fr-FR" sz="2000" dirty="0"/>
          </a:p>
        </p:txBody>
      </p:sp>
      <p:sp>
        <p:nvSpPr>
          <p:cNvPr id="12315" name="ZoneTexte 10"/>
          <p:cNvSpPr txBox="1">
            <a:spLocks noChangeArrowheads="1"/>
          </p:cNvSpPr>
          <p:nvPr/>
        </p:nvSpPr>
        <p:spPr bwMode="auto">
          <a:xfrm>
            <a:off x="153988" y="5519241"/>
            <a:ext cx="7497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fr-FR" altLang="fr-FR" i="1"/>
              <a:t>Area Under the Curve : 0,75</a:t>
            </a:r>
          </a:p>
        </p:txBody>
      </p:sp>
    </p:spTree>
    <p:extLst>
      <p:ext uri="{BB962C8B-B14F-4D97-AF65-F5344CB8AC3E}">
        <p14:creationId xmlns:p14="http://schemas.microsoft.com/office/powerpoint/2010/main" val="2194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600" b="1" smtClean="0"/>
              <a:t>Discussion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8987"/>
            <a:ext cx="8229600" cy="45259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  <a:defRPr/>
            </a:pPr>
            <a:r>
              <a:rPr lang="fr-FR" sz="2800" dirty="0"/>
              <a:t>La  surveillance hospitalière est certes plus fréquente chez les patients ayant des CD4 plus bas, sous ARV avec CV détectable ou indétectable depuis mois de 6 mois, 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fr-FR" dirty="0"/>
              <a:t>mais aussi chez les patients plus précaires</a:t>
            </a:r>
            <a:r>
              <a:rPr lang="fr-FR" sz="2600" dirty="0"/>
              <a:t>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03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600" b="1" smtClean="0"/>
              <a:t>Discussion 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Des bons </a:t>
            </a:r>
            <a:r>
              <a:rPr lang="fr-FR" dirty="0" smtClean="0"/>
              <a:t>marqueurs </a:t>
            </a:r>
            <a:r>
              <a:rPr lang="fr-FR" dirty="0" err="1"/>
              <a:t>immunovirologiques</a:t>
            </a:r>
            <a:r>
              <a:rPr lang="fr-FR" dirty="0"/>
              <a:t> sont obtenus chez les patients infectés par le VIH en </a:t>
            </a:r>
            <a:r>
              <a:rPr lang="fr-FR" dirty="0" smtClean="0"/>
              <a:t>France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du fait d’une fréquence de suivi adaptée à leur évolution clinique et à l’efficacité de leur traitement </a:t>
            </a:r>
            <a:r>
              <a:rPr lang="fr-FR" dirty="0" smtClean="0"/>
              <a:t>ARV</a:t>
            </a:r>
          </a:p>
          <a:p>
            <a:pPr lvl="1"/>
            <a:r>
              <a:rPr lang="fr-FR" b="1" dirty="0" smtClean="0"/>
              <a:t>mais </a:t>
            </a:r>
            <a:r>
              <a:rPr lang="fr-FR" b="1" dirty="0"/>
              <a:t>aussi adaptée à leur condition sociale</a:t>
            </a:r>
            <a:r>
              <a:rPr lang="fr-FR" dirty="0"/>
              <a:t>.</a:t>
            </a:r>
          </a:p>
          <a:p>
            <a:endParaRPr lang="fr-FR" alt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49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600" b="1" dirty="0" smtClean="0"/>
              <a:t>Exploration N°2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Est-ce que les patients sous ARV depuis au moins un </a:t>
            </a:r>
            <a:r>
              <a:rPr lang="fr-FR" dirty="0" smtClean="0"/>
              <a:t>an ayant </a:t>
            </a:r>
            <a:r>
              <a:rPr lang="fr-FR" dirty="0"/>
              <a:t>une réponse </a:t>
            </a:r>
            <a:r>
              <a:rPr lang="fr-FR" dirty="0" err="1"/>
              <a:t>immuno</a:t>
            </a:r>
            <a:r>
              <a:rPr lang="fr-FR" dirty="0"/>
              <a:t>-virologique </a:t>
            </a:r>
            <a:r>
              <a:rPr lang="fr-FR" b="1" dirty="0" smtClean="0"/>
              <a:t>incomplète</a:t>
            </a:r>
            <a:r>
              <a:rPr lang="fr-FR" dirty="0" smtClean="0"/>
              <a:t> ( </a:t>
            </a:r>
            <a:r>
              <a:rPr lang="fr-FR" dirty="0"/>
              <a:t>CD4 </a:t>
            </a:r>
            <a:r>
              <a:rPr lang="fr-FR" dirty="0" smtClean="0"/>
              <a:t>&lt; </a:t>
            </a:r>
            <a:r>
              <a:rPr lang="fr-FR" dirty="0"/>
              <a:t>500 </a:t>
            </a:r>
            <a:r>
              <a:rPr lang="fr-FR" dirty="0" smtClean="0"/>
              <a:t>et/ou CV détectable</a:t>
            </a:r>
            <a:r>
              <a:rPr lang="fr-FR" dirty="0"/>
              <a:t>) </a:t>
            </a:r>
            <a:r>
              <a:rPr lang="fr-FR" dirty="0" smtClean="0"/>
              <a:t>recourent plus </a:t>
            </a:r>
            <a:r>
              <a:rPr lang="fr-FR" dirty="0"/>
              <a:t>souvent aux soins</a:t>
            </a:r>
            <a:r>
              <a:rPr lang="fr-FR" dirty="0" smtClean="0"/>
              <a:t>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43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600" dirty="0" smtClean="0"/>
              <a:t>Patients sous ARV depuis au moins un an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 </a:t>
            </a:r>
            <a:r>
              <a:rPr lang="fr-FR" b="1" dirty="0"/>
              <a:t>548 patients sous ARV depuis au moins un </a:t>
            </a:r>
            <a:r>
              <a:rPr lang="fr-FR" b="1" dirty="0" smtClean="0"/>
              <a:t>dont </a:t>
            </a:r>
            <a:r>
              <a:rPr lang="fr-FR" b="1" dirty="0"/>
              <a:t>: </a:t>
            </a:r>
            <a:endParaRPr lang="fr-FR" dirty="0"/>
          </a:p>
          <a:p>
            <a:pPr lvl="1"/>
            <a:r>
              <a:rPr lang="fr-FR" b="1" dirty="0" smtClean="0"/>
              <a:t>302 </a:t>
            </a:r>
            <a:r>
              <a:rPr lang="fr-FR" b="1" dirty="0"/>
              <a:t>avaient une réponse </a:t>
            </a:r>
            <a:r>
              <a:rPr lang="fr-FR" b="1" dirty="0" err="1" smtClean="0"/>
              <a:t>immuno</a:t>
            </a:r>
            <a:r>
              <a:rPr lang="fr-FR" b="1" dirty="0" smtClean="0"/>
              <a:t>-virologique </a:t>
            </a:r>
            <a:r>
              <a:rPr lang="fr-FR" b="1" dirty="0"/>
              <a:t>complète (médiane CD4, 721 ; IQR, 619 – 875) </a:t>
            </a:r>
            <a:endParaRPr lang="fr-FR" dirty="0"/>
          </a:p>
          <a:p>
            <a:pPr lvl="1"/>
            <a:r>
              <a:rPr lang="fr-FR" b="1" dirty="0" smtClean="0"/>
              <a:t>246 </a:t>
            </a:r>
            <a:r>
              <a:rPr lang="fr-FR" b="1" dirty="0"/>
              <a:t>une réponse incomplète principalement </a:t>
            </a:r>
            <a:r>
              <a:rPr lang="fr-FR" b="1" dirty="0" smtClean="0"/>
              <a:t>immunologique </a:t>
            </a:r>
            <a:r>
              <a:rPr lang="fr-FR" b="1" dirty="0"/>
              <a:t>(médiane CD4, 390 ; IQR, 304 – 459). </a:t>
            </a:r>
            <a:endParaRPr lang="fr-FR" b="1" dirty="0" smtClean="0"/>
          </a:p>
          <a:p>
            <a:r>
              <a:rPr lang="fr-FR" b="1" dirty="0"/>
              <a:t>La durée médiane de séropositivité était respectivement de 14 ans (7-20) et de 12 ans (6-20).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99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018507"/>
              </p:ext>
            </p:extLst>
          </p:nvPr>
        </p:nvGraphicFramePr>
        <p:xfrm>
          <a:off x="179512" y="824622"/>
          <a:ext cx="8748464" cy="5608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5488"/>
                <a:gridCol w="2448221"/>
                <a:gridCol w="1631600"/>
                <a:gridCol w="1157010"/>
                <a:gridCol w="1296145"/>
              </a:tblGrid>
              <a:tr h="724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Variable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Modalité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RR* (IC 95%)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p-value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(analyse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univariée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Analyse </a:t>
                      </a:r>
                      <a:r>
                        <a:rPr lang="fr-FR" sz="1600" dirty="0" err="1">
                          <a:solidFill>
                            <a:schemeClr val="tx1"/>
                          </a:solidFill>
                          <a:effectLst/>
                        </a:rPr>
                        <a:t>Multivariée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OR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3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Sexe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Homme vs Femme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</a:rPr>
                        <a:t>1,26 (1,01 - 1,58)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0,0324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1,89 </a:t>
                      </a:r>
                      <a:endParaRPr lang="fr-FR" sz="16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(</a:t>
                      </a:r>
                      <a:r>
                        <a:rPr lang="fr-FR" sz="1600" b="1" dirty="0">
                          <a:effectLst/>
                        </a:rPr>
                        <a:t>1,08 -3,31)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23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Activité professionnelle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Sans activité vs Travail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1,21 (0,96 - 1,53)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0,0062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23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Minima-sociaux vs Travail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</a:rPr>
                        <a:t>1,42 (1,15 - 1,76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fr-FR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23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Score EPICES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1,01 (1 - 1,02)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0,0460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23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Stade CDC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 vs A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1,04 (0,80 - 1,35)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0,0002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23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 vs A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</a:rPr>
                        <a:t>1,55 (1,27 - 1,89)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23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Nadir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&lt;200 vs ≥200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</a:rPr>
                        <a:t>2,27 (1,84 - 2,81)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&lt;0,0001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5,28 </a:t>
                      </a:r>
                      <a:endParaRPr lang="fr-FR" sz="16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(</a:t>
                      </a:r>
                      <a:r>
                        <a:rPr lang="fr-FR" sz="1600" b="1" dirty="0">
                          <a:effectLst/>
                        </a:rPr>
                        <a:t>3,19 – 8,71)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461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Comorbidité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HBV/HCV </a:t>
                      </a:r>
                      <a:r>
                        <a:rPr lang="fr-FR" sz="1600" dirty="0">
                          <a:effectLst/>
                        </a:rPr>
                        <a:t>vs sans </a:t>
                      </a:r>
                      <a:r>
                        <a:rPr lang="fr-FR" sz="1600" dirty="0" smtClean="0">
                          <a:effectLst/>
                        </a:rPr>
                        <a:t>pathologie chronique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</a:rPr>
                        <a:t>1,38 (1,10 - 1,74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fr-FR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0,0334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692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Pathologie chronique sans co-infection hépatite vs sans pathologie chronique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1,05 (0,85 - 1,30)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356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Mutuelle complémentaire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CMU-C vs non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1,24 (0,91 - 1,70)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0,0109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230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Autre mutuelle vs non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0,81 (0,63 - 1,04)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25</a:t>
            </a:fld>
            <a:endParaRPr lang="fr-FR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544" y="6551131"/>
            <a:ext cx="424847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*RR : Risque relatif, sauf Score EPICES : calcul de l’</a:t>
            </a:r>
            <a:r>
              <a:rPr kumimoji="0" lang="fr-FR" altLang="fr-F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odds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-ratio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44624"/>
            <a:ext cx="8064896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fr-FR" altLang="fr-FR" b="1" dirty="0"/>
              <a:t>Recours aux soins des patients présentant une réponse </a:t>
            </a:r>
            <a:r>
              <a:rPr lang="fr-FR" altLang="fr-FR" b="1" dirty="0" err="1"/>
              <a:t>immunovirologique</a:t>
            </a:r>
            <a:r>
              <a:rPr lang="fr-FR" altLang="fr-FR" b="1" dirty="0"/>
              <a:t> </a:t>
            </a:r>
            <a:r>
              <a:rPr lang="fr-FR" altLang="fr-FR" b="1" dirty="0" smtClean="0"/>
              <a:t>incomplète ( CD4 &lt; 500 et /ou CV détectable après 1 an </a:t>
            </a:r>
            <a:r>
              <a:rPr lang="fr-FR" altLang="fr-FR" b="1" smtClean="0"/>
              <a:t>de traitement)</a:t>
            </a:r>
            <a:endParaRPr lang="fr-FR" altLang="fr-FR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51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064874"/>
              </p:ext>
            </p:extLst>
          </p:nvPr>
        </p:nvGraphicFramePr>
        <p:xfrm>
          <a:off x="144016" y="1288117"/>
          <a:ext cx="8542785" cy="5048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3401"/>
                <a:gridCol w="1760527"/>
                <a:gridCol w="1944217"/>
                <a:gridCol w="1194631"/>
                <a:gridCol w="1480009"/>
              </a:tblGrid>
              <a:tr h="748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Variable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Modalité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RR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(IC 95%)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p-value 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(analyse </a:t>
                      </a:r>
                      <a:r>
                        <a:rPr lang="fr-FR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univariée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Analyse </a:t>
                      </a: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</a:rPr>
                        <a:t>Multivariée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OR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8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Fréquence de surveillance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1 ou 2 mois </a:t>
                      </a:r>
                      <a:endParaRPr lang="fr-FR" sz="1800" b="1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</a:rPr>
                        <a:t>vs </a:t>
                      </a:r>
                      <a:r>
                        <a:rPr lang="fr-FR" sz="1800" b="1" dirty="0">
                          <a:effectLst/>
                        </a:rPr>
                        <a:t>5,6 ou 12 mois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2,77 </a:t>
                      </a:r>
                      <a:r>
                        <a:rPr lang="fr-FR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2,01 - 3,80)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&lt;0,0001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</a:rPr>
                        <a:t>8,63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</a:rPr>
                        <a:t> </a:t>
                      </a:r>
                      <a:r>
                        <a:rPr lang="fr-FR" sz="1800" b="1" dirty="0">
                          <a:effectLst/>
                        </a:rPr>
                        <a:t>(2,73 – 27,29)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</a:tr>
              <a:tr h="632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3 ou 4 mois </a:t>
                      </a:r>
                      <a:endParaRPr lang="fr-FR" sz="1800" b="1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</a:rPr>
                        <a:t>vs </a:t>
                      </a:r>
                      <a:r>
                        <a:rPr lang="fr-FR" sz="1800" b="1" dirty="0">
                          <a:effectLst/>
                        </a:rPr>
                        <a:t>5,6 ou 12 mois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1,82 (1,37 - 2,42)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2,97 </a:t>
                      </a:r>
                      <a:endParaRPr lang="fr-FR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</a:rPr>
                        <a:t>(</a:t>
                      </a:r>
                      <a:r>
                        <a:rPr lang="fr-FR" sz="1800" b="1" dirty="0">
                          <a:effectLst/>
                        </a:rPr>
                        <a:t>1,69 – 5,22)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</a:tr>
              <a:tr h="558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Proposition de consultations d’éducation thérapeutique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Oui vs Non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1,27 (1,04 - 1,56)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0,0244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</a:rPr>
                        <a:t>1,94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</a:rPr>
                        <a:t> </a:t>
                      </a:r>
                      <a:r>
                        <a:rPr lang="fr-FR" sz="1800" b="1" dirty="0">
                          <a:effectLst/>
                        </a:rPr>
                        <a:t>(1,02 – 3,70)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</a:tr>
              <a:tr h="70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Participation à des consultations d’éducation thérapeutique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Oui vs Non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1,31 (1,04 - 1,65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0,0360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  <a:tr h="234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Bilan annuel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Oui vs Non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1,22 (1 - 1,49)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0,0455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26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23528" y="332656"/>
            <a:ext cx="8064896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fr-FR" altLang="fr-FR" b="1" dirty="0"/>
              <a:t>Recours aux soins des patients présentant une réponse </a:t>
            </a:r>
            <a:r>
              <a:rPr lang="fr-FR" altLang="fr-FR" b="1" dirty="0" err="1"/>
              <a:t>immunovirologique</a:t>
            </a:r>
            <a:r>
              <a:rPr lang="fr-FR" altLang="fr-FR" b="1" dirty="0"/>
              <a:t> </a:t>
            </a:r>
            <a:r>
              <a:rPr lang="fr-FR" altLang="fr-FR" b="1" dirty="0" smtClean="0"/>
              <a:t>incomplète ( CD4 &lt; 500 et /ou CV détectable après 1 an de traitement)</a:t>
            </a:r>
            <a:endParaRPr lang="fr-FR" altLang="fr-FR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61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mtClean="0"/>
              <a:t>Discussion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b="1" dirty="0" smtClean="0"/>
          </a:p>
          <a:p>
            <a:r>
              <a:rPr lang="fr-FR" sz="2800" dirty="0" smtClean="0"/>
              <a:t>Les </a:t>
            </a:r>
            <a:r>
              <a:rPr lang="fr-FR" sz="2800" dirty="0"/>
              <a:t>patients avec réponse incomplète après un an de traitement étaient plus souvent des hommes [OR 1,89 (1,08-3,31], avec un nadir CD4&lt;200 [0R 5,28 (3,19-8,71</a:t>
            </a:r>
            <a:r>
              <a:rPr lang="fr-FR" sz="2800" dirty="0" smtClean="0"/>
              <a:t>)].</a:t>
            </a:r>
          </a:p>
          <a:p>
            <a:endParaRPr lang="fr-FR" sz="2800" dirty="0" smtClean="0"/>
          </a:p>
          <a:p>
            <a:r>
              <a:rPr lang="fr-FR" sz="2800" dirty="0" smtClean="0"/>
              <a:t> </a:t>
            </a:r>
            <a:r>
              <a:rPr lang="fr-FR" sz="2800" dirty="0"/>
              <a:t>Les patients ayant une réponse incomplète étaient suivis tous les 1-2 mois [0R 8,63 (2,73-27,29)] ou 3-4mois [0R 2,97 (1,69-5,22)] plutôt que 5 mois au plus.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26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fr-FR" smtClean="0"/>
              <a:t>Discussion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0912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ct val="0"/>
              </a:spcBef>
            </a:pPr>
            <a:r>
              <a:rPr lang="fr-FR" altLang="fr-FR" dirty="0"/>
              <a:t>La réponse </a:t>
            </a:r>
            <a:r>
              <a:rPr lang="fr-FR" altLang="fr-FR" dirty="0" err="1"/>
              <a:t>immuno</a:t>
            </a:r>
            <a:r>
              <a:rPr lang="fr-FR" altLang="fr-FR" dirty="0"/>
              <a:t>-virologique n</a:t>
            </a:r>
            <a:r>
              <a:rPr lang="fr-FR" altLang="fr-FR" dirty="0" smtClean="0"/>
              <a:t>’était </a:t>
            </a:r>
            <a:r>
              <a:rPr lang="fr-FR" altLang="fr-FR" dirty="0"/>
              <a:t>pas associée </a:t>
            </a:r>
            <a:r>
              <a:rPr lang="fr-FR" altLang="fr-FR" dirty="0" smtClean="0"/>
              <a:t> à:</a:t>
            </a:r>
          </a:p>
          <a:p>
            <a:pPr lvl="1" algn="just">
              <a:spcBef>
                <a:spcPct val="0"/>
              </a:spcBef>
            </a:pPr>
            <a:r>
              <a:rPr lang="fr-FR" altLang="fr-FR" dirty="0" smtClean="0"/>
              <a:t>une </a:t>
            </a:r>
            <a:r>
              <a:rPr lang="fr-FR" altLang="fr-FR" dirty="0"/>
              <a:t>consultation dans un service </a:t>
            </a:r>
            <a:r>
              <a:rPr lang="fr-FR" altLang="fr-FR" dirty="0" smtClean="0"/>
              <a:t>d’urgence</a:t>
            </a:r>
          </a:p>
          <a:p>
            <a:pPr lvl="1" algn="just">
              <a:spcBef>
                <a:spcPct val="0"/>
              </a:spcBef>
            </a:pPr>
            <a:r>
              <a:rPr lang="fr-FR" altLang="fr-FR" dirty="0" smtClean="0"/>
              <a:t> une </a:t>
            </a:r>
            <a:r>
              <a:rPr lang="fr-FR" altLang="fr-FR" dirty="0"/>
              <a:t>hospitalisation d’au moins une journée au cours de l’année précédente, </a:t>
            </a:r>
            <a:endParaRPr lang="fr-FR" altLang="fr-FR" dirty="0" smtClean="0"/>
          </a:p>
          <a:p>
            <a:pPr lvl="1" algn="just">
              <a:spcBef>
                <a:spcPct val="0"/>
              </a:spcBef>
            </a:pPr>
            <a:r>
              <a:rPr lang="fr-FR" altLang="fr-FR" smtClean="0"/>
              <a:t>La consultation </a:t>
            </a:r>
            <a:r>
              <a:rPr lang="fr-FR" altLang="fr-FR" dirty="0"/>
              <a:t>d’un médecin généraliste ou spécialiste au cours des 6 derniers mois</a:t>
            </a:r>
            <a:r>
              <a:rPr lang="fr-FR" altLang="fr-FR" dirty="0" smtClean="0"/>
              <a:t>.</a:t>
            </a:r>
          </a:p>
          <a:p>
            <a:pPr lvl="1" algn="just">
              <a:spcBef>
                <a:spcPct val="0"/>
              </a:spcBef>
            </a:pPr>
            <a:endParaRPr lang="fr-FR" altLang="fr-FR" dirty="0" smtClean="0"/>
          </a:p>
          <a:p>
            <a:pPr algn="just">
              <a:spcBef>
                <a:spcPct val="0"/>
              </a:spcBef>
            </a:pPr>
            <a:r>
              <a:rPr lang="fr-FR" altLang="fr-FR" dirty="0" smtClean="0"/>
              <a:t> </a:t>
            </a:r>
            <a:r>
              <a:rPr lang="fr-FR" altLang="fr-FR" dirty="0"/>
              <a:t>En </a:t>
            </a:r>
            <a:r>
              <a:rPr lang="fr-FR" altLang="fr-FR" dirty="0" smtClean="0"/>
              <a:t>revanche : </a:t>
            </a:r>
          </a:p>
          <a:p>
            <a:pPr lvl="1" algn="just">
              <a:spcBef>
                <a:spcPct val="0"/>
              </a:spcBef>
            </a:pPr>
            <a:r>
              <a:rPr lang="fr-FR" altLang="fr-FR" dirty="0" smtClean="0"/>
              <a:t>des </a:t>
            </a:r>
            <a:r>
              <a:rPr lang="fr-FR" altLang="fr-FR" dirty="0"/>
              <a:t>consultations d’éducation thérapeutique ont été plus proposées aux patients ayant une réponse incomplète (RR = 1,94  [1,02 – 3,70)].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5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fr-FR" smtClean="0"/>
              <a:t>Ainsi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dirty="0" smtClean="0"/>
              <a:t>Une </a:t>
            </a:r>
            <a:r>
              <a:rPr lang="fr-FR" altLang="fr-FR" dirty="0"/>
              <a:t>réponse incomplète </a:t>
            </a:r>
            <a:r>
              <a:rPr lang="fr-FR" altLang="fr-FR" dirty="0" err="1" smtClean="0"/>
              <a:t>immunovirologique</a:t>
            </a:r>
            <a:r>
              <a:rPr lang="fr-FR" altLang="fr-FR" dirty="0" smtClean="0"/>
              <a:t> incomplète est associée à un </a:t>
            </a:r>
            <a:r>
              <a:rPr lang="fr-FR" altLang="fr-FR" dirty="0"/>
              <a:t>nadir CD4 </a:t>
            </a:r>
            <a:r>
              <a:rPr lang="fr-FR" altLang="fr-FR" dirty="0" smtClean="0"/>
              <a:t>bas et une surveillance hospitalière plus fréquente.</a:t>
            </a:r>
          </a:p>
          <a:p>
            <a:endParaRPr lang="fr-FR" altLang="fr-FR" dirty="0" smtClean="0"/>
          </a:p>
          <a:p>
            <a:r>
              <a:rPr lang="fr-FR" altLang="fr-FR" dirty="0"/>
              <a:t>Ces patients reçoivent </a:t>
            </a:r>
            <a:r>
              <a:rPr lang="fr-FR" altLang="fr-FR" dirty="0" smtClean="0"/>
              <a:t>plus souvent </a:t>
            </a:r>
            <a:r>
              <a:rPr lang="fr-FR" altLang="fr-FR" dirty="0"/>
              <a:t>une proposition d’ETP </a:t>
            </a:r>
            <a:r>
              <a:rPr lang="fr-FR" altLang="fr-FR" dirty="0" smtClean="0"/>
              <a:t>sans </a:t>
            </a:r>
            <a:r>
              <a:rPr lang="fr-FR" altLang="fr-FR" dirty="0"/>
              <a:t>augmentation du recours aux soins hors </a:t>
            </a:r>
            <a:r>
              <a:rPr lang="fr-FR" altLang="fr-FR" dirty="0" smtClean="0"/>
              <a:t>parcours hospitalier.</a:t>
            </a:r>
            <a:endParaRPr lang="fr-FR" alt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7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fr-FR" b="1" dirty="0"/>
              <a:t>Patients et </a:t>
            </a:r>
            <a:r>
              <a:rPr lang="fr-FR" b="1" smtClean="0"/>
              <a:t>méthodes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 </a:t>
            </a:r>
            <a:r>
              <a:rPr lang="fr-FR" b="1" dirty="0" smtClean="0"/>
              <a:t>Données </a:t>
            </a:r>
            <a:r>
              <a:rPr lang="fr-FR" b="1" dirty="0"/>
              <a:t>recueillies</a:t>
            </a:r>
            <a:r>
              <a:rPr lang="fr-FR" dirty="0"/>
              <a:t>  </a:t>
            </a:r>
            <a:endParaRPr lang="fr-FR" dirty="0" smtClean="0"/>
          </a:p>
          <a:p>
            <a:pPr lvl="1"/>
            <a:r>
              <a:rPr lang="fr-FR" dirty="0" smtClean="0"/>
              <a:t> </a:t>
            </a:r>
            <a:r>
              <a:rPr lang="fr-FR" dirty="0"/>
              <a:t>données </a:t>
            </a:r>
            <a:r>
              <a:rPr lang="fr-FR" dirty="0" err="1" smtClean="0"/>
              <a:t>socio-démographiques</a:t>
            </a:r>
            <a:endParaRPr lang="fr-FR" dirty="0" smtClean="0"/>
          </a:p>
          <a:p>
            <a:pPr lvl="1"/>
            <a:r>
              <a:rPr lang="fr-FR" dirty="0" smtClean="0"/>
              <a:t> </a:t>
            </a:r>
            <a:r>
              <a:rPr lang="fr-FR" dirty="0"/>
              <a:t>données </a:t>
            </a:r>
            <a:r>
              <a:rPr lang="fr-FR" dirty="0" smtClean="0"/>
              <a:t>médicales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questionnaire </a:t>
            </a:r>
            <a:r>
              <a:rPr lang="fr-FR" dirty="0" smtClean="0"/>
              <a:t>rempli par le TEC au cours d’un entretien avec le patient</a:t>
            </a:r>
          </a:p>
          <a:p>
            <a:pPr lvl="1"/>
            <a:r>
              <a:rPr lang="fr-FR" dirty="0" smtClean="0"/>
              <a:t> auto-questionnaire </a:t>
            </a:r>
            <a:endParaRPr lang="fr-FR" dirty="0"/>
          </a:p>
          <a:p>
            <a:endParaRPr lang="fr-FR" dirty="0"/>
          </a:p>
          <a:p>
            <a:r>
              <a:rPr lang="fr-FR" dirty="0"/>
              <a:t>D</a:t>
            </a:r>
            <a:r>
              <a:rPr lang="fr-FR" dirty="0" smtClean="0"/>
              <a:t>éclaration </a:t>
            </a:r>
            <a:r>
              <a:rPr lang="fr-FR" dirty="0"/>
              <a:t>au CCTIRS et à la </a:t>
            </a:r>
            <a:r>
              <a:rPr lang="fr-FR" dirty="0" smtClean="0"/>
              <a:t>CNIL </a:t>
            </a:r>
          </a:p>
          <a:p>
            <a:endParaRPr lang="fr-FR" dirty="0" smtClean="0"/>
          </a:p>
          <a:p>
            <a:r>
              <a:rPr lang="fr-FR" dirty="0" smtClean="0"/>
              <a:t>L’ensemble </a:t>
            </a:r>
            <a:r>
              <a:rPr lang="fr-FR" dirty="0"/>
              <a:t>de ces données  ont été  </a:t>
            </a:r>
            <a:r>
              <a:rPr lang="fr-FR" dirty="0" smtClean="0"/>
              <a:t>saisies et analysées </a:t>
            </a:r>
            <a:r>
              <a:rPr lang="fr-FR" dirty="0"/>
              <a:t>par le Service de </a:t>
            </a:r>
            <a:r>
              <a:rPr lang="fr-FR" dirty="0" smtClean="0"/>
              <a:t>Santé </a:t>
            </a:r>
            <a:r>
              <a:rPr lang="fr-FR" dirty="0"/>
              <a:t>P</a:t>
            </a:r>
            <a:r>
              <a:rPr lang="fr-FR" dirty="0" smtClean="0"/>
              <a:t>ublique </a:t>
            </a:r>
            <a:r>
              <a:rPr lang="fr-FR" dirty="0"/>
              <a:t>du CHU de Clermont Ferrand</a:t>
            </a:r>
            <a:r>
              <a:rPr lang="fr-FR" dirty="0" smtClean="0"/>
              <a:t>.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nalyse descriptive : 	</a:t>
            </a:r>
          </a:p>
          <a:p>
            <a:pPr lvl="2"/>
            <a:r>
              <a:rPr lang="fr-FR" dirty="0" smtClean="0"/>
              <a:t>variables </a:t>
            </a:r>
            <a:r>
              <a:rPr lang="fr-FR" dirty="0"/>
              <a:t>qualitatives en effectif et </a:t>
            </a:r>
            <a:r>
              <a:rPr lang="fr-FR" dirty="0" smtClean="0"/>
              <a:t>pourcentage</a:t>
            </a:r>
            <a:endParaRPr lang="fr-FR" dirty="0"/>
          </a:p>
          <a:p>
            <a:pPr lvl="2"/>
            <a:r>
              <a:rPr lang="fr-FR" dirty="0" smtClean="0"/>
              <a:t>variables </a:t>
            </a:r>
            <a:r>
              <a:rPr lang="fr-FR" dirty="0"/>
              <a:t>quantitatives en moyennes (et écarts-type </a:t>
            </a:r>
            <a:r>
              <a:rPr lang="fr-FR" dirty="0" smtClean="0"/>
              <a:t>associés</a:t>
            </a:r>
            <a:r>
              <a:rPr lang="fr-FR" dirty="0"/>
              <a:t>) </a:t>
            </a:r>
            <a:r>
              <a:rPr lang="fr-FR" dirty="0" smtClean="0"/>
              <a:t>ou médianes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08912" cy="177281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fr-FR" sz="4000" b="1" dirty="0" smtClean="0"/>
              <a:t>Exploration </a:t>
            </a:r>
            <a:r>
              <a:rPr lang="fr-FR" sz="4000" b="1" dirty="0"/>
              <a:t>N°3: </a:t>
            </a:r>
            <a:r>
              <a:rPr lang="fr-FR" sz="4000" dirty="0"/>
              <a:t>A qui sont délivrées les consultations d’éducation thérapeutique</a:t>
            </a:r>
            <a:r>
              <a:rPr lang="fr-FR" sz="4000" dirty="0" smtClean="0"/>
              <a:t>?</a:t>
            </a:r>
            <a:endParaRPr lang="fr-FR" sz="40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t>30</a:t>
            </a:fld>
            <a:endParaRPr lang="fr-FR"/>
          </a:p>
        </p:txBody>
      </p:sp>
      <p:graphicFrame>
        <p:nvGraphicFramePr>
          <p:cNvPr id="22" name="Graphique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755592"/>
              </p:ext>
            </p:extLst>
          </p:nvPr>
        </p:nvGraphicFramePr>
        <p:xfrm>
          <a:off x="2195736" y="3140968"/>
          <a:ext cx="4608512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03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smtClean="0"/>
              <a:t>Résultats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Proposition </a:t>
            </a:r>
            <a:r>
              <a:rPr lang="fr-FR" dirty="0"/>
              <a:t>d’ETP dans la dernière année : n=178 (28.8%)</a:t>
            </a:r>
          </a:p>
          <a:p>
            <a:pPr lvl="1"/>
            <a:r>
              <a:rPr lang="fr-FR" dirty="0" smtClean="0"/>
              <a:t>acceptation  </a:t>
            </a:r>
            <a:r>
              <a:rPr lang="fr-FR" dirty="0"/>
              <a:t>n=97 (54</a:t>
            </a:r>
            <a:r>
              <a:rPr lang="fr-FR" dirty="0" smtClean="0"/>
              <a:t>%)</a:t>
            </a:r>
          </a:p>
          <a:p>
            <a:pPr lvl="1"/>
            <a:r>
              <a:rPr lang="fr-FR" b="1" dirty="0" smtClean="0"/>
              <a:t>pas </a:t>
            </a:r>
            <a:r>
              <a:rPr lang="fr-FR" b="1" dirty="0"/>
              <a:t>intéressé, n=60</a:t>
            </a:r>
            <a:r>
              <a:rPr lang="fr-FR" dirty="0"/>
              <a:t> </a:t>
            </a:r>
            <a:endParaRPr lang="fr-FR" dirty="0" smtClean="0"/>
          </a:p>
          <a:p>
            <a:pPr lvl="1"/>
            <a:r>
              <a:rPr lang="fr-FR" dirty="0" smtClean="0"/>
              <a:t> </a:t>
            </a:r>
            <a:r>
              <a:rPr lang="fr-FR" dirty="0"/>
              <a:t>problème d’organisation, </a:t>
            </a:r>
            <a:r>
              <a:rPr lang="fr-FR" dirty="0" smtClean="0"/>
              <a:t>n=19</a:t>
            </a:r>
            <a:endParaRPr lang="fr-FR" dirty="0"/>
          </a:p>
          <a:p>
            <a:endParaRPr lang="fr-FR" dirty="0" smtClean="0"/>
          </a:p>
          <a:p>
            <a:pPr marL="514350" indent="-457200"/>
            <a:r>
              <a:rPr lang="fr-FR" dirty="0" smtClean="0"/>
              <a:t>ETP réalisées chez 16% des patients suivis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8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32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516122"/>
              </p:ext>
            </p:extLst>
          </p:nvPr>
        </p:nvGraphicFramePr>
        <p:xfrm>
          <a:off x="251519" y="816851"/>
          <a:ext cx="8435281" cy="5904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7"/>
                <a:gridCol w="1008112"/>
                <a:gridCol w="3384376"/>
                <a:gridCol w="1018456"/>
              </a:tblGrid>
              <a:tr h="448704">
                <a:tc>
                  <a:txBody>
                    <a:bodyPr/>
                    <a:lstStyle/>
                    <a:p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N=605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Proposition ETP</a:t>
                      </a:r>
                      <a:r>
                        <a:rPr lang="fr-FR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N=178 (29%)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68702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Femmes</a:t>
                      </a:r>
                    </a:p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Hommes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190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410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30%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0,56</a:t>
                      </a:r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568702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Précarité (Score Epices)</a:t>
                      </a:r>
                    </a:p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Pas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</a:rPr>
                        <a:t> de précarité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333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245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32%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23%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0,01</a:t>
                      </a:r>
                      <a:endParaRPr lang="fr-FR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568702">
                <a:tc>
                  <a:txBody>
                    <a:bodyPr/>
                    <a:lstStyle/>
                    <a:p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</a:rPr>
                        <a:t>File active centre </a:t>
                      </a:r>
                      <a:r>
                        <a:rPr lang="fr-FR" sz="1600" b="1" u="sng" baseline="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</a:rPr>
                        <a:t>900</a:t>
                      </a:r>
                    </a:p>
                    <a:p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</a:rPr>
                        <a:t>&lt;900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219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386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34%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26%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0,05</a:t>
                      </a:r>
                      <a:endParaRPr lang="fr-FR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8113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Rythme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</a:rPr>
                        <a:t> surveillance VIH 1-2 mois</a:t>
                      </a:r>
                    </a:p>
                    <a:p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</a:rPr>
                        <a:t>3-4 mois</a:t>
                      </a:r>
                    </a:p>
                    <a:p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</a:rPr>
                        <a:t>5+ mois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286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155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46%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22%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0,002</a:t>
                      </a:r>
                      <a:endParaRPr lang="fr-FR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568702">
                <a:tc>
                  <a:txBody>
                    <a:bodyPr/>
                    <a:lstStyle/>
                    <a:p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</a:rPr>
                        <a:t>Co-infection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 Hépatite</a:t>
                      </a:r>
                    </a:p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Non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510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29%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0,93</a:t>
                      </a:r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568702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Nadir CD4&lt;200</a:t>
                      </a:r>
                    </a:p>
                    <a:p>
                      <a:r>
                        <a:rPr lang="fr-FR" sz="1600" b="1" u="sng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263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312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28%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0,62</a:t>
                      </a:r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568702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Dernier CD4&lt;350</a:t>
                      </a:r>
                    </a:p>
                    <a:p>
                      <a:r>
                        <a:rPr lang="fr-FR" sz="1600" b="1" u="sng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350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496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35%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27%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0,13</a:t>
                      </a:r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568702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Bilan annuel récent</a:t>
                      </a:r>
                    </a:p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Non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324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35%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22%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0,001</a:t>
                      </a:r>
                      <a:endParaRPr lang="fr-FR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69630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Consultation urgences </a:t>
                      </a:r>
                    </a:p>
                    <a:p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Non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483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38%</a:t>
                      </a:r>
                    </a:p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26%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0,01</a:t>
                      </a:r>
                      <a:endParaRPr lang="fr-FR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475656" y="88057"/>
            <a:ext cx="6408712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L’éducation thérapeutique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60345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fr-FR" sz="3200" b="1" dirty="0" smtClean="0"/>
              <a:t>Proposition d’éducation thérapeutique</a:t>
            </a:r>
            <a:br>
              <a:rPr lang="fr-FR" sz="3200" b="1" dirty="0" smtClean="0"/>
            </a:br>
            <a:r>
              <a:rPr lang="fr-FR" sz="2800" dirty="0" smtClean="0"/>
              <a:t>Analyse multivariée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7702" y="6597352"/>
            <a:ext cx="8579296" cy="4525963"/>
          </a:xfrm>
        </p:spPr>
        <p:txBody>
          <a:bodyPr>
            <a:normAutofit/>
          </a:bodyPr>
          <a:lstStyle/>
          <a:p>
            <a:pPr marL="0" fontAlgn="t">
              <a:spcBef>
                <a:spcPts val="0"/>
              </a:spcBef>
            </a:pPr>
            <a:endParaRPr lang="fr-FR" sz="1400" dirty="0">
              <a:latin typeface="Arial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33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173687"/>
              </p:ext>
            </p:extLst>
          </p:nvPr>
        </p:nvGraphicFramePr>
        <p:xfrm>
          <a:off x="755576" y="1397000"/>
          <a:ext cx="7704856" cy="488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540318">
                <a:tc>
                  <a:txBody>
                    <a:bodyPr/>
                    <a:lstStyle/>
                    <a:p>
                      <a:endParaRPr lang="fr-FR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OR (95% IC)</a:t>
                      </a:r>
                      <a:endParaRPr lang="fr-FR" sz="2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752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+mn-lt"/>
                        </a:rPr>
                        <a:t>File active </a:t>
                      </a:r>
                      <a:r>
                        <a:rPr lang="fr-FR" sz="2000" u="sng" dirty="0" smtClean="0">
                          <a:solidFill>
                            <a:schemeClr val="tx1"/>
                          </a:solidFill>
                          <a:latin typeface="+mn-lt"/>
                        </a:rPr>
                        <a:t>&gt;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900 (Référence)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1,0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512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&lt; 900 et TARV &lt; 2 ans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1,9 (0,9 – 3,9)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r>
                        <a:rPr lang="fr-FR" sz="20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&lt; 900 et TARV </a:t>
                      </a:r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+mn-lt"/>
                        </a:rPr>
                        <a:t>&gt;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3ans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0,5 (0,3 – 0,8)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75218">
                <a:tc>
                  <a:txBody>
                    <a:bodyPr/>
                    <a:lstStyle/>
                    <a:p>
                      <a:pPr marL="0" fontAlgn="t">
                        <a:spcBef>
                          <a:spcPts val="0"/>
                        </a:spcBef>
                      </a:pPr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+mn-lt"/>
                        </a:rPr>
                        <a:t>Situation de précarité</a:t>
                      </a:r>
                    </a:p>
                    <a:p>
                      <a:pPr marL="0" fontAlgn="t">
                        <a:spcBef>
                          <a:spcPts val="0"/>
                        </a:spcBef>
                      </a:pPr>
                      <a:r>
                        <a:rPr lang="fr-FR" sz="2000" b="1" u="none" dirty="0" smtClean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fr-FR" sz="2000" b="0" u="none" dirty="0" smtClean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1,6 (1,0  - 2,5)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55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+mn-lt"/>
                        </a:rPr>
                        <a:t>Rythme surveillance VIH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u="none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1-2 mois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3-4 mois et plus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1,9 (1,0 – 3,6)</a:t>
                      </a:r>
                    </a:p>
                    <a:p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55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u="sng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Consultation  dans un service d’urgences 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dans la dernière année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1,7 (1,0 –</a:t>
                      </a:r>
                      <a:r>
                        <a:rPr lang="fr-FR" sz="2000" b="1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2,8)</a:t>
                      </a:r>
                    </a:p>
                    <a:p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4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smtClean="0"/>
              <a:t>ETP et durée de traitement ARV</a:t>
            </a:r>
            <a:endParaRPr lang="fr-FR" sz="3200" b="1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55976" y="1484784"/>
            <a:ext cx="4680520" cy="4896544"/>
          </a:xfrm>
        </p:spPr>
        <p:txBody>
          <a:bodyPr>
            <a:normAutofit fontScale="55000" lnSpcReduction="20000"/>
          </a:bodyPr>
          <a:lstStyle/>
          <a:p>
            <a:r>
              <a:rPr lang="fr-FR"/>
              <a:t>La fréquence de la proposition d’ETP varie avec la durée  sous TARV</a:t>
            </a:r>
          </a:p>
          <a:p>
            <a:pPr marL="971550" lvl="1" indent="-571500">
              <a:buFont typeface="Wingdings" panose="05000000000000000000" pitchFamily="2" charset="2"/>
              <a:buChar char="§"/>
            </a:pPr>
            <a:r>
              <a:rPr lang="fr-FR"/>
              <a:t>42% des personnes ayant initié récemment un TARV  </a:t>
            </a:r>
          </a:p>
          <a:p>
            <a:pPr marL="971550" lvl="1" indent="-571500">
              <a:buFont typeface="Wingdings" panose="05000000000000000000" pitchFamily="2" charset="2"/>
              <a:buChar char="§"/>
            </a:pPr>
            <a:r>
              <a:rPr lang="fr-FR"/>
              <a:t>25% lorsque le traitement est en cours depuis plus de 5 ans</a:t>
            </a:r>
          </a:p>
          <a:p>
            <a:endParaRPr lang="fr-FR"/>
          </a:p>
          <a:p>
            <a:r>
              <a:rPr lang="fr-FR"/>
              <a:t>Lorsque l’ETP a été proposée, le taux d’acceptation est</a:t>
            </a:r>
          </a:p>
          <a:p>
            <a:pPr marL="971550" lvl="1" indent="-571500">
              <a:buFont typeface="Wingdings" panose="05000000000000000000" pitchFamily="2" charset="2"/>
              <a:buChar char="§"/>
            </a:pPr>
            <a:r>
              <a:rPr lang="fr-FR"/>
              <a:t>75% parmi ceux ayant initié récemment leur traitement </a:t>
            </a:r>
          </a:p>
          <a:p>
            <a:pPr marL="971550" lvl="1" indent="-571500">
              <a:buFont typeface="Wingdings" panose="05000000000000000000" pitchFamily="2" charset="2"/>
              <a:buChar char="§"/>
            </a:pPr>
            <a:r>
              <a:rPr lang="fr-FR"/>
              <a:t>inférieur à 50% lorsque la durée s sous  TARV est de plus de 5 ans</a:t>
            </a:r>
            <a:r>
              <a:rPr lang="fr-FR" smtClean="0"/>
              <a:t>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fr-FR" smtClean="0"/>
          </a:p>
          <a:p>
            <a:r>
              <a:rPr lang="fr-FR"/>
              <a:t>La relation entre la proposition d’ETP et la durée sous TARV varie selon la  taille du centre</a:t>
            </a:r>
          </a:p>
          <a:p>
            <a:pPr marL="971550" lvl="1" indent="-571500">
              <a:buFont typeface="Wingdings" panose="05000000000000000000" pitchFamily="2" charset="2"/>
              <a:buChar char="§"/>
            </a:pPr>
            <a:r>
              <a:rPr lang="fr-FR"/>
              <a:t>File active &gt;900 : proposition non différente selon la durée sous TARV (p=0.80)</a:t>
            </a:r>
          </a:p>
          <a:p>
            <a:pPr marL="971550" lvl="1" indent="-571500">
              <a:buFont typeface="Wingdings" panose="05000000000000000000" pitchFamily="2" charset="2"/>
              <a:buChar char="§"/>
            </a:pPr>
            <a:r>
              <a:rPr lang="fr-FR"/>
              <a:t>File active&lt;900 : 47% de proposition si TARV</a:t>
            </a:r>
            <a:r>
              <a:rPr lang="fr-FR" u="sng"/>
              <a:t>&lt;</a:t>
            </a:r>
            <a:r>
              <a:rPr lang="fr-FR"/>
              <a:t>2 ans vs 22% si TARV&gt;2ans, </a:t>
            </a:r>
            <a:r>
              <a:rPr lang="fr-FR" smtClean="0"/>
              <a:t>p&lt;0.001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34</a:t>
            </a:fld>
            <a:endParaRPr lang="fr-FR"/>
          </a:p>
        </p:txBody>
      </p:sp>
      <p:graphicFrame>
        <p:nvGraphicFramePr>
          <p:cNvPr id="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838424"/>
              </p:ext>
            </p:extLst>
          </p:nvPr>
        </p:nvGraphicFramePr>
        <p:xfrm>
          <a:off x="0" y="1700808"/>
          <a:ext cx="446449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987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smtClean="0"/>
              <a:t>Discussion</a:t>
            </a:r>
            <a:endParaRPr lang="fr-FR" sz="3200" b="1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La proposition d’ETP a plus souvent </a:t>
            </a:r>
            <a:r>
              <a:rPr lang="fr-FR" dirty="0" smtClean="0"/>
              <a:t>ciblé </a:t>
            </a:r>
            <a:r>
              <a:rPr lang="fr-FR" dirty="0"/>
              <a:t>les PVVIH </a:t>
            </a:r>
            <a:r>
              <a:rPr lang="fr-FR" dirty="0" smtClean="0"/>
              <a:t>en </a:t>
            </a:r>
            <a:r>
              <a:rPr lang="fr-FR" dirty="0"/>
              <a:t>précarité, avec une surveillance hospitalière rapprochée, </a:t>
            </a:r>
            <a:r>
              <a:rPr lang="fr-FR" dirty="0" smtClean="0"/>
              <a:t>et  </a:t>
            </a:r>
            <a:r>
              <a:rPr lang="fr-FR" dirty="0"/>
              <a:t>ayant consulté aux urgences dans la dernière année, </a:t>
            </a:r>
            <a:br>
              <a:rPr lang="fr-FR" dirty="0"/>
            </a:br>
            <a:r>
              <a:rPr lang="fr-FR" b="1" dirty="0"/>
              <a:t>tandis que la </a:t>
            </a:r>
            <a:r>
              <a:rPr lang="fr-FR" b="1" dirty="0" err="1"/>
              <a:t>co-infection</a:t>
            </a:r>
            <a:r>
              <a:rPr lang="fr-FR" b="1" dirty="0"/>
              <a:t> hépatite ou la présence d’autres  </a:t>
            </a:r>
            <a:r>
              <a:rPr lang="fr-FR" b="1" dirty="0" smtClean="0"/>
              <a:t>comorbidités  </a:t>
            </a:r>
            <a:r>
              <a:rPr lang="fr-FR" b="1" dirty="0"/>
              <a:t>ne modifiaient pas la proposition</a:t>
            </a:r>
            <a:r>
              <a:rPr lang="fr-FR" dirty="0" smtClean="0"/>
              <a:t>.</a:t>
            </a:r>
          </a:p>
          <a:p>
            <a:r>
              <a:rPr lang="fr-FR" dirty="0"/>
              <a:t>Après ajustement, la proposition d’ETP est moindre </a:t>
            </a:r>
            <a:br>
              <a:rPr lang="fr-FR" dirty="0"/>
            </a:br>
            <a:r>
              <a:rPr lang="fr-FR" dirty="0"/>
              <a:t>dans les  centres  qui suivent moins  de 900 PVVIH </a:t>
            </a:r>
            <a:br>
              <a:rPr lang="fr-FR" dirty="0"/>
            </a:br>
            <a:r>
              <a:rPr lang="fr-FR" dirty="0"/>
              <a:t>pour les  personnes  sous TARV depuis  plus de 2 ans  </a:t>
            </a:r>
            <a:br>
              <a:rPr lang="fr-FR" dirty="0"/>
            </a:br>
            <a:r>
              <a:rPr lang="fr-FR" dirty="0"/>
              <a:t>que dans les plus gros  centres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80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fr-FR" b="1" smtClean="0"/>
              <a:t>Discussion</a:t>
            </a:r>
            <a:endParaRPr lang="fr-FR" b="1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dirty="0"/>
              <a:t>l’ETP est principalement proposée à des PVVIH ayant initié depuis peu le traitement et à ceux en situation  de </a:t>
            </a:r>
            <a:r>
              <a:rPr lang="fr-FR" dirty="0" smtClean="0"/>
              <a:t>difficultés sociales.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fr-FR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dirty="0"/>
              <a:t>La différence de pratique selon la  taille  des  centres laisse supposer que les moyens alloués à l’ETP </a:t>
            </a:r>
            <a:br>
              <a:rPr lang="fr-FR" dirty="0"/>
            </a:br>
            <a:r>
              <a:rPr lang="fr-FR" dirty="0"/>
              <a:t>sont un facteur limitant. </a:t>
            </a:r>
            <a:endParaRPr lang="fr-FR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fr-FR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dirty="0"/>
              <a:t>L’ intérêt de l’ETP ressentie par les patients est à évaluer pour différencier un manque d’informations </a:t>
            </a:r>
            <a:br>
              <a:rPr lang="fr-FR" dirty="0"/>
            </a:br>
            <a:r>
              <a:rPr lang="fr-FR" dirty="0"/>
              <a:t>ou un manque d’adéquation des programmes </a:t>
            </a:r>
            <a:r>
              <a:rPr lang="fr-FR" dirty="0" smtClean="0"/>
              <a:t>d’ETP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27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97" y="302022"/>
            <a:ext cx="8626275" cy="93799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fr-FR" sz="4000" b="1" dirty="0"/>
              <a:t>Exploration </a:t>
            </a:r>
            <a:r>
              <a:rPr lang="fr-FR" sz="4000" b="1" dirty="0" smtClean="0"/>
              <a:t>N°4 : </a:t>
            </a:r>
            <a:r>
              <a:rPr lang="fr-FR" sz="3600" dirty="0"/>
              <a:t>Qui consulte le médecin généraliste 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55576" y="5615582"/>
            <a:ext cx="7488832" cy="584775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fr-FR" altLang="fr-FR" sz="1600" b="1" dirty="0"/>
              <a:t>390 (soit 60%) ont consulté au moins une fois leur médecin généraliste au cours des 6 derniers mois. </a:t>
            </a:r>
            <a:endParaRPr lang="fr-FR" sz="2000" b="1" dirty="0"/>
          </a:p>
        </p:txBody>
      </p:sp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964182"/>
              </p:ext>
            </p:extLst>
          </p:nvPr>
        </p:nvGraphicFramePr>
        <p:xfrm>
          <a:off x="1043608" y="1620037"/>
          <a:ext cx="666899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pPr/>
              <a:t>37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899592" y="1853219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98%</a:t>
            </a:r>
            <a:endParaRPr lang="fr-FR" sz="1000" dirty="0"/>
          </a:p>
        </p:txBody>
      </p:sp>
      <p:sp>
        <p:nvSpPr>
          <p:cNvPr id="5" name="ZoneTexte 4"/>
          <p:cNvSpPr txBox="1"/>
          <p:nvPr/>
        </p:nvSpPr>
        <p:spPr>
          <a:xfrm>
            <a:off x="2987824" y="3551962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95%</a:t>
            </a:r>
            <a:endParaRPr lang="fr-FR" sz="1000" dirty="0"/>
          </a:p>
        </p:txBody>
      </p:sp>
      <p:sp>
        <p:nvSpPr>
          <p:cNvPr id="6" name="ZoneTexte 5"/>
          <p:cNvSpPr txBox="1"/>
          <p:nvPr/>
        </p:nvSpPr>
        <p:spPr>
          <a:xfrm>
            <a:off x="4041841" y="4188427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100%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80779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5078" y="188640"/>
            <a:ext cx="8435280" cy="648072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2800" b="1" dirty="0" smtClean="0"/>
              <a:t>Analyse </a:t>
            </a:r>
            <a:r>
              <a:rPr lang="fr-FR" sz="2800" b="1" dirty="0" err="1" smtClean="0"/>
              <a:t>univariée</a:t>
            </a:r>
            <a:endParaRPr lang="fr-FR" sz="2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38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648690" y="5521146"/>
            <a:ext cx="8003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altLang="fr-FR" dirty="0" smtClean="0"/>
              <a:t>Non liées : caractéristiques sociodémographiques: âge,  </a:t>
            </a:r>
            <a:r>
              <a:rPr lang="fr-FR" altLang="fr-FR" dirty="0"/>
              <a:t>lieu de </a:t>
            </a:r>
            <a:r>
              <a:rPr lang="fr-FR" altLang="fr-FR" dirty="0" smtClean="0"/>
              <a:t>vie, activité professionnelle, score  EPICES; caractéristiques liées au VIH:  ancienneté de la maladie, stade CDC; la </a:t>
            </a:r>
            <a:r>
              <a:rPr lang="fr-FR" altLang="fr-FR" dirty="0"/>
              <a:t>fréquence de </a:t>
            </a:r>
            <a:r>
              <a:rPr lang="fr-FR" altLang="fr-FR" dirty="0" smtClean="0"/>
              <a:t>surveillance hospitalière et </a:t>
            </a:r>
            <a:r>
              <a:rPr lang="fr-FR" altLang="fr-FR" dirty="0"/>
              <a:t>à la participation à des consultations d’éducation </a:t>
            </a:r>
            <a:r>
              <a:rPr lang="fr-FR" altLang="fr-FR" dirty="0" smtClean="0"/>
              <a:t>thérapeutique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723230"/>
              </p:ext>
            </p:extLst>
          </p:nvPr>
        </p:nvGraphicFramePr>
        <p:xfrm>
          <a:off x="467543" y="1052741"/>
          <a:ext cx="8424937" cy="473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2727"/>
                <a:gridCol w="2215759"/>
                <a:gridCol w="1206451"/>
              </a:tblGrid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Effectif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505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Variables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</a:rPr>
                        <a:t>Odds</a:t>
                      </a:r>
                      <a:r>
                        <a:rPr lang="fr-FR" sz="1800" dirty="0">
                          <a:effectLst/>
                        </a:rPr>
                        <a:t>-Ratio (IC 95%*)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p-value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Sexe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accent6"/>
                          </a:solidFill>
                          <a:effectLst/>
                        </a:rPr>
                        <a:t>1,56 (1,02 – 2,37)</a:t>
                      </a:r>
                      <a:endParaRPr lang="fr-FR" sz="18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accent6"/>
                          </a:solidFill>
                          <a:effectLst/>
                        </a:rPr>
                        <a:t>0,0388</a:t>
                      </a:r>
                      <a:endParaRPr lang="fr-FR" sz="18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Femme vs Homme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Dernière charge virale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Détectable vs Indétectable depuis 6 mois ou plus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 ,96 (0,56 – 1,65)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0,8913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  <a:tr h="598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Indétectable depuis moins de 6 mois vs Indétectable depuis 6 mois ou plus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2,95 (1,12 – 7,76)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0,0290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Comorbidité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HBV/HCV vs sans pathologie chronique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1,04 (0,58 – 1,84)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0,9057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  <a:tr h="598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Pathologie chronique sans </a:t>
                      </a: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</a:rPr>
                        <a:t>co-infection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 hépatite vs sans pathologie chronique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2,27 (1,42 – 3,63)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0,0006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Mutuelle complémentaire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CMU-C vs non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1,08 (0,49 – 2,38)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0,8490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  <a:tr h="290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Autre mutuelle vs non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FF0000"/>
                          </a:solidFill>
                          <a:effectLst/>
                        </a:rPr>
                        <a:t>2,12 (1,27 – 3,53)</a:t>
                      </a:r>
                      <a:endParaRPr lang="fr-FR" sz="1800" b="1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0,0039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518" marR="55518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43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39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899592" y="116632"/>
            <a:ext cx="7128792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Caractéristiques des PVVIH  ( Nb = 505) qui ont consulté </a:t>
            </a:r>
          </a:p>
          <a:p>
            <a:pPr algn="ctr"/>
            <a:r>
              <a:rPr lang="fr-FR" sz="2000" b="1" dirty="0" smtClean="0"/>
              <a:t>leur médecin généraliste au cours des 6 derniers mois</a:t>
            </a:r>
          </a:p>
          <a:p>
            <a:pPr algn="ctr"/>
            <a:r>
              <a:rPr lang="fr-FR" sz="2000" b="1" dirty="0" smtClean="0"/>
              <a:t>Analyse </a:t>
            </a:r>
            <a:r>
              <a:rPr lang="fr-FR" sz="2000" b="1" dirty="0" err="1" smtClean="0"/>
              <a:t>multivariée</a:t>
            </a:r>
            <a:endParaRPr lang="fr-FR" sz="2000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440981"/>
              </p:ext>
            </p:extLst>
          </p:nvPr>
        </p:nvGraphicFramePr>
        <p:xfrm>
          <a:off x="683568" y="1484784"/>
          <a:ext cx="7632848" cy="5047488"/>
        </p:xfrm>
        <a:graphic>
          <a:graphicData uri="http://schemas.openxmlformats.org/drawingml/2006/table">
            <a:tbl>
              <a:tblPr/>
              <a:tblGrid>
                <a:gridCol w="3046085"/>
                <a:gridCol w="2541315"/>
                <a:gridCol w="2045448"/>
              </a:tblGrid>
              <a:tr h="208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Sexe : </a:t>
                      </a: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Femme vs Homme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1,56 (1,02 – 2,37)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0,0388</a:t>
                      </a:r>
                      <a:endParaRPr kumimoji="0" lang="fr-FR" altLang="fr-F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Age (en années)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0,99 (0,97 – 1,01)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Mutuelle complémentaire :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2,12 (1,27-3,53)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0,0065</a:t>
                      </a:r>
                      <a:endParaRPr kumimoji="0" lang="fr-FR" altLang="fr-F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Ancienneté VIH (en années)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0,99 (0,97 – 1,02)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Comorbidité :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Book Antiqua" pitchFamily="18" charset="0"/>
                        <a:buChar char="-"/>
                        <a:tabLst/>
                      </a:pP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HBV/HCV vs sans pathologie chronique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1,04 (0,58 – 1,84)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 </a:t>
                      </a: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Book Antiqua" pitchFamily="18" charset="0"/>
                        <a:buChar char="-"/>
                        <a:tabLst/>
                      </a:pPr>
                      <a:r>
                        <a:rPr kumimoji="0" lang="fr-FR" altLang="fr-F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Pathologie chronique sans </a:t>
                      </a:r>
                      <a:r>
                        <a:rPr kumimoji="0" lang="fr-FR" altLang="fr-FR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co-infection</a:t>
                      </a:r>
                      <a:r>
                        <a:rPr kumimoji="0" lang="fr-FR" altLang="fr-F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hépatite vs sans pathologie chronique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2,27 (1,42 – 3,63)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0,0006 </a:t>
                      </a:r>
                      <a:endParaRPr kumimoji="0" lang="fr-FR" altLang="fr-F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Dernière valeur CD4 :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Book Antiqua" pitchFamily="18" charset="0"/>
                        <a:buChar char="-"/>
                        <a:tabLst/>
                      </a:pP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&lt;350 vs ≥500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1,08 (0,59 – 1,96)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</a:t>
                      </a: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Book Antiqua" pitchFamily="18" charset="0"/>
                        <a:buChar char="-"/>
                        <a:tabLst/>
                      </a:pP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[350 ; 500[ vs ≥500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1,06 (0,65 – 1,72)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  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Nadir : </a:t>
                      </a: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&lt;200 vs ≥200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0,93 (0,58 – 1,50)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8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8" descr="http://la-formation-en-continu.errefom.fr/sites/default/files/lfc_sites_actus_localis_imgs/franceCar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07" y="1206893"/>
            <a:ext cx="4544302" cy="465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3527" y="260648"/>
            <a:ext cx="8216946" cy="782960"/>
          </a:xfrm>
          <a:solidFill>
            <a:schemeClr val="bg2"/>
          </a:solidFill>
        </p:spPr>
        <p:txBody>
          <a:bodyPr/>
          <a:lstStyle/>
          <a:p>
            <a:r>
              <a:rPr lang="fr-FR" sz="3600" b="1"/>
              <a:t>Centres participants</a:t>
            </a:r>
            <a:endParaRPr lang="fr-FR" sz="3600" b="1" dirty="0"/>
          </a:p>
        </p:txBody>
      </p:sp>
      <p:sp>
        <p:nvSpPr>
          <p:cNvPr id="4" name="Ellipse 3"/>
          <p:cNvSpPr/>
          <p:nvPr/>
        </p:nvSpPr>
        <p:spPr>
          <a:xfrm>
            <a:off x="4932040" y="1426594"/>
            <a:ext cx="72008" cy="5195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886347" y="1232582"/>
            <a:ext cx="8401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TOURCOING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932040" y="4653136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700684" y="4743028"/>
            <a:ext cx="9108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MONTPELLIER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333" y="3645024"/>
            <a:ext cx="110863" cy="11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4572000" y="3334268"/>
            <a:ext cx="7728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CLERMONT</a:t>
            </a:r>
          </a:p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FERRAND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420888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6370359" y="2361584"/>
            <a:ext cx="9832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STRASBOURG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684" y="2266835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355" y="4556299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6274985" y="4527584"/>
            <a:ext cx="4556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NICE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852936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4091533" y="3020541"/>
            <a:ext cx="6566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TOURS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043" y="2828107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2735627" y="2793632"/>
            <a:ext cx="720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NANTES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347" y="2792332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6202977" y="2781508"/>
            <a:ext cx="8893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MULHOUSE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032" y="3789040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4859003" y="3789040"/>
            <a:ext cx="694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SAINT</a:t>
            </a:r>
          </a:p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ETIENNE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972123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5156097" y="3069540"/>
            <a:ext cx="5062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DIJON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313165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ZoneTexte 17"/>
          <p:cNvSpPr txBox="1"/>
          <p:nvPr/>
        </p:nvSpPr>
        <p:spPr>
          <a:xfrm>
            <a:off x="5694782" y="2363672"/>
            <a:ext cx="605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NANCY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115" y="3197067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858629" y="3245485"/>
            <a:ext cx="697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POITIERS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091" y="5013176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4685513" y="5013176"/>
            <a:ext cx="7990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PERPIGNAN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546" y="2958181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5787125" y="3013977"/>
            <a:ext cx="8324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BESANCON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243" y="4537292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5004048" y="4365104"/>
            <a:ext cx="5288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NIMES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475619" y="2996952"/>
            <a:ext cx="160277" cy="160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ZoneTexte 22"/>
          <p:cNvSpPr txBox="1"/>
          <p:nvPr/>
        </p:nvSpPr>
        <p:spPr>
          <a:xfrm>
            <a:off x="2839021" y="3055017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LA ROCHE</a:t>
            </a:r>
          </a:p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SUR YON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91366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5484514" y="3532062"/>
            <a:ext cx="6862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LYON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594" y="1556792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ZoneTexte 24"/>
          <p:cNvSpPr txBox="1"/>
          <p:nvPr/>
        </p:nvSpPr>
        <p:spPr>
          <a:xfrm>
            <a:off x="5036594" y="1478549"/>
            <a:ext cx="10475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VALENCIENNES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58566" y="2499597"/>
            <a:ext cx="61306" cy="6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3340354" y="2410002"/>
            <a:ext cx="648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RENNES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091" y="2743239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3540298" y="2577028"/>
            <a:ext cx="648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ANGERS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962" y="4802331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ZoneTexte 27"/>
          <p:cNvSpPr txBox="1"/>
          <p:nvPr/>
        </p:nvSpPr>
        <p:spPr>
          <a:xfrm>
            <a:off x="5354478" y="4905712"/>
            <a:ext cx="7633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MARSEILLE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510" y="1518081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ZoneTexte 28"/>
          <p:cNvSpPr txBox="1"/>
          <p:nvPr/>
        </p:nvSpPr>
        <p:spPr>
          <a:xfrm>
            <a:off x="4581609" y="1556791"/>
            <a:ext cx="4539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LENS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483" y="1867480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ZoneTexte 29"/>
          <p:cNvSpPr txBox="1"/>
          <p:nvPr/>
        </p:nvSpPr>
        <p:spPr>
          <a:xfrm>
            <a:off x="4795509" y="1748873"/>
            <a:ext cx="5790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AMIENS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627" y="2422976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2071663" y="2412091"/>
            <a:ext cx="6639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QUIMPER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067" y="3393571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" name="ZoneTexte 1023"/>
          <p:cNvSpPr txBox="1"/>
          <p:nvPr/>
        </p:nvSpPr>
        <p:spPr>
          <a:xfrm>
            <a:off x="2741099" y="3356992"/>
            <a:ext cx="8947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LA ROCHELLE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961" y="3993395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" name="ZoneTexte 1024"/>
          <p:cNvSpPr txBox="1"/>
          <p:nvPr/>
        </p:nvSpPr>
        <p:spPr>
          <a:xfrm>
            <a:off x="5537788" y="3934091"/>
            <a:ext cx="6655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VALENCE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00482" y="2216328"/>
            <a:ext cx="155453" cy="155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3" name="ZoneTexte 1052"/>
          <p:cNvSpPr txBox="1"/>
          <p:nvPr/>
        </p:nvSpPr>
        <p:spPr>
          <a:xfrm>
            <a:off x="2392080" y="1971873"/>
            <a:ext cx="5277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BREST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4" name="Picture 2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083" y="3620195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5" name="ZoneTexte 1054"/>
          <p:cNvSpPr txBox="1"/>
          <p:nvPr/>
        </p:nvSpPr>
        <p:spPr>
          <a:xfrm>
            <a:off x="3802492" y="3573596"/>
            <a:ext cx="6254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SAINTES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6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615" y="2047989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7" name="ZoneTexte 1056"/>
          <p:cNvSpPr txBox="1"/>
          <p:nvPr/>
        </p:nvSpPr>
        <p:spPr>
          <a:xfrm>
            <a:off x="5878033" y="1976794"/>
            <a:ext cx="7857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THIONVILLE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8" name="Picture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162" y="2277154"/>
            <a:ext cx="96837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9" name="ZoneTexte 1058"/>
          <p:cNvSpPr txBox="1"/>
          <p:nvPr/>
        </p:nvSpPr>
        <p:spPr>
          <a:xfrm>
            <a:off x="2875693" y="2115615"/>
            <a:ext cx="9092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SAINT-BRIEUC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60" name="Picture 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958" y="1296194"/>
            <a:ext cx="96837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1" name="ZoneTexte 1060"/>
          <p:cNvSpPr txBox="1"/>
          <p:nvPr/>
        </p:nvSpPr>
        <p:spPr>
          <a:xfrm>
            <a:off x="3950429" y="1196321"/>
            <a:ext cx="8402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DUNKERQUE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62" name="Picture 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187317"/>
            <a:ext cx="96837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3" name="ZoneTexte 1062"/>
          <p:cNvSpPr txBox="1"/>
          <p:nvPr/>
        </p:nvSpPr>
        <p:spPr>
          <a:xfrm>
            <a:off x="5292080" y="2132856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METZ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78979" y="5657671"/>
            <a:ext cx="8548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FR" sz="2400" b="1" smtClean="0"/>
              <a:t>	59 centres/21 COREVIH </a:t>
            </a:r>
            <a:r>
              <a:rPr lang="fr-FR" sz="2400" dirty="0" smtClean="0"/>
              <a:t>ont </a:t>
            </a:r>
            <a:r>
              <a:rPr lang="fr-FR" sz="2400" smtClean="0"/>
              <a:t>accepté l’enquête, répartis sur toute la France (à l’exception des COREVIH de Normandie, Aquitaine et Midi Pyrénées).</a:t>
            </a:r>
            <a:endParaRPr lang="fr-FR" sz="2400" dirty="0" smtClean="0"/>
          </a:p>
        </p:txBody>
      </p:sp>
      <p:pic>
        <p:nvPicPr>
          <p:cNvPr id="77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68067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8" name="Espace réservé du numéro de diapositive 10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1026" name="Picture 2" descr="https://www.google.fr/maps/vt/data=VLHX1wd2Cgu8wR6jwyh-km8JBWAkEzU4,Sy1_OmcHH83wvwau07lvhW3RLLmpgCyMhrA0JP_cDP8V9sruN7QXitBwdwEa_fsVszt1mGfpvizCE9Xq8_9vOVZjP_L3xXR6ZfaJ74YL-84KBSvpMYGf6uRx-itWCihlST7cbrv9CqP7gx_xA8UPGumv6-P0x4vWqBi7Ijrs4LuH_lsVHCT3U4lO_b-CO35bae3cZK-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85110"/>
            <a:ext cx="864096" cy="65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Ellipse 31"/>
          <p:cNvSpPr/>
          <p:nvPr/>
        </p:nvSpPr>
        <p:spPr>
          <a:xfrm>
            <a:off x="971600" y="1711184"/>
            <a:ext cx="45719" cy="6105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440935" y="1157694"/>
            <a:ext cx="11929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>
                <a:latin typeface="Arial" pitchFamily="34" charset="0"/>
                <a:cs typeface="Arial" pitchFamily="34" charset="0"/>
              </a:rPr>
              <a:t>Fort de France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4" descr="https://www.google.fr/maps/vt/data=VLHX1wd2Cgu8wR6jwyh-km8JBWAkEzU4,H8HYI0bLX2MvztxegGfRoM9F7rRqwtPwX1KvTHsQ9mQuVzOtBnLybC8xf5y2lnGg7X4qgU0rUKXI5ygw8FDLnVCcDS2WzIDq9K_eF_mu-OmMHqWfwhGhT7dSRBlRBucMm9tc-ULXFe3tCFlpncH1aRLVNW2BKHzDhB6SKX1ltkb-Icz1S7KA3FmeN5i1BsGg4S_H3ajv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71339"/>
            <a:ext cx="864096" cy="72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Ellipse 34"/>
          <p:cNvSpPr/>
          <p:nvPr/>
        </p:nvSpPr>
        <p:spPr>
          <a:xfrm>
            <a:off x="971600" y="2840076"/>
            <a:ext cx="45719" cy="6127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539552" y="2379969"/>
            <a:ext cx="995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Saint Denis</a:t>
            </a:r>
            <a:endParaRPr lang="fr-FR" sz="1400" dirty="0"/>
          </a:p>
        </p:txBody>
      </p:sp>
      <p:sp>
        <p:nvSpPr>
          <p:cNvPr id="80" name="ZoneTexte 79"/>
          <p:cNvSpPr txBox="1"/>
          <p:nvPr/>
        </p:nvSpPr>
        <p:spPr>
          <a:xfrm>
            <a:off x="4659091" y="2464369"/>
            <a:ext cx="6233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smtClean="0">
                <a:latin typeface="Arial" pitchFamily="34" charset="0"/>
                <a:cs typeface="Arial" pitchFamily="34" charset="0"/>
              </a:rPr>
              <a:t>BONDY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4581609" y="2560903"/>
            <a:ext cx="119075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3084" y="2419235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555872" y="2345664"/>
            <a:ext cx="132854" cy="132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ZoneTexte 83"/>
          <p:cNvSpPr txBox="1"/>
          <p:nvPr/>
        </p:nvSpPr>
        <p:spPr>
          <a:xfrm>
            <a:off x="4700684" y="2671339"/>
            <a:ext cx="910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ARGENTEUIL</a:t>
            </a:r>
          </a:p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LAGNY</a:t>
            </a:r>
          </a:p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GONESSE</a:t>
            </a:r>
          </a:p>
          <a:p>
            <a:r>
              <a:rPr lang="fr-FR" sz="800" dirty="0" smtClean="0">
                <a:latin typeface="Arial" pitchFamily="34" charset="0"/>
                <a:cs typeface="Arial" pitchFamily="34" charset="0"/>
              </a:rPr>
              <a:t>CRETEIL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3950429" y="1915898"/>
            <a:ext cx="1205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smtClean="0">
                <a:latin typeface="Arial" pitchFamily="34" charset="0"/>
                <a:cs typeface="Arial" pitchFamily="34" charset="0"/>
              </a:rPr>
              <a:t>BOBIGNY</a:t>
            </a:r>
          </a:p>
          <a:p>
            <a:r>
              <a:rPr lang="fr-FR" sz="800" smtClean="0">
                <a:latin typeface="Arial" pitchFamily="34" charset="0"/>
                <a:cs typeface="Arial" pitchFamily="34" charset="0"/>
              </a:rPr>
              <a:t>COLOMBES</a:t>
            </a:r>
          </a:p>
          <a:p>
            <a:r>
              <a:rPr lang="fr-FR" sz="800" smtClean="0">
                <a:latin typeface="Arial" pitchFamily="34" charset="0"/>
                <a:cs typeface="Arial" pitchFamily="34" charset="0"/>
              </a:rPr>
              <a:t>MANTES LA JOLIE</a:t>
            </a:r>
            <a:endParaRPr lang="fr-FR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484" y="2571635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196" y="2422976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778" y="2316342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tangle 37"/>
          <p:cNvSpPr/>
          <p:nvPr/>
        </p:nvSpPr>
        <p:spPr>
          <a:xfrm>
            <a:off x="3875509" y="2294054"/>
            <a:ext cx="83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800" smtClean="0">
                <a:latin typeface="Arial" pitchFamily="34" charset="0"/>
                <a:cs typeface="Arial" pitchFamily="34" charset="0"/>
              </a:rPr>
              <a:t>SAINT GERMAIN EN LAYE</a:t>
            </a:r>
          </a:p>
          <a:p>
            <a:pPr algn="r"/>
            <a:r>
              <a:rPr lang="fr-FR" sz="800" smtClean="0">
                <a:latin typeface="Arial" pitchFamily="34" charset="0"/>
                <a:cs typeface="Arial" pitchFamily="34" charset="0"/>
              </a:rPr>
              <a:t>BOULOGNE</a:t>
            </a:r>
          </a:p>
          <a:p>
            <a:pPr algn="r"/>
            <a:r>
              <a:rPr lang="fr-FR" sz="800" smtClean="0">
                <a:latin typeface="Arial" pitchFamily="34" charset="0"/>
                <a:cs typeface="Arial" pitchFamily="34" charset="0"/>
              </a:rPr>
              <a:t>AULNAY</a:t>
            </a:r>
            <a:endParaRPr lang="fr-FR" sz="800"/>
          </a:p>
        </p:txBody>
      </p:sp>
      <p:sp>
        <p:nvSpPr>
          <p:cNvPr id="40" name="ZoneTexte 39"/>
          <p:cNvSpPr txBox="1"/>
          <p:nvPr/>
        </p:nvSpPr>
        <p:spPr>
          <a:xfrm>
            <a:off x="4755928" y="1915898"/>
            <a:ext cx="7029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smtClean="0"/>
              <a:t>NANTERRE</a:t>
            </a:r>
          </a:p>
          <a:p>
            <a:r>
              <a:rPr lang="fr-FR" sz="900" smtClean="0"/>
              <a:t>MEULAN</a:t>
            </a:r>
          </a:p>
          <a:p>
            <a:r>
              <a:rPr lang="fr-FR" sz="900" smtClean="0"/>
              <a:t>PARIS</a:t>
            </a:r>
            <a:endParaRPr lang="fr-FR" sz="900"/>
          </a:p>
        </p:txBody>
      </p:sp>
      <p:sp>
        <p:nvSpPr>
          <p:cNvPr id="41" name="Rectangle 40"/>
          <p:cNvSpPr/>
          <p:nvPr/>
        </p:nvSpPr>
        <p:spPr>
          <a:xfrm>
            <a:off x="5001154" y="2199515"/>
            <a:ext cx="9154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smtClean="0"/>
              <a:t>SURRESNES</a:t>
            </a:r>
          </a:p>
          <a:p>
            <a:r>
              <a:rPr lang="fr-FR" sz="1000" smtClean="0"/>
              <a:t>LE CHESNAY</a:t>
            </a:r>
          </a:p>
          <a:p>
            <a:r>
              <a:rPr lang="fr-FR" sz="1000" smtClean="0"/>
              <a:t>GARCHES</a:t>
            </a:r>
            <a:endParaRPr lang="fr-FR" sz="1000"/>
          </a:p>
        </p:txBody>
      </p:sp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636969" y="2360469"/>
            <a:ext cx="183364" cy="183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651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40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41882" y="260648"/>
            <a:ext cx="6154890" cy="707886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 smtClean="0"/>
              <a:t>Caractéristiques des PVVIH  ( Nb = 505) qui ont consulté </a:t>
            </a:r>
          </a:p>
          <a:p>
            <a:pPr algn="ctr"/>
            <a:r>
              <a:rPr lang="fr-FR" sz="2000" b="1" dirty="0" smtClean="0"/>
              <a:t>leur médecin généraliste au cours des 6 derniers mois</a:t>
            </a:r>
            <a:endParaRPr lang="fr-FR" sz="2000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818669"/>
              </p:ext>
            </p:extLst>
          </p:nvPr>
        </p:nvGraphicFramePr>
        <p:xfrm>
          <a:off x="539552" y="1458170"/>
          <a:ext cx="7859216" cy="4918469"/>
        </p:xfrm>
        <a:graphic>
          <a:graphicData uri="http://schemas.openxmlformats.org/drawingml/2006/table">
            <a:tbl>
              <a:tblPr/>
              <a:tblGrid>
                <a:gridCol w="4114800"/>
                <a:gridCol w="2880320"/>
                <a:gridCol w="864096"/>
              </a:tblGrid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Traitement ARV :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Book Antiqua" pitchFamily="18" charset="0"/>
                        <a:buChar char="-"/>
                        <a:tabLst/>
                      </a:pP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Oui - ≤ 12 mois vs Non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0,40 (0,14 – 1,19)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Book Antiqua" pitchFamily="18" charset="0"/>
                        <a:buChar char="-"/>
                        <a:tabLst/>
                      </a:pP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Oui - &gt; 12 mois vs Non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0,38 (0,15 – 1,00)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0,05 </a:t>
                      </a:r>
                      <a:endParaRPr kumimoji="0" lang="fr-FR" altLang="fr-F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Dernière charge virale :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Book Antiqua" pitchFamily="18" charset="0"/>
                        <a:buChar char="-"/>
                        <a:tabLst/>
                      </a:pP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Détectable vs Indétectable depuis 6 mois ou plus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 ,96 (0,56 – 1,65)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 </a:t>
                      </a: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Book Antiqua" pitchFamily="18" charset="0"/>
                        <a:buChar char="-"/>
                        <a:tabLst/>
                      </a:pP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Indétectable depuis moins de 6 mois vs Indétectable depuis 6 mois ou plus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2,95 (1,12 – 7,76)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0,0290</a:t>
                      </a:r>
                      <a:r>
                        <a:rPr kumimoji="0" lang="fr-FR" altLang="fr-F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altLang="fr-F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Book Antiqua" pitchFamily="18" charset="0"/>
                        <a:buChar char="-"/>
                        <a:tabLst/>
                      </a:pP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Détectable vs Indétectable depuis 6 mois ou plus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 ,96 (0,56 – 1,65)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 </a:t>
                      </a: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Book Antiqua" pitchFamily="18" charset="0"/>
                        <a:buChar char="-"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36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Bilan annuel 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     </a:t>
                      </a: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Oui vs Non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0,90 (0,61 – 1,32)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15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9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8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99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smtClean="0"/>
              <a:t>Discussion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/>
              <a:t>les patients ayant consulté leur médecin généraliste au cours des 6 derniers mois </a:t>
            </a:r>
            <a:r>
              <a:rPr lang="fr-FR" dirty="0" smtClean="0"/>
              <a:t>sont </a:t>
            </a:r>
            <a:r>
              <a:rPr lang="fr-FR" dirty="0"/>
              <a:t>plus souvent </a:t>
            </a:r>
          </a:p>
          <a:p>
            <a:pPr lvl="1"/>
            <a:r>
              <a:rPr lang="fr-FR" dirty="0" smtClean="0"/>
              <a:t>de </a:t>
            </a:r>
            <a:r>
              <a:rPr lang="fr-FR" dirty="0"/>
              <a:t>sexe </a:t>
            </a:r>
            <a:r>
              <a:rPr lang="fr-FR" dirty="0" smtClean="0"/>
              <a:t>féminin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traités par antirétroviraux depuis plus d’an que sans </a:t>
            </a:r>
            <a:r>
              <a:rPr lang="fr-FR" dirty="0" smtClean="0"/>
              <a:t>traitement</a:t>
            </a:r>
          </a:p>
          <a:p>
            <a:pPr lvl="1"/>
            <a:r>
              <a:rPr lang="fr-FR" dirty="0" smtClean="0"/>
              <a:t> avec plus souvent une </a:t>
            </a:r>
            <a:r>
              <a:rPr lang="fr-FR" dirty="0"/>
              <a:t>dernière charge virale indétectable depuis moins de 6 </a:t>
            </a:r>
            <a:r>
              <a:rPr lang="fr-FR"/>
              <a:t>mois </a:t>
            </a:r>
            <a:r>
              <a:rPr lang="fr-FR" smtClean="0"/>
              <a:t>qu’une </a:t>
            </a:r>
            <a:r>
              <a:rPr lang="fr-FR" dirty="0"/>
              <a:t>dernière charge virale indétectable depuis 6 mois ou </a:t>
            </a:r>
            <a:r>
              <a:rPr lang="fr-FR" dirty="0" smtClean="0"/>
              <a:t>plus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atteints d’une pathologie chronique sans </a:t>
            </a:r>
            <a:r>
              <a:rPr lang="fr-FR" dirty="0" err="1"/>
              <a:t>co-infection</a:t>
            </a:r>
            <a:r>
              <a:rPr lang="fr-FR" dirty="0"/>
              <a:t> </a:t>
            </a:r>
            <a:r>
              <a:rPr lang="fr-FR" dirty="0" smtClean="0"/>
              <a:t>hépatite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et </a:t>
            </a:r>
            <a:r>
              <a:rPr lang="fr-FR" dirty="0" smtClean="0"/>
              <a:t>bénéficiant </a:t>
            </a:r>
            <a:r>
              <a:rPr lang="fr-FR" dirty="0"/>
              <a:t>plus souvent d’une mutuelle complémentaire.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30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fr-FR" b="1" smtClean="0"/>
              <a:t>Discussion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fr-FR" dirty="0"/>
              <a:t>La fréquence de la surveillance hospitalière ne modifie pas le recours au MG, </a:t>
            </a:r>
            <a:r>
              <a:rPr lang="fr-FR" altLang="fr-FR" dirty="0" smtClean="0"/>
              <a:t>ni le fait d’avoir bénéficié d’un bilan de synthèse en HDJ.</a:t>
            </a:r>
          </a:p>
          <a:p>
            <a:r>
              <a:rPr lang="fr-FR" altLang="fr-FR" dirty="0" smtClean="0"/>
              <a:t>mais </a:t>
            </a:r>
            <a:r>
              <a:rPr lang="fr-FR" altLang="fr-FR" dirty="0"/>
              <a:t>les patients VIH ayant consulté leur MG au cours des 6 derniers mois sont moins stabilisés et présentent plus de comorbidités </a:t>
            </a:r>
            <a:endParaRPr lang="fr-FR" altLang="fr-FR" dirty="0" smtClean="0"/>
          </a:p>
          <a:p>
            <a:r>
              <a:rPr lang="fr-FR" altLang="fr-FR" dirty="0" smtClean="0"/>
              <a:t>indiquant </a:t>
            </a:r>
            <a:r>
              <a:rPr lang="fr-FR" altLang="fr-FR" dirty="0"/>
              <a:t>la nécessité d’une prise en charge des comorbidités partagée et d’une coordination des acteurs</a:t>
            </a:r>
            <a:r>
              <a:rPr lang="fr-FR" altLang="fr-FR" dirty="0" smtClean="0"/>
              <a:t>.</a:t>
            </a:r>
            <a:endParaRPr lang="fr-FR" alt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9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12967" cy="144016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fr-FR" sz="3200" b="1" dirty="0" smtClean="0"/>
              <a:t>Exploration N°6</a:t>
            </a:r>
            <a:r>
              <a:rPr lang="fr-FR" sz="3200" dirty="0"/>
              <a:t> </a:t>
            </a:r>
            <a:r>
              <a:rPr lang="fr-FR" sz="3200" dirty="0" smtClean="0"/>
              <a:t> : Quelles </a:t>
            </a:r>
            <a:r>
              <a:rPr lang="fr-FR" sz="3200" dirty="0"/>
              <a:t>sont les caractéristiques de ceux qui ne dévoilent pas leur séropositivité aux soignants </a:t>
            </a:r>
            <a:endParaRPr lang="fr-FR" sz="32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pPr/>
              <a:t>43</a:t>
            </a:fld>
            <a:endParaRPr lang="fr-FR"/>
          </a:p>
        </p:txBody>
      </p:sp>
      <p:graphicFrame>
        <p:nvGraphicFramePr>
          <p:cNvPr id="11" name="Obje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687078"/>
              </p:ext>
            </p:extLst>
          </p:nvPr>
        </p:nvGraphicFramePr>
        <p:xfrm>
          <a:off x="1331640" y="2780928"/>
          <a:ext cx="7128791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Graphique" r:id="rId4" imgW="4584589" imgH="2755631" progId="Excel.Chart.8">
                  <p:embed/>
                </p:oleObj>
              </mc:Choice>
              <mc:Fallback>
                <p:oleObj name="Graphique" r:id="rId4" imgW="4584589" imgH="275563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780928"/>
                        <a:ext cx="7128791" cy="3816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4535995" y="213459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Pourcentage de PVVIH pour qui le soignant connaissait la  séropositivité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33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0"/>
            <a:ext cx="8424936" cy="1417638"/>
          </a:xfrm>
        </p:spPr>
        <p:txBody>
          <a:bodyPr>
            <a:noAutofit/>
          </a:bodyPr>
          <a:lstStyle/>
          <a:p>
            <a:r>
              <a:rPr lang="fr-FR" sz="2000" b="1" smtClean="0"/>
              <a:t>Patients ne dévoilant pas (systématiquemet leur séropositivité </a:t>
            </a:r>
            <a:r>
              <a:rPr lang="fr-FR" sz="2000" smtClean="0"/>
              <a:t>(médecin</a:t>
            </a:r>
            <a:r>
              <a:rPr lang="fr-FR" sz="2000" dirty="0"/>
              <a:t> : médecin généraliste, spécialiste de ville + soignant : dentiste, infirmière de ville, kiné, psychologue, autre</a:t>
            </a:r>
            <a:r>
              <a:rPr lang="fr-FR" sz="2000"/>
              <a:t>) </a:t>
            </a:r>
            <a:r>
              <a:rPr lang="fr-FR" sz="2000" smtClean="0"/>
              <a:t>chez ceux qui au au moins vu un professionl de santé au cours des 6 deniers mois ( N=508)</a:t>
            </a:r>
            <a:endParaRPr lang="fr-FR" sz="2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44</a:t>
            </a:fld>
            <a:endParaRPr lang="fr-FR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447" y="1438394"/>
            <a:ext cx="145227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323528" y="1413960"/>
          <a:ext cx="8352928" cy="1431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2664296"/>
                <a:gridCol w="2497877"/>
                <a:gridCol w="742483"/>
              </a:tblGrid>
              <a:tr h="81252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8635" marR="1863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Patients dévoilant leur séropositivité (n=359)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35" marR="1863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Patients ne dévoilant pas leur séropositivité (n=135)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35" marR="1863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p-value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35" marR="1863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4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Score EPICES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35" marR="186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38,02 (24,28)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35" marR="186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Variables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35" marR="186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0,0301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35" marR="186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972616" y="1379538"/>
            <a:ext cx="16853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081886"/>
              </p:ext>
            </p:extLst>
          </p:nvPr>
        </p:nvGraphicFramePr>
        <p:xfrm>
          <a:off x="323528" y="4077073"/>
          <a:ext cx="8363272" cy="120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2747338"/>
                <a:gridCol w="2437238"/>
                <a:gridCol w="730424"/>
              </a:tblGrid>
              <a:tr h="5040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Stade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CDC A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58%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</a:rPr>
                        <a:t>69%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0,0289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81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81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23%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10425"/>
              </p:ext>
            </p:extLst>
          </p:nvPr>
        </p:nvGraphicFramePr>
        <p:xfrm>
          <a:off x="329414" y="5280927"/>
          <a:ext cx="8363273" cy="1461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2386"/>
                <a:gridCol w="2814199"/>
                <a:gridCol w="2376264"/>
                <a:gridCol w="730424"/>
              </a:tblGrid>
              <a:tr h="4803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HBV/HCV </a:t>
                      </a:r>
                    </a:p>
                  </a:txBody>
                  <a:tcPr marL="38774" marR="3877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</a:rPr>
                        <a:t>7%</a:t>
                      </a:r>
                      <a:endParaRPr lang="fr-FR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0,0166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63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Pathologie chronique </a:t>
                      </a:r>
                    </a:p>
                  </a:txBody>
                  <a:tcPr marL="38774" marR="3877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34%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33%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81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Sans pathologie chronique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49%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</a:rPr>
                        <a:t>60%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774" marR="38774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413870"/>
              </p:ext>
            </p:extLst>
          </p:nvPr>
        </p:nvGraphicFramePr>
        <p:xfrm>
          <a:off x="323527" y="2852937"/>
          <a:ext cx="8363273" cy="1214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3"/>
                <a:gridCol w="2664296"/>
                <a:gridCol w="2520280"/>
                <a:gridCol w="730424"/>
              </a:tblGrid>
              <a:tr h="4320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Travail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27" marR="4192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47%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27" marR="4192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FF0000"/>
                          </a:solidFill>
                          <a:effectLst/>
                        </a:rPr>
                        <a:t>61%</a:t>
                      </a:r>
                      <a:endParaRPr lang="fr-F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27" marR="4192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0,0122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27" marR="4192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968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Sans activité </a:t>
                      </a:r>
                    </a:p>
                  </a:txBody>
                  <a:tcPr marL="41927" marR="4192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26%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27" marR="4192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24%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27" marR="4192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22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Minima-sociaux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27" marR="4192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27%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27" marR="4192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16%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27" marR="4192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45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195736" y="1772816"/>
            <a:ext cx="430021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Absence de différences 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Catégorie de centre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Âge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sexe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ALD , mutuelle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Lieu de vie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ancienneté du VIH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Dernière valeur des CD4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Nadir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Réponse </a:t>
            </a:r>
            <a:r>
              <a:rPr lang="fr-FR" dirty="0" err="1" smtClean="0"/>
              <a:t>immunovirologique</a:t>
            </a:r>
            <a:r>
              <a:rPr lang="fr-FR" dirty="0" smtClean="0"/>
              <a:t> complète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Fréquence de la surveillance hospitalière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Participation à des consultation ETP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Bilan annuel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Cs dans un service d ‘urgence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HDJ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Refus de soins lié à l’annonce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1619672" y="620688"/>
          <a:ext cx="5162173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/>
                <a:gridCol w="2497877"/>
              </a:tblGrid>
              <a:tr h="812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Patients dévoilant leur séropositivité (n=359)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35" marR="1863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Patients ne dévoilant pas leur séropositivité (n=135)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35" marR="1863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3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fr-FR" sz="2800" b="1" smtClean="0"/>
              <a:t>Facteurs associés au fait de ne pas dévoiler sa séropositivité. Analyse multivariée</a:t>
            </a:r>
            <a:endParaRPr lang="fr-FR" sz="2800" b="1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46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467544" y="1600196"/>
          <a:ext cx="7776865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5942"/>
                <a:gridCol w="1794900"/>
                <a:gridCol w="995439"/>
                <a:gridCol w="1749794"/>
                <a:gridCol w="850790"/>
              </a:tblGrid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Modèle complet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Modèle stepwise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Effectif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386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386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Variables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Odds-Ratio (IC 95%*)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p-value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Odds-Ratio (IC 95%*)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p-value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Femme vs Homme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0,60 (0,35 – 1,04)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0,0681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781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Age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1,02 (1,00 – 1,05)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0,0813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Sans activité vs Travail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0,48 (0,24 – 0,95)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0,0359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0,54 (0,30 – 0,97)</a:t>
                      </a:r>
                      <a:endParaRPr lang="fr-FR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0,0375</a:t>
                      </a:r>
                      <a:endParaRPr lang="fr-FR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Minima-sociaux vs Travail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0,68 (0,33 – 1,41)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0,2983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0,42 (0,22 – 0,79)</a:t>
                      </a:r>
                      <a:endParaRPr lang="fr-FR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0,0067</a:t>
                      </a:r>
                      <a:endParaRPr lang="fr-FR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Score EPICES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0,99 (0,98 – 1,01)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0,2377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mtClean="0">
                          <a:effectLst/>
                        </a:rPr>
                        <a:t>ARV </a:t>
                      </a:r>
                      <a:r>
                        <a:rPr lang="fr-FR" sz="1400">
                          <a:effectLst/>
                        </a:rPr>
                        <a:t>- ≤ 12 mois vs Non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1,07 (0,30 – 3,77)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0,9168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mtClean="0">
                          <a:effectLst/>
                        </a:rPr>
                        <a:t>ARV </a:t>
                      </a:r>
                      <a:r>
                        <a:rPr lang="fr-FR" sz="1400">
                          <a:effectLst/>
                        </a:rPr>
                        <a:t>- &gt; 12 mois vs Non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0,66 (0,23 – 1,90)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0,4410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smtClean="0">
                          <a:effectLst/>
                        </a:rPr>
                        <a:t>Stade CDC</a:t>
                      </a:r>
                      <a:r>
                        <a:rPr lang="fr-FR" sz="1400" baseline="0" smtClean="0">
                          <a:effectLst/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fr-FR" sz="1400" smtClean="0">
                          <a:effectLst/>
                        </a:rPr>
                        <a:t>C </a:t>
                      </a:r>
                      <a:r>
                        <a:rPr lang="fr-FR" sz="1400">
                          <a:effectLst/>
                        </a:rPr>
                        <a:t>vs A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0,62 (0,30 – 1,29)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0,1992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mtClean="0">
                          <a:effectLst/>
                        </a:rPr>
                        <a:t>CD4 &lt;350 </a:t>
                      </a:r>
                      <a:r>
                        <a:rPr lang="fr-FR" sz="1400">
                          <a:effectLst/>
                        </a:rPr>
                        <a:t>vs ≥500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0,72 (0,31 – 1,68)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0,4520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[350 ; 500[ vs ≥500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1,47 (0,82 – 2,66)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0,1966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smtClean="0">
                          <a:effectLst/>
                        </a:rPr>
                        <a:t>Nadir&lt;200 </a:t>
                      </a:r>
                      <a:r>
                        <a:rPr lang="fr-FR" sz="1400">
                          <a:effectLst/>
                        </a:rPr>
                        <a:t>vs ≥200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1,19 (0,63 – 2,23)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0,5981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smtClean="0">
                          <a:effectLst/>
                        </a:rPr>
                        <a:t>Dernière charge virale</a:t>
                      </a:r>
                      <a:r>
                        <a:rPr lang="fr-FR" sz="1400" baseline="0" smtClean="0">
                          <a:effectLst/>
                        </a:rPr>
                        <a:t> d</a:t>
                      </a:r>
                      <a:r>
                        <a:rPr lang="fr-FR" sz="1400" smtClean="0">
                          <a:effectLst/>
                        </a:rPr>
                        <a:t>étectable </a:t>
                      </a:r>
                      <a:r>
                        <a:rPr lang="fr-FR" sz="1400">
                          <a:effectLst/>
                        </a:rPr>
                        <a:t>vs Indétectable depuis </a:t>
                      </a:r>
                      <a:r>
                        <a:rPr lang="fr-FR" sz="1400" smtClean="0">
                          <a:effectLst/>
                        </a:rPr>
                        <a:t>&gt;6 </a:t>
                      </a:r>
                      <a:r>
                        <a:rPr lang="fr-FR" sz="1400">
                          <a:effectLst/>
                        </a:rPr>
                        <a:t>mois 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0,98 (0,48 – 2,00)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0,9565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14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HBV/HCV vs </a:t>
                      </a:r>
                      <a:r>
                        <a:rPr lang="fr-FR" sz="1400" smtClean="0">
                          <a:effectLst/>
                        </a:rPr>
                        <a:t>sans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0,29 (0,11 – 0,79)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0,0161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  <a:tr h="2578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Pathologie chronique sans co-infection hépatite vs </a:t>
                      </a:r>
                      <a:r>
                        <a:rPr lang="fr-FR" sz="1400" smtClean="0">
                          <a:effectLst/>
                        </a:rPr>
                        <a:t>sans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0,89 (0,51 – 1,56)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0,6828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45" marR="56045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7475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76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smtClean="0"/>
              <a:t>Discussion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 secret médical vis-à-vis des soignants reste encore important </a:t>
            </a:r>
            <a:endParaRPr lang="fr-FR" dirty="0" smtClean="0"/>
          </a:p>
          <a:p>
            <a:pPr lvl="1"/>
            <a:r>
              <a:rPr lang="fr-FR" dirty="0" smtClean="0"/>
              <a:t>mais </a:t>
            </a:r>
            <a:r>
              <a:rPr lang="fr-FR" dirty="0"/>
              <a:t>cependant, aucun facteur n'est clairement associé à l'annonce/non </a:t>
            </a:r>
            <a:r>
              <a:rPr lang="fr-FR" dirty="0" smtClean="0"/>
              <a:t>annonce</a:t>
            </a:r>
          </a:p>
          <a:p>
            <a:pPr lvl="2"/>
            <a:r>
              <a:rPr lang="fr-FR" dirty="0" smtClean="0"/>
              <a:t>Ceux qui ne déclarent pas leur séropositivité sont ceux sans comorbidité et qui travaillent.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y compris les refus de soin antérieurs. 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La </a:t>
            </a:r>
            <a:r>
              <a:rPr lang="fr-FR" dirty="0"/>
              <a:t>discussion </a:t>
            </a:r>
            <a:r>
              <a:rPr lang="fr-FR" dirty="0" smtClean="0"/>
              <a:t>de l’infection VIH de la part des soignants </a:t>
            </a:r>
            <a:r>
              <a:rPr lang="fr-FR" dirty="0"/>
              <a:t>doit donc rester ouverte.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5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600" b="1" dirty="0" smtClean="0"/>
              <a:t>Exploration N°7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mtClean="0"/>
              <a:t>Quelles sont les caractéristiques du parcours de soins des plus de 60 ans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6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618"/>
            <a:ext cx="8229600" cy="634082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dirty="0" smtClean="0"/>
              <a:t>Caractéristiques démographiques</a:t>
            </a:r>
            <a:endParaRPr lang="fr-FR" sz="3200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3794"/>
              </p:ext>
            </p:extLst>
          </p:nvPr>
        </p:nvGraphicFramePr>
        <p:xfrm>
          <a:off x="251520" y="764704"/>
          <a:ext cx="8640962" cy="5797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4255"/>
                <a:gridCol w="2160240"/>
                <a:gridCol w="1800200"/>
                <a:gridCol w="1512168"/>
                <a:gridCol w="864099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Variables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Modalités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Patients 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&lt;60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ans (n=555)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Patients≥60ans (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n=95)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p-value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331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 ( médiane , IQR)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 (38 – 51)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(62 – 68)</a:t>
                      </a:r>
                      <a:endParaRPr lang="fr-FR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75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Sexe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Homme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66%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accent2"/>
                          </a:solidFill>
                          <a:effectLst/>
                        </a:rPr>
                        <a:t>78%</a:t>
                      </a:r>
                      <a:endParaRPr lang="fr-FR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0,0260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49928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 de contamination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hétérosexuel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26757" marR="26757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4054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Homo-bisexuel</a:t>
                      </a:r>
                    </a:p>
                  </a:txBody>
                  <a:tcPr marL="26757" marR="26757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UDIV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/>
                    </a:solidFill>
                  </a:tcPr>
                </a:tc>
              </a:tr>
              <a:tr h="144016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Lieu de vie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Grande agglomération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32%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26%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NS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68142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Urbain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36%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36%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5652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Semi-urbain/rural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32%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5652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Activité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professionnelle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Travail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58%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&lt;0,0001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984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Sans activité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(retraite,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chômage,…)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16%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80%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4118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Minima-sociaux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27%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Score EPICES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37,82 (22,54)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accent2"/>
                          </a:solidFill>
                          <a:effectLst/>
                        </a:rPr>
                        <a:t>31,55 (23,37)</a:t>
                      </a:r>
                      <a:endParaRPr lang="fr-FR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0,0147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Score 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EPICES ≥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30,17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Score Epices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≥ 47,93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accent2"/>
                          </a:solidFill>
                          <a:effectLst/>
                        </a:rPr>
                        <a:t>43</a:t>
                      </a:r>
                      <a:r>
                        <a:rPr lang="fr-FR" sz="1600" b="1" dirty="0" smtClean="0">
                          <a:solidFill>
                            <a:schemeClr val="accent2"/>
                          </a:solidFill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24%</a:t>
                      </a:r>
                      <a:endParaRPr lang="fr-FR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0,0024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Mutuelle complémentaire</a:t>
                      </a:r>
                      <a:endParaRPr lang="fr-FR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fr-FR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CMU-C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Autre mutuelle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18%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72%</a:t>
                      </a:r>
                      <a:endParaRPr lang="fr-FR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accent2"/>
                          </a:solidFill>
                          <a:effectLst/>
                        </a:rPr>
                        <a:t>85%</a:t>
                      </a:r>
                      <a:endParaRPr lang="fr-FR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0,0237</a:t>
                      </a:r>
                      <a:endParaRPr lang="fr-FR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757" marR="2675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49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16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3527" y="260648"/>
            <a:ext cx="8216946" cy="782960"/>
          </a:xfrm>
          <a:solidFill>
            <a:schemeClr val="bg2"/>
          </a:solidFill>
        </p:spPr>
        <p:txBody>
          <a:bodyPr/>
          <a:lstStyle/>
          <a:p>
            <a:r>
              <a:rPr lang="fr-FR" sz="3600" b="1" smtClean="0"/>
              <a:t>Inclusion</a:t>
            </a:r>
            <a:endParaRPr lang="fr-FR" sz="3600" b="1" dirty="0"/>
          </a:p>
        </p:txBody>
      </p:sp>
      <p:sp>
        <p:nvSpPr>
          <p:cNvPr id="1068" name="Espace réservé du numéro de diapositive 1067"/>
          <p:cNvSpPr>
            <a:spLocks noGrp="1"/>
          </p:cNvSpPr>
          <p:nvPr>
            <p:ph type="sldNum" sz="quarter" idx="12"/>
          </p:nvPr>
        </p:nvSpPr>
        <p:spPr>
          <a:xfrm>
            <a:off x="6588696" y="6356350"/>
            <a:ext cx="2133600" cy="365125"/>
          </a:xfrm>
        </p:spPr>
        <p:txBody>
          <a:bodyPr/>
          <a:lstStyle/>
          <a:p>
            <a:fld id="{6E46DDDE-5FE8-4122-BFE1-F86525CE04E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3505933" y="1180001"/>
            <a:ext cx="182962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smtClean="0"/>
              <a:t>876</a:t>
            </a:r>
            <a:r>
              <a:rPr lang="fr-FR" smtClean="0"/>
              <a:t> patients ayant consulté</a:t>
            </a:r>
            <a:endParaRPr lang="fr-FR"/>
          </a:p>
        </p:txBody>
      </p:sp>
      <p:cxnSp>
        <p:nvCxnSpPr>
          <p:cNvPr id="45" name="Connecteur droit 44"/>
          <p:cNvCxnSpPr>
            <a:stCxn id="39" idx="2"/>
          </p:cNvCxnSpPr>
          <p:nvPr/>
        </p:nvCxnSpPr>
        <p:spPr>
          <a:xfrm flipH="1">
            <a:off x="4420744" y="1826332"/>
            <a:ext cx="2" cy="81058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ZoneTexte 97"/>
          <p:cNvSpPr txBox="1"/>
          <p:nvPr/>
        </p:nvSpPr>
        <p:spPr>
          <a:xfrm>
            <a:off x="3505933" y="2647740"/>
            <a:ext cx="1829625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smtClean="0"/>
              <a:t>830</a:t>
            </a:r>
            <a:r>
              <a:rPr lang="fr-FR" smtClean="0"/>
              <a:t> patients éligibles</a:t>
            </a:r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3519237" y="4104651"/>
            <a:ext cx="1829625" cy="646331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smtClean="0"/>
              <a:t>675</a:t>
            </a:r>
            <a:r>
              <a:rPr lang="fr-FR" smtClean="0"/>
              <a:t> patients ayant accepté</a:t>
            </a:r>
            <a:endParaRPr lang="fr-FR"/>
          </a:p>
        </p:txBody>
      </p:sp>
      <p:cxnSp>
        <p:nvCxnSpPr>
          <p:cNvPr id="102" name="Connecteur droit 101"/>
          <p:cNvCxnSpPr/>
          <p:nvPr/>
        </p:nvCxnSpPr>
        <p:spPr>
          <a:xfrm flipH="1">
            <a:off x="4442035" y="3284984"/>
            <a:ext cx="2" cy="81058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 flipH="1">
            <a:off x="4434047" y="4750982"/>
            <a:ext cx="2" cy="81058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ZoneTexte 103"/>
          <p:cNvSpPr txBox="1"/>
          <p:nvPr/>
        </p:nvSpPr>
        <p:spPr>
          <a:xfrm>
            <a:off x="3480150" y="5554262"/>
            <a:ext cx="1829625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smtClean="0"/>
              <a:t>653</a:t>
            </a:r>
            <a:r>
              <a:rPr lang="fr-FR" sz="1600" smtClean="0"/>
              <a:t> </a:t>
            </a:r>
            <a:r>
              <a:rPr lang="fr-FR" smtClean="0"/>
              <a:t>patients</a:t>
            </a:r>
            <a:r>
              <a:rPr lang="fr-FR" sz="1600" smtClean="0"/>
              <a:t> inclus</a:t>
            </a:r>
            <a:endParaRPr lang="fr-FR" sz="1600"/>
          </a:p>
        </p:txBody>
      </p:sp>
      <p:cxnSp>
        <p:nvCxnSpPr>
          <p:cNvPr id="105" name="Connecteur droit 104"/>
          <p:cNvCxnSpPr/>
          <p:nvPr/>
        </p:nvCxnSpPr>
        <p:spPr>
          <a:xfrm>
            <a:off x="4420744" y="1916832"/>
            <a:ext cx="1448148" cy="0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0" name="ZoneTexte 109"/>
          <p:cNvSpPr txBox="1"/>
          <p:nvPr/>
        </p:nvSpPr>
        <p:spPr>
          <a:xfrm>
            <a:off x="5868893" y="1503780"/>
            <a:ext cx="2507802" cy="492443"/>
          </a:xfrm>
          <a:prstGeom prst="rect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300" smtClean="0"/>
              <a:t>21 patients </a:t>
            </a:r>
            <a:r>
              <a:rPr lang="fr-FR" sz="1300" b="1" smtClean="0"/>
              <a:t>ne parlaient pas Français</a:t>
            </a:r>
            <a:endParaRPr lang="fr-FR" sz="1300" b="1"/>
          </a:p>
        </p:txBody>
      </p:sp>
      <p:cxnSp>
        <p:nvCxnSpPr>
          <p:cNvPr id="112" name="Connecteur droit 111"/>
          <p:cNvCxnSpPr/>
          <p:nvPr/>
        </p:nvCxnSpPr>
        <p:spPr>
          <a:xfrm>
            <a:off x="4408266" y="2204864"/>
            <a:ext cx="1448148" cy="0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3" name="ZoneTexte 112"/>
          <p:cNvSpPr txBox="1"/>
          <p:nvPr/>
        </p:nvSpPr>
        <p:spPr>
          <a:xfrm>
            <a:off x="5856414" y="2114272"/>
            <a:ext cx="2520280" cy="692497"/>
          </a:xfrm>
          <a:prstGeom prst="rect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300" smtClean="0"/>
              <a:t>21 patients avaient connaissance de leur </a:t>
            </a:r>
            <a:r>
              <a:rPr lang="fr-FR" sz="1300" b="1" smtClean="0"/>
              <a:t>séropositivité depuis moins de 6 mois</a:t>
            </a:r>
            <a:endParaRPr lang="fr-FR" sz="1300" b="1"/>
          </a:p>
        </p:txBody>
      </p:sp>
      <p:cxnSp>
        <p:nvCxnSpPr>
          <p:cNvPr id="116" name="Connecteur droit 115"/>
          <p:cNvCxnSpPr/>
          <p:nvPr/>
        </p:nvCxnSpPr>
        <p:spPr>
          <a:xfrm flipH="1">
            <a:off x="2976094" y="2060848"/>
            <a:ext cx="1447200" cy="0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9" name="ZoneTexte 118"/>
          <p:cNvSpPr txBox="1"/>
          <p:nvPr/>
        </p:nvSpPr>
        <p:spPr>
          <a:xfrm>
            <a:off x="814058" y="1850029"/>
            <a:ext cx="2160240" cy="292388"/>
          </a:xfrm>
          <a:prstGeom prst="rect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300" smtClean="0"/>
              <a:t>2 patients étaient </a:t>
            </a:r>
            <a:r>
              <a:rPr lang="fr-FR" sz="1300" b="1" smtClean="0"/>
              <a:t>mineures</a:t>
            </a:r>
            <a:endParaRPr lang="fr-FR" sz="1300" b="1"/>
          </a:p>
        </p:txBody>
      </p:sp>
      <p:cxnSp>
        <p:nvCxnSpPr>
          <p:cNvPr id="121" name="Connecteur droit 120"/>
          <p:cNvCxnSpPr/>
          <p:nvPr/>
        </p:nvCxnSpPr>
        <p:spPr>
          <a:xfrm flipH="1">
            <a:off x="2986847" y="2420888"/>
            <a:ext cx="1447200" cy="0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2" name="ZoneTexte 121"/>
          <p:cNvSpPr txBox="1"/>
          <p:nvPr/>
        </p:nvSpPr>
        <p:spPr>
          <a:xfrm>
            <a:off x="826607" y="2257708"/>
            <a:ext cx="2160240" cy="492443"/>
          </a:xfrm>
          <a:prstGeom prst="rect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300"/>
              <a:t>Motif de non élégibilité </a:t>
            </a:r>
            <a:r>
              <a:rPr lang="fr-FR" sz="1300" b="1"/>
              <a:t>non renseigné </a:t>
            </a:r>
            <a:r>
              <a:rPr lang="fr-FR" sz="1300"/>
              <a:t>pour 3 patients</a:t>
            </a:r>
          </a:p>
        </p:txBody>
      </p:sp>
      <p:cxnSp>
        <p:nvCxnSpPr>
          <p:cNvPr id="123" name="Connecteur droit 122"/>
          <p:cNvCxnSpPr/>
          <p:nvPr/>
        </p:nvCxnSpPr>
        <p:spPr>
          <a:xfrm>
            <a:off x="4442037" y="3501008"/>
            <a:ext cx="1414377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4" name="ZoneTexte 123"/>
          <p:cNvSpPr txBox="1"/>
          <p:nvPr/>
        </p:nvSpPr>
        <p:spPr>
          <a:xfrm>
            <a:off x="5844081" y="3326794"/>
            <a:ext cx="2507802" cy="292388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300" smtClean="0"/>
              <a:t>90 patients </a:t>
            </a:r>
            <a:r>
              <a:rPr lang="fr-FR" sz="1300" b="1" smtClean="0"/>
              <a:t>indisponibles</a:t>
            </a:r>
            <a:endParaRPr lang="fr-FR" sz="1300" b="1"/>
          </a:p>
        </p:txBody>
      </p:sp>
      <p:cxnSp>
        <p:nvCxnSpPr>
          <p:cNvPr id="126" name="Connecteur droit 125"/>
          <p:cNvCxnSpPr/>
          <p:nvPr/>
        </p:nvCxnSpPr>
        <p:spPr>
          <a:xfrm flipH="1">
            <a:off x="2977890" y="3635463"/>
            <a:ext cx="14472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7" name="ZoneTexte 126"/>
          <p:cNvSpPr txBox="1"/>
          <p:nvPr/>
        </p:nvSpPr>
        <p:spPr>
          <a:xfrm>
            <a:off x="845544" y="3424644"/>
            <a:ext cx="2130549" cy="292388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300" smtClean="0"/>
              <a:t>45 patients </a:t>
            </a:r>
            <a:r>
              <a:rPr lang="fr-FR" sz="1300" b="1" smtClean="0"/>
              <a:t>non intéréssés</a:t>
            </a:r>
            <a:endParaRPr lang="fr-FR" sz="1300" b="1"/>
          </a:p>
        </p:txBody>
      </p:sp>
      <p:cxnSp>
        <p:nvCxnSpPr>
          <p:cNvPr id="130" name="Connecteur droit 129"/>
          <p:cNvCxnSpPr/>
          <p:nvPr/>
        </p:nvCxnSpPr>
        <p:spPr>
          <a:xfrm flipH="1">
            <a:off x="2976094" y="3933056"/>
            <a:ext cx="14472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1" name="ZoneTexte 130"/>
          <p:cNvSpPr txBox="1"/>
          <p:nvPr/>
        </p:nvSpPr>
        <p:spPr>
          <a:xfrm>
            <a:off x="845545" y="3812263"/>
            <a:ext cx="2160240" cy="492443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300" b="1" smtClean="0"/>
              <a:t>Autre raison </a:t>
            </a:r>
            <a:r>
              <a:rPr lang="fr-FR" sz="1300" smtClean="0"/>
              <a:t>pour 20 patients</a:t>
            </a:r>
            <a:endParaRPr lang="fr-FR" sz="1300" b="1"/>
          </a:p>
        </p:txBody>
      </p:sp>
      <p:cxnSp>
        <p:nvCxnSpPr>
          <p:cNvPr id="138" name="Connecteur droit 137"/>
          <p:cNvCxnSpPr/>
          <p:nvPr/>
        </p:nvCxnSpPr>
        <p:spPr>
          <a:xfrm>
            <a:off x="4427984" y="5043374"/>
            <a:ext cx="1414377" cy="0"/>
          </a:xfrm>
          <a:prstGeom prst="line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9" name="ZoneTexte 138"/>
          <p:cNvSpPr txBox="1"/>
          <p:nvPr/>
        </p:nvSpPr>
        <p:spPr>
          <a:xfrm>
            <a:off x="5868892" y="4869160"/>
            <a:ext cx="2507802" cy="492443"/>
          </a:xfrm>
          <a:prstGeom prst="rect">
            <a:avLst/>
          </a:prstGeom>
          <a:ln w="19050">
            <a:solidFill>
              <a:srgbClr val="92D05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300" smtClean="0"/>
              <a:t>22 patients pourlesquels </a:t>
            </a:r>
            <a:r>
              <a:rPr lang="fr-FR" sz="1300" b="1" smtClean="0"/>
              <a:t>un TEC n’était pas disponible</a:t>
            </a:r>
            <a:endParaRPr lang="fr-FR" sz="1300" b="1"/>
          </a:p>
        </p:txBody>
      </p:sp>
      <p:sp>
        <p:nvSpPr>
          <p:cNvPr id="140" name="ZoneTexte 139"/>
          <p:cNvSpPr txBox="1"/>
          <p:nvPr/>
        </p:nvSpPr>
        <p:spPr>
          <a:xfrm>
            <a:off x="35496" y="6148011"/>
            <a:ext cx="89042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fr-FR" sz="2200" b="1" smtClean="0"/>
              <a:t>Le taux de participation est de 79%.</a:t>
            </a:r>
            <a:endParaRPr lang="fr-FR" sz="2200" dirty="0" smtClean="0"/>
          </a:p>
        </p:txBody>
      </p:sp>
    </p:spTree>
    <p:extLst>
      <p:ext uri="{BB962C8B-B14F-4D97-AF65-F5344CB8AC3E}">
        <p14:creationId xmlns:p14="http://schemas.microsoft.com/office/powerpoint/2010/main" val="107153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90066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fr-FR" sz="3200" b="1" dirty="0" smtClean="0"/>
              <a:t>Caractéristiques médicales</a:t>
            </a:r>
            <a:endParaRPr lang="fr-FR" sz="3200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451593"/>
              </p:ext>
            </p:extLst>
          </p:nvPr>
        </p:nvGraphicFramePr>
        <p:xfrm>
          <a:off x="395536" y="764704"/>
          <a:ext cx="8280923" cy="6040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2088233"/>
                <a:gridCol w="1306490"/>
                <a:gridCol w="1789854"/>
                <a:gridCol w="1152130"/>
              </a:tblGrid>
              <a:tr h="386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Variables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Modalités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Patients 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&lt;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60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ans (n=555)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C00000"/>
                          </a:solidFill>
                          <a:effectLst/>
                        </a:rPr>
                        <a:t>Patients </a:t>
                      </a:r>
                      <a:r>
                        <a:rPr lang="fr-FR" sz="1800" u="sng" dirty="0" smtClean="0">
                          <a:solidFill>
                            <a:srgbClr val="C00000"/>
                          </a:solidFill>
                          <a:effectLst/>
                        </a:rPr>
                        <a:t>&gt;</a:t>
                      </a:r>
                      <a:r>
                        <a:rPr lang="fr-FR" sz="1800" dirty="0" smtClean="0">
                          <a:solidFill>
                            <a:srgbClr val="C00000"/>
                          </a:solidFill>
                          <a:effectLst/>
                        </a:rPr>
                        <a:t>60 </a:t>
                      </a:r>
                      <a:r>
                        <a:rPr lang="fr-FR" sz="1800" dirty="0">
                          <a:solidFill>
                            <a:srgbClr val="C00000"/>
                          </a:solidFill>
                          <a:effectLst/>
                        </a:rPr>
                        <a:t>ans </a:t>
                      </a:r>
                      <a:r>
                        <a:rPr lang="fr-FR" sz="1800" dirty="0" smtClean="0">
                          <a:solidFill>
                            <a:srgbClr val="C00000"/>
                          </a:solidFill>
                          <a:effectLst/>
                        </a:rPr>
                        <a:t>(n=95)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p-value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1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Ancienneté 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VIH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(ans)</a:t>
                      </a:r>
                      <a:endParaRPr lang="fr-FR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12,13 (8,38)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accent2"/>
                          </a:solidFill>
                          <a:effectLst/>
                        </a:rPr>
                        <a:t>14,03 (7,62)</a:t>
                      </a:r>
                      <a:endParaRPr lang="fr-FR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0,0428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5195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Traitement </a:t>
                      </a:r>
                      <a:endParaRPr lang="fr-FR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antirétroviral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en cours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6%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0,0130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51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Oui - ≤ 12 mois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077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Oui - &gt; 12 mois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84%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accent2"/>
                          </a:solidFill>
                          <a:effectLst/>
                        </a:rPr>
                        <a:t>95%</a:t>
                      </a:r>
                      <a:endParaRPr lang="fr-FR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5195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Stade CDC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Catégorie A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61%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58%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effectLst/>
                        </a:rPr>
                        <a:t>0,0109</a:t>
                      </a:r>
                      <a:endParaRPr lang="fr-FR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5195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Catégorie B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0779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Catégorie C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19%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accent2"/>
                          </a:solidFill>
                          <a:effectLst/>
                        </a:rPr>
                        <a:t>31%</a:t>
                      </a:r>
                      <a:endParaRPr lang="fr-FR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1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</a:rPr>
                        <a:t>Dernière valeur CD4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592,9 (284,1)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591,6 (246,1)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0,9654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3311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Nadir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238,8 (174,5)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212,4 (142,1)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0,1166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5195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Charge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virale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</a:rPr>
                        <a:t>Détectable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23%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16%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0,3320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1038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Indétectable 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&lt;6m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7%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7%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5584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Indétectable 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≥6m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78%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20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CD4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≥ 500 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et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CV 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&lt; 50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49%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53%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0,5033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10389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Comorbidité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HBV/HCV 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16%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6%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&lt;0,0001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110389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Pathologie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chronique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25%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accent2"/>
                          </a:solidFill>
                          <a:effectLst/>
                        </a:rPr>
                        <a:t>63%</a:t>
                      </a:r>
                      <a:endParaRPr lang="fr-FR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5584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Sans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59%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31%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26" marR="12726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50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dirty="0"/>
              <a:t>Comorbidités (hors hépatites)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51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800200"/>
              </p:ext>
            </p:extLst>
          </p:nvPr>
        </p:nvGraphicFramePr>
        <p:xfrm>
          <a:off x="611560" y="1358519"/>
          <a:ext cx="7896894" cy="5362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9855"/>
                <a:gridCol w="1535556"/>
                <a:gridCol w="1768782"/>
                <a:gridCol w="1372315"/>
                <a:gridCol w="870386"/>
              </a:tblGrid>
              <a:tr h="347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Effectif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Patients âgés de moins de 60 ans (n=555)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Patients âgés de 60 ans ou plus (n=95)</a:t>
                      </a: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Pathologie</a:t>
                      </a:r>
                      <a:r>
                        <a:rPr lang="fr-FR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cardiovasculaire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+mn-lt"/>
                        </a:rPr>
                        <a:t>78</a:t>
                      </a:r>
                      <a:endParaRPr lang="fr-FR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+mn-lt"/>
                        </a:rPr>
                        <a:t>9% </a:t>
                      </a:r>
                      <a:endParaRPr lang="fr-FR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30% </a:t>
                      </a:r>
                      <a:endParaRPr lang="fr-FR" sz="18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+mn-lt"/>
                        </a:rPr>
                        <a:t>&lt;0,0001</a:t>
                      </a:r>
                      <a:endParaRPr lang="fr-FR" sz="18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Autres pathologies chroniques actives, dont</a:t>
                      </a:r>
                      <a:r>
                        <a:rPr lang="fr-FR" sz="18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  <a:endParaRPr lang="fr-FR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+mn-lt"/>
                        </a:rPr>
                        <a:t>184</a:t>
                      </a:r>
                      <a:endParaRPr lang="fr-FR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+mn-lt"/>
                        </a:rPr>
                        <a:t>25</a:t>
                      </a:r>
                      <a:r>
                        <a:rPr lang="fr-FR" sz="1800" b="1" dirty="0" smtClean="0">
                          <a:effectLst/>
                          <a:latin typeface="+mn-lt"/>
                        </a:rPr>
                        <a:t>%</a:t>
                      </a:r>
                      <a:endParaRPr lang="fr-FR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51% </a:t>
                      </a:r>
                      <a:endParaRPr lang="fr-FR" sz="18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+mn-lt"/>
                        </a:rPr>
                        <a:t>&lt;0,0001</a:t>
                      </a:r>
                      <a:endParaRPr lang="fr-FR" sz="18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 marL="18034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Diabète </a:t>
                      </a:r>
                      <a:endParaRPr lang="fr-FR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+mn-lt"/>
                        </a:rPr>
                        <a:t>38</a:t>
                      </a:r>
                      <a:endParaRPr lang="fr-FR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+mn-lt"/>
                        </a:rPr>
                        <a:t>4% </a:t>
                      </a:r>
                      <a:endParaRPr lang="fr-FR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15% </a:t>
                      </a:r>
                      <a:endParaRPr lang="fr-FR" sz="18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+mn-lt"/>
                        </a:rPr>
                        <a:t>&lt;0,0001</a:t>
                      </a:r>
                      <a:endParaRPr lang="fr-FR" sz="18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 marL="18034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HTA</a:t>
                      </a:r>
                      <a:endParaRPr lang="fr-FR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+mn-lt"/>
                        </a:rPr>
                        <a:t>70</a:t>
                      </a:r>
                      <a:endParaRPr lang="fr-FR" sz="18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+mn-lt"/>
                        </a:rPr>
                        <a:t>8% </a:t>
                      </a:r>
                      <a:endParaRPr lang="fr-FR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27% </a:t>
                      </a:r>
                      <a:endParaRPr lang="fr-FR" sz="18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+mn-lt"/>
                        </a:rPr>
                        <a:t>&lt;0,0001</a:t>
                      </a:r>
                      <a:endParaRPr lang="fr-FR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 marL="18034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Cancer</a:t>
                      </a:r>
                      <a:endParaRPr lang="fr-FR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+mn-lt"/>
                        </a:rPr>
                        <a:t>11</a:t>
                      </a:r>
                      <a:endParaRPr lang="fr-FR" sz="18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+mn-lt"/>
                        </a:rPr>
                        <a:t>2% </a:t>
                      </a:r>
                      <a:endParaRPr lang="fr-FR" sz="18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2% </a:t>
                      </a:r>
                      <a:endParaRPr lang="fr-FR" sz="1800" b="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+mn-lt"/>
                        </a:rPr>
                        <a:t>0,6677</a:t>
                      </a:r>
                      <a:endParaRPr lang="fr-FR" sz="18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Insuffisance rénale/néphropathie</a:t>
                      </a:r>
                      <a:endParaRPr lang="fr-FR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>
                          <a:effectLst/>
                          <a:latin typeface="+mn-lt"/>
                        </a:rPr>
                        <a:t>10</a:t>
                      </a:r>
                      <a:endParaRPr lang="fr-FR" sz="18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+mn-lt"/>
                        </a:rPr>
                        <a:t>1% </a:t>
                      </a:r>
                      <a:endParaRPr lang="fr-FR" sz="18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4% </a:t>
                      </a:r>
                      <a:endParaRPr lang="fr-FR" sz="1800" b="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+mn-lt"/>
                        </a:rPr>
                        <a:t>0,1686</a:t>
                      </a:r>
                      <a:endParaRPr lang="fr-FR" sz="18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9" marR="3831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10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dirty="0" smtClean="0"/>
              <a:t>Etat de forme des patients</a:t>
            </a:r>
            <a:endParaRPr lang="fr-FR" sz="32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52</a:t>
            </a:fld>
            <a:endParaRPr lang="fr-FR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706758"/>
              </p:ext>
            </p:extLst>
          </p:nvPr>
        </p:nvGraphicFramePr>
        <p:xfrm>
          <a:off x="683568" y="1340768"/>
          <a:ext cx="732028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741211"/>
              </p:ext>
            </p:extLst>
          </p:nvPr>
        </p:nvGraphicFramePr>
        <p:xfrm>
          <a:off x="899592" y="5517232"/>
          <a:ext cx="7200800" cy="1051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2664"/>
                <a:gridCol w="1578286"/>
                <a:gridCol w="1472660"/>
                <a:gridCol w="98719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Etat de forme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bg1"/>
                          </a:solidFill>
                          <a:effectLst/>
                        </a:rPr>
                        <a:t>&lt; 60 ans</a:t>
                      </a: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smtClean="0">
                          <a:solidFill>
                            <a:schemeClr val="bg1"/>
                          </a:solidFill>
                          <a:effectLst/>
                        </a:rPr>
                        <a:t>≥ </a:t>
                      </a:r>
                      <a:r>
                        <a:rPr lang="fr-FR" sz="2000" dirty="0" smtClean="0">
                          <a:solidFill>
                            <a:schemeClr val="bg1"/>
                          </a:solidFill>
                          <a:effectLst/>
                        </a:rPr>
                        <a:t>60 ans</a:t>
                      </a: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p-value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5937">
                <a:tc>
                  <a:txBody>
                    <a:bodyPr/>
                    <a:lstStyle/>
                    <a:p>
                      <a:pPr marL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moyenne (écart-type)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</a:rPr>
                        <a:t>69,43 (24,97)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</a:rPr>
                        <a:t>71,02 (21,17)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0,5719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0367">
                <a:tc>
                  <a:txBody>
                    <a:bodyPr/>
                    <a:lstStyle/>
                    <a:p>
                      <a:pPr marL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médiane (Q1 – Q3)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70 (50 – 90)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70 (50 – 90)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7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dirty="0" smtClean="0"/>
              <a:t>Résultat 1 : Fréquence de la surveillance hospitalière</a:t>
            </a:r>
            <a:endParaRPr lang="fr-FR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53</a:t>
            </a:fld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0441"/>
              </p:ext>
            </p:extLst>
          </p:nvPr>
        </p:nvGraphicFramePr>
        <p:xfrm>
          <a:off x="457200" y="1600201"/>
          <a:ext cx="8229600" cy="34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240381"/>
              </p:ext>
            </p:extLst>
          </p:nvPr>
        </p:nvGraphicFramePr>
        <p:xfrm>
          <a:off x="611560" y="5301208"/>
          <a:ext cx="8208913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728192"/>
                <a:gridCol w="1944216"/>
                <a:gridCol w="1944216"/>
                <a:gridCol w="792089"/>
              </a:tblGrid>
              <a:tr h="165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Patients&lt; 60ans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Patients </a:t>
                      </a:r>
                      <a:r>
                        <a:rPr lang="fr-FR" sz="1800" b="1" u="sng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fr-FR" sz="1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60ans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5937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Fréquence de la surveillance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1 ou 2 mois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</a:rPr>
                        <a:t>12%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</a:rPr>
                        <a:t>1%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0,0087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59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3 ou 4 mois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</a:rPr>
                        <a:t>56%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</a:rPr>
                        <a:t>65%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59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effectLst/>
                        </a:rPr>
                        <a:t>5,6 ou 12 mois</a:t>
                      </a:r>
                      <a:endParaRPr lang="fr-FR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</a:rPr>
                        <a:t>31%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</a:rPr>
                        <a:t>33%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260" marR="3826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fr-FR" sz="3200" b="1" dirty="0" smtClean="0"/>
              <a:t>Résultats 2 : Consultations durant</a:t>
            </a:r>
            <a:br>
              <a:rPr lang="fr-FR" sz="3200" b="1" dirty="0" smtClean="0"/>
            </a:br>
            <a:r>
              <a:rPr lang="fr-FR" sz="3200" b="1" dirty="0" smtClean="0"/>
              <a:t> les 6 derniers mois</a:t>
            </a:r>
            <a:endParaRPr lang="fr-FR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54</a:t>
            </a:fld>
            <a:endParaRPr lang="fr-FR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921006"/>
              </p:ext>
            </p:extLst>
          </p:nvPr>
        </p:nvGraphicFramePr>
        <p:xfrm>
          <a:off x="782324" y="1661453"/>
          <a:ext cx="777686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07504" y="5987018"/>
            <a:ext cx="89289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Entre 5 et 10% ont consulté :kinésithérapeute, psychologue, IDE, diététicienne, homéopathe…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24128" y="2780928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P=0,0055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545654" y="2508394"/>
            <a:ext cx="1418456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2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fr-FR" sz="3200" b="1" dirty="0" smtClean="0"/>
              <a:t>Résultats 4 :  Autres parcours de soins au cours </a:t>
            </a:r>
            <a:br>
              <a:rPr lang="fr-FR" sz="3200" b="1" dirty="0" smtClean="0"/>
            </a:br>
            <a:r>
              <a:rPr lang="fr-FR" sz="3200" b="1" dirty="0" smtClean="0"/>
              <a:t>de l’année passée</a:t>
            </a:r>
            <a:endParaRPr lang="fr-FR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55</a:t>
            </a:fld>
            <a:endParaRPr 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94123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llipse 2"/>
          <p:cNvSpPr/>
          <p:nvPr/>
        </p:nvSpPr>
        <p:spPr>
          <a:xfrm>
            <a:off x="4067944" y="1844824"/>
            <a:ext cx="127444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83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78296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fr-FR" sz="2800" b="1" dirty="0" smtClean="0"/>
              <a:t>Résultats 3 : Autres caractéristiques du parcours de soins</a:t>
            </a:r>
            <a:endParaRPr lang="fr-FR" sz="28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56</a:t>
            </a:fld>
            <a:endParaRPr lang="fr-FR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3002791"/>
              </p:ext>
            </p:extLst>
          </p:nvPr>
        </p:nvGraphicFramePr>
        <p:xfrm>
          <a:off x="683568" y="1419867"/>
          <a:ext cx="7560692" cy="4697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147755" y="1988840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p=0,075</a:t>
            </a:r>
            <a:endParaRPr lang="fr-FR" dirty="0">
              <a:solidFill>
                <a:srgbClr val="C00000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6553200" y="2204864"/>
            <a:ext cx="395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/>
          <p:cNvSpPr/>
          <p:nvPr/>
        </p:nvSpPr>
        <p:spPr>
          <a:xfrm>
            <a:off x="7162799" y="1747664"/>
            <a:ext cx="1073715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7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Analyse </a:t>
            </a:r>
            <a:r>
              <a:rPr lang="fr-FR" dirty="0" err="1" smtClean="0"/>
              <a:t>mutivariée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57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739345"/>
              </p:ext>
            </p:extLst>
          </p:nvPr>
        </p:nvGraphicFramePr>
        <p:xfrm>
          <a:off x="539552" y="1052740"/>
          <a:ext cx="8147249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2512"/>
                <a:gridCol w="2569413"/>
                <a:gridCol w="1125324"/>
              </a:tblGrid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Variables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</a:rPr>
                        <a:t>Odds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-Ratio (IC 95%*)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p-value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Sexe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Homme vs Femme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2,91 (1,35 – 6,29)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0,0065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Activité professionnelle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300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Sans activité vs Travail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24,96 (12,02 – 51,81)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&lt;0,0001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</a:rPr>
                        <a:t>Minima-sociaux vs Travail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0,51 (0,13 – 1,96)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0,3256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</a:rPr>
                        <a:t>Score EPICES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0,99 (0,97 – 1,00)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0,0448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Ancienneté VIH (en années)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1,05 (1,01 – 1,09)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0,0177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Comorbidité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300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HBV/HCV vs sans pathologie chronique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1,05 (0,35 – 3,16)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0,9297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0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Pathologie chronique sans </a:t>
                      </a: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</a:rPr>
                        <a:t>co-infection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 hépatite vs sans pathologie chronique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4,74 (2,47 – 9,09)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&lt;0,0001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63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</a:rPr>
                        <a:t>Consultation avec au moins un spécialiste de ville (cardiologue, diabétologue, gynécologue,…) au cours des 6 derniers mois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6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Oui vs Non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2,33 (1,11 – 4,85)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0,0246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64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/>
              <a:t>D</a:t>
            </a:r>
            <a:r>
              <a:rPr lang="fr-FR" sz="3200" b="1" smtClean="0"/>
              <a:t>iscussion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8987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fr-FR" sz="2800" dirty="0" smtClean="0"/>
              <a:t>Les patients de 60 ans et plus représentent </a:t>
            </a:r>
            <a:r>
              <a:rPr lang="fr-FR" sz="2800" dirty="0" smtClean="0">
                <a:solidFill>
                  <a:srgbClr val="C00000"/>
                </a:solidFill>
              </a:rPr>
              <a:t>14.5% de la file active hospitalière</a:t>
            </a:r>
            <a:r>
              <a:rPr lang="fr-FR" sz="2800" dirty="0" smtClean="0"/>
              <a:t>, ils ont un âge médian de 64 ans.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fr-FR" sz="2400" dirty="0" smtClean="0"/>
              <a:t>Ce sont plus souvent des hommes, 80% </a:t>
            </a:r>
            <a:r>
              <a:rPr lang="fr-FR" sz="2400" dirty="0" smtClean="0">
                <a:solidFill>
                  <a:srgbClr val="C00000"/>
                </a:solidFill>
              </a:rPr>
              <a:t>Ils sont moins souvent en situation de précarité.</a:t>
            </a:r>
            <a:endParaRPr lang="fr-FR" sz="2400" dirty="0" smtClean="0"/>
          </a:p>
          <a:p>
            <a:pPr lvl="1" algn="just">
              <a:buFont typeface="Wingdings" pitchFamily="2" charset="2"/>
              <a:buChar char="Ø"/>
              <a:defRPr/>
            </a:pPr>
            <a:r>
              <a:rPr lang="fr-FR" sz="2400" dirty="0" smtClean="0"/>
              <a:t>Ils présentent plus souvent </a:t>
            </a:r>
            <a:r>
              <a:rPr lang="fr-FR" sz="2400" dirty="0" smtClean="0">
                <a:solidFill>
                  <a:srgbClr val="C00000"/>
                </a:solidFill>
              </a:rPr>
              <a:t>une </a:t>
            </a:r>
            <a:r>
              <a:rPr lang="fr-FR" sz="2400" dirty="0">
                <a:solidFill>
                  <a:srgbClr val="C00000"/>
                </a:solidFill>
              </a:rPr>
              <a:t>pathologie </a:t>
            </a:r>
            <a:r>
              <a:rPr lang="fr-FR" sz="2400" dirty="0" smtClean="0">
                <a:solidFill>
                  <a:srgbClr val="C00000"/>
                </a:solidFill>
              </a:rPr>
              <a:t>chronique associée, sans que ce </a:t>
            </a:r>
            <a:r>
              <a:rPr lang="fr-FR" sz="2400" dirty="0">
                <a:solidFill>
                  <a:srgbClr val="C00000"/>
                </a:solidFill>
              </a:rPr>
              <a:t>s</a:t>
            </a:r>
            <a:r>
              <a:rPr lang="fr-FR" sz="2400" dirty="0" smtClean="0">
                <a:solidFill>
                  <a:srgbClr val="C00000"/>
                </a:solidFill>
              </a:rPr>
              <a:t>oit une </a:t>
            </a:r>
            <a:r>
              <a:rPr lang="fr-FR" sz="2400" dirty="0" err="1" smtClean="0">
                <a:solidFill>
                  <a:srgbClr val="C00000"/>
                </a:solidFill>
              </a:rPr>
              <a:t>co</a:t>
            </a:r>
            <a:r>
              <a:rPr lang="fr-FR" sz="2400" dirty="0">
                <a:solidFill>
                  <a:srgbClr val="C00000"/>
                </a:solidFill>
              </a:rPr>
              <a:t>-</a:t>
            </a:r>
            <a:r>
              <a:rPr lang="fr-FR" sz="2400" dirty="0" smtClean="0">
                <a:solidFill>
                  <a:srgbClr val="C00000"/>
                </a:solidFill>
              </a:rPr>
              <a:t> infection virale VHB ou VHC.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58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66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200" b="1" smtClean="0"/>
              <a:t>Discussion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83960" cy="4853136"/>
          </a:xfrm>
        </p:spPr>
        <p:txBody>
          <a:bodyPr>
            <a:normAutofit/>
          </a:bodyPr>
          <a:lstStyle/>
          <a:p>
            <a:r>
              <a:rPr lang="fr-FR" dirty="0" smtClean="0"/>
              <a:t>Leur parcours de soins est marqué par</a:t>
            </a:r>
          </a:p>
          <a:p>
            <a:pPr lvl="1"/>
            <a:r>
              <a:rPr lang="fr-FR" dirty="0" smtClean="0">
                <a:solidFill>
                  <a:srgbClr val="C00000"/>
                </a:solidFill>
              </a:rPr>
              <a:t>Une plus grande fréquence de consultation avec un spécialiste de ville dans les 6 derniers mois, </a:t>
            </a:r>
          </a:p>
          <a:p>
            <a:pPr lvl="1"/>
            <a:r>
              <a:rPr lang="fr-FR" sz="2600" dirty="0" smtClean="0">
                <a:solidFill>
                  <a:srgbClr val="C00000"/>
                </a:solidFill>
              </a:rPr>
              <a:t>Sans différence en terme de levée de l’annonce du VIH</a:t>
            </a:r>
          </a:p>
          <a:p>
            <a:pPr lvl="1"/>
            <a:r>
              <a:rPr lang="fr-FR" sz="2600" dirty="0" smtClean="0">
                <a:solidFill>
                  <a:srgbClr val="C00000"/>
                </a:solidFill>
              </a:rPr>
              <a:t>Sans différence en terme de proposition de </a:t>
            </a:r>
            <a:r>
              <a:rPr lang="fr-FR" sz="2600" dirty="0">
                <a:solidFill>
                  <a:srgbClr val="C00000"/>
                </a:solidFill>
              </a:rPr>
              <a:t>séances </a:t>
            </a:r>
            <a:r>
              <a:rPr lang="fr-FR" sz="2600" dirty="0" smtClean="0">
                <a:solidFill>
                  <a:srgbClr val="C00000"/>
                </a:solidFill>
              </a:rPr>
              <a:t>d’ETP, a</a:t>
            </a:r>
            <a:r>
              <a:rPr lang="fr-FR" dirty="0" smtClean="0">
                <a:solidFill>
                  <a:srgbClr val="C00000"/>
                </a:solidFill>
              </a:rPr>
              <a:t>lors </a:t>
            </a:r>
            <a:r>
              <a:rPr lang="fr-FR" dirty="0">
                <a:solidFill>
                  <a:srgbClr val="C00000"/>
                </a:solidFill>
              </a:rPr>
              <a:t>qu’ils ont plus de pathologies chroniques </a:t>
            </a:r>
            <a:r>
              <a:rPr lang="fr-FR" dirty="0" smtClean="0">
                <a:solidFill>
                  <a:srgbClr val="C00000"/>
                </a:solidFill>
              </a:rPr>
              <a:t>associées</a:t>
            </a:r>
          </a:p>
          <a:p>
            <a:pPr marL="0" indent="0">
              <a:buNone/>
            </a:pPr>
            <a:endParaRPr lang="fr-FR" altLang="fr-FR" dirty="0" smtClean="0"/>
          </a:p>
          <a:p>
            <a:endParaRPr lang="fr-FR" alt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59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13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194105"/>
              </p:ext>
            </p:extLst>
          </p:nvPr>
        </p:nvGraphicFramePr>
        <p:xfrm>
          <a:off x="467544" y="188640"/>
          <a:ext cx="8280920" cy="6554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2"/>
                <a:gridCol w="3096344"/>
                <a:gridCol w="2376264"/>
              </a:tblGrid>
              <a:tr h="4574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Caractéristiques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socio- démographiques</a:t>
                      </a:r>
                      <a:endParaRPr lang="fr-FR" sz="18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  <a:effectLst/>
                        </a:rPr>
                        <a:t>Pourcentage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  <a:effectLst/>
                        </a:rPr>
                        <a:t>ou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700" b="1" err="1" smtClean="0">
                          <a:solidFill>
                            <a:schemeClr val="bg1"/>
                          </a:solidFill>
                          <a:effectLst/>
                        </a:rPr>
                        <a:t>Moyenne</a:t>
                      </a:r>
                      <a:r>
                        <a:rPr lang="en-US" sz="1700" b="1" smtClean="0">
                          <a:solidFill>
                            <a:schemeClr val="bg1"/>
                          </a:solidFill>
                          <a:effectLst/>
                        </a:rPr>
                        <a:t> (E.T)</a:t>
                      </a:r>
                      <a:endParaRPr lang="fr-FR" sz="17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</a:tr>
              <a:tr h="737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Sexe</a:t>
                      </a:r>
                      <a:endParaRPr lang="fr-FR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Homme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Femme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Transgenre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68%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0%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fr-FR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47.55 (11.37)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10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effectLst/>
                        </a:rPr>
                        <a:t>Pays d’origine</a:t>
                      </a:r>
                      <a:endParaRPr lang="fr-FR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France</a:t>
                      </a:r>
                      <a:endParaRPr lang="fr-FR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Afrique</a:t>
                      </a:r>
                      <a:endParaRPr lang="fr-FR" sz="1600" strike="sngStrike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strike="noStrike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Autre</a:t>
                      </a:r>
                      <a:endParaRPr lang="fr-FR" sz="1600" strike="sngStrik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71%</a:t>
                      </a:r>
                      <a:endParaRPr lang="fr-FR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20%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9%</a:t>
                      </a:r>
                      <a:endParaRPr lang="fr-FR" sz="16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6307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 smtClean="0">
                          <a:solidFill>
                            <a:schemeClr val="tx1"/>
                          </a:solidFill>
                          <a:effectLst/>
                        </a:rPr>
                        <a:t>Activité</a:t>
                      </a: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 smtClean="0">
                          <a:solidFill>
                            <a:schemeClr val="tx1"/>
                          </a:solidFill>
                          <a:effectLst/>
                        </a:rPr>
                        <a:t>professionnelle</a:t>
                      </a:r>
                      <a:endParaRPr lang="fr-FR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Temps plein/temps partiel</a:t>
                      </a:r>
                      <a:endParaRPr lang="fr-FR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</a:rPr>
                        <a:t>Aucun revenu</a:t>
                      </a:r>
                      <a:endParaRPr lang="fr-FR" sz="1600" b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</a:rPr>
                        <a:t>Minima </a:t>
                      </a:r>
                      <a:r>
                        <a:rPr lang="en-US" sz="1600" b="0" dirty="0" err="1" smtClean="0">
                          <a:effectLst/>
                        </a:rPr>
                        <a:t>sociaux</a:t>
                      </a: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52%</a:t>
                      </a:r>
                      <a:endParaRPr lang="fr-FR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</a:rPr>
                        <a:t>25%</a:t>
                      </a:r>
                      <a:endParaRPr lang="fr-FR" sz="1600" b="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23%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64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smtClean="0">
                          <a:solidFill>
                            <a:schemeClr val="tx1"/>
                          </a:solidFill>
                          <a:effectLst/>
                        </a:rPr>
                        <a:t>Précarité</a:t>
                      </a:r>
                      <a:endParaRPr lang="en-US" sz="17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Score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Epices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&gt; 30.17)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</a:rPr>
                        <a:t>Score </a:t>
                      </a:r>
                      <a:r>
                        <a:rPr lang="en-US" sz="1600" b="0" dirty="0" err="1" smtClean="0">
                          <a:effectLst/>
                        </a:rPr>
                        <a:t>Epices</a:t>
                      </a:r>
                      <a:r>
                        <a:rPr lang="en-US" sz="1600" b="0" dirty="0" smtClean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</a:rPr>
                        <a:t>Absence </a:t>
                      </a:r>
                      <a:r>
                        <a:rPr lang="en-US" sz="1600" b="0" baseline="0" dirty="0" smtClean="0">
                          <a:effectLst/>
                        </a:rPr>
                        <a:t>de </a:t>
                      </a:r>
                      <a:r>
                        <a:rPr lang="en-US" sz="1600" b="0" baseline="0" dirty="0" err="1" smtClean="0">
                          <a:effectLst/>
                        </a:rPr>
                        <a:t>précarité</a:t>
                      </a:r>
                      <a:endParaRPr lang="en-US" sz="1600" b="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</a:rPr>
                        <a:t>Précarité</a:t>
                      </a:r>
                      <a:endParaRPr lang="en-US" sz="1600" b="1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</a:rPr>
                        <a:t>36.95 (22.76)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</a:rPr>
                        <a:t>42%</a:t>
                      </a:r>
                      <a:endParaRPr lang="fr-FR" sz="1600" b="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58%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42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Mutuelle complémentaire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Aucune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CMU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Mutuelle privée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74%</a:t>
                      </a: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Médecin déclaré SS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Généraliste</a:t>
                      </a:r>
                      <a:endParaRPr lang="fr-FR" sz="1600" b="1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88%</a:t>
                      </a:r>
                      <a:endParaRPr lang="fr-F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73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Moyen de transport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Véhicule</a:t>
                      </a:r>
                      <a:r>
                        <a:rPr lang="fr-FR" sz="1600" b="1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personnel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Transport en commun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trike="noStrike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VSL/taxi/ambulance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trike="noStrike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 pied</a:t>
                      </a:r>
                      <a:endParaRPr lang="fr-FR" sz="160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58%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22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r-FR" sz="3600" b="1" dirty="0" smtClean="0"/>
              <a:t>Exploration N°X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Parcours de soins des femmes, des migrants, des jeunes homosexuels</a:t>
            </a:r>
          </a:p>
          <a:p>
            <a:r>
              <a:rPr lang="fr-FR" dirty="0" smtClean="0"/>
              <a:t> Existe-t-il un seuil de précarité clivant les parcours de soins?</a:t>
            </a:r>
          </a:p>
          <a:p>
            <a:endParaRPr lang="fr-FR" dirty="0"/>
          </a:p>
          <a:p>
            <a:r>
              <a:rPr lang="fr-FR" dirty="0" smtClean="0"/>
              <a:t>Et autres analyses :</a:t>
            </a:r>
          </a:p>
          <a:p>
            <a:pPr lvl="1"/>
            <a:r>
              <a:rPr lang="fr-FR" b="1" dirty="0" smtClean="0"/>
              <a:t>Mercredi 7 octobre NANTES !!!!!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68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936135"/>
              </p:ext>
            </p:extLst>
          </p:nvPr>
        </p:nvGraphicFramePr>
        <p:xfrm>
          <a:off x="251520" y="116632"/>
          <a:ext cx="8712968" cy="6553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6384"/>
                <a:gridCol w="3384376"/>
                <a:gridCol w="1872208"/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Caractéristiques médicales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  <a:effectLst/>
                        </a:rPr>
                        <a:t>Pourcentage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  <a:effectLst/>
                        </a:rPr>
                        <a:t>ou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  <a:effectLst/>
                        </a:rPr>
                        <a:t>Médiane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  <a:effectLst/>
                        </a:rPr>
                        <a:t> (Q1-Q3)</a:t>
                      </a:r>
                      <a:endParaRPr lang="fr-FR" sz="17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</a:tr>
              <a:tr h="1097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contamination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Rapport</a:t>
                      </a:r>
                      <a:r>
                        <a:rPr lang="en-US" sz="16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baseline="0" dirty="0" err="1" smtClean="0">
                          <a:effectLst/>
                          <a:latin typeface="+mn-lt"/>
                        </a:rPr>
                        <a:t>hé</a:t>
                      </a:r>
                      <a:r>
                        <a:rPr lang="en-US" sz="1600" b="1" dirty="0" err="1" smtClean="0">
                          <a:effectLst/>
                          <a:latin typeface="+mn-lt"/>
                        </a:rPr>
                        <a:t>térosexuel</a:t>
                      </a:r>
                      <a:endParaRPr lang="fr-FR" sz="1600" b="1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Rapport</a:t>
                      </a:r>
                      <a:r>
                        <a:rPr lang="en-US" sz="16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</a:rPr>
                        <a:t>h</a:t>
                      </a:r>
                      <a:r>
                        <a:rPr lang="en-US" sz="1600" dirty="0" err="1" smtClean="0">
                          <a:effectLst/>
                          <a:latin typeface="+mn-lt"/>
                        </a:rPr>
                        <a:t>omosexuel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n-lt"/>
                        </a:rPr>
                        <a:t>ou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n-lt"/>
                        </a:rPr>
                        <a:t>bisexuel</a:t>
                      </a:r>
                      <a:endParaRPr lang="fr-FR" sz="160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+mn-lt"/>
                        </a:rPr>
                        <a:t>Injection de drogues</a:t>
                      </a:r>
                      <a:endParaRPr lang="fr-FR" sz="160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n-lt"/>
                        </a:rPr>
                        <a:t>Autres</a:t>
                      </a:r>
                      <a:endParaRPr lang="fr-FR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44%</a:t>
                      </a:r>
                      <a:endParaRPr lang="fr-FR" sz="1600" b="1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smtClean="0">
                          <a:effectLst/>
                          <a:latin typeface="+mn-lt"/>
                        </a:rPr>
                        <a:t>39%</a:t>
                      </a:r>
                      <a:endParaRPr lang="fr-FR" sz="16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smtClean="0">
                          <a:effectLst/>
                          <a:latin typeface="+mn-lt"/>
                        </a:rPr>
                        <a:t>9%</a:t>
                      </a:r>
                      <a:endParaRPr lang="fr-FR" sz="16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smtClean="0">
                          <a:effectLst/>
                          <a:latin typeface="+mn-lt"/>
                        </a:rPr>
                        <a:t>9%</a:t>
                      </a:r>
                      <a:endParaRPr lang="fr-FR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6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Stade CDC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21%</a:t>
                      </a:r>
                      <a:endParaRPr lang="fr-FR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2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Ancienneté (années)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du 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VIH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 du traitement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12 (5-19)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 (5-16)</a:t>
                      </a:r>
                      <a:endParaRPr lang="fr-FR" sz="16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CD4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actuels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smtClean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548 (399-746)</a:t>
                      </a:r>
                    </a:p>
                  </a:txBody>
                  <a:tcPr marL="68580" marR="68580" marT="0" marB="0"/>
                </a:tc>
              </a:tr>
              <a:tr h="191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Nadir CD4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217 (100-329)</a:t>
                      </a:r>
                    </a:p>
                  </a:txBody>
                  <a:tcPr marL="68580" marR="68580" marT="0" marB="0"/>
                </a:tc>
              </a:tr>
              <a:tr h="102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Traitement ARV et charge virale VIH</a:t>
                      </a:r>
                      <a:endParaRPr lang="fr-FR" sz="1600" u="non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CV VIH &lt; 50 copies/ml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Absence de traitement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Traitement</a:t>
                      </a:r>
                      <a:r>
                        <a:rPr lang="en-US" sz="16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CV 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détectable ou</a:t>
                      </a:r>
                      <a:r>
                        <a:rPr lang="fr-FR" sz="16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ndétectable</a:t>
                      </a: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 </a:t>
                      </a: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</a:t>
                      </a:r>
                      <a:r>
                        <a:rPr lang="en-US" sz="16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mois</a:t>
                      </a:r>
                      <a:endParaRPr lang="en-US" sz="16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6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indétectable</a:t>
                      </a: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≥ 6 </a:t>
                      </a:r>
                      <a:r>
                        <a:rPr lang="en-US" sz="16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mois</a:t>
                      </a:r>
                      <a:endParaRPr lang="en-US" sz="1600" b="1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80%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6%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70%</a:t>
                      </a:r>
                    </a:p>
                  </a:txBody>
                  <a:tcPr marL="68580" marR="68580" marT="0" marB="0"/>
                </a:tc>
              </a:tr>
              <a:tr h="310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Comorbidités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HBV/HCV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Autres infections chroniques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(HTA, 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cardiovaculaire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diabète….)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Sans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b="0" dirty="0" smtClean="0">
                          <a:effectLst/>
                          <a:latin typeface="+mn-lt"/>
                        </a:rPr>
                        <a:t>15%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+mn-lt"/>
                        </a:rPr>
                        <a:t> 30%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</a:rPr>
                        <a:t> 55%</a:t>
                      </a:r>
                      <a:endParaRPr lang="fr-FR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2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fr-FR" b="1" dirty="0" smtClean="0"/>
              <a:t>Etat de forme des patients</a:t>
            </a: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1765775" y="5820072"/>
            <a:ext cx="5184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L</a:t>
            </a:r>
            <a:r>
              <a:rPr lang="fr-FR" sz="2400" b="1" dirty="0" smtClean="0"/>
              <a:t>a </a:t>
            </a:r>
            <a:r>
              <a:rPr lang="fr-FR" sz="2400" b="1" dirty="0"/>
              <a:t>médiane est de 70 </a:t>
            </a:r>
            <a:r>
              <a:rPr lang="fr-FR" sz="2400" dirty="0"/>
              <a:t>(Q1 : 50 – Q3 :</a:t>
            </a:r>
            <a:r>
              <a:rPr lang="fr-FR" sz="2400"/>
              <a:t>90</a:t>
            </a:r>
            <a:r>
              <a:rPr lang="fr-FR" sz="2400" smtClean="0"/>
              <a:t>).</a:t>
            </a:r>
            <a:endParaRPr lang="fr-FR" sz="24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07A0-4ECF-4C91-A06B-F2788AEB713F}" type="slidenum">
              <a:rPr lang="fr-FR" smtClean="0"/>
              <a:t>8</a:t>
            </a:fld>
            <a:endParaRPr lang="fr-FR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060639"/>
              </p:ext>
            </p:extLst>
          </p:nvPr>
        </p:nvGraphicFramePr>
        <p:xfrm>
          <a:off x="971600" y="1593056"/>
          <a:ext cx="7032252" cy="399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635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fr-FR" sz="3600" b="1" dirty="0" smtClean="0"/>
              <a:t>Résultats (1): Fréquence de la consultation hospitalière</a:t>
            </a:r>
            <a:endParaRPr lang="fr-FR" sz="36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DDDE-5FE8-4122-BFE1-F86525CE04E3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71552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868144" y="629154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smtClean="0"/>
              <a:t>5-6 </a:t>
            </a:r>
            <a:r>
              <a:rPr lang="fr-FR" b="1" dirty="0" smtClean="0"/>
              <a:t>mois/12 mois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3851920" y="62947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smtClean="0"/>
              <a:t>3-4 mois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475656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smtClean="0"/>
              <a:t>1-2 mois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670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4166</Words>
  <Application>Microsoft Office PowerPoint</Application>
  <PresentationFormat>Affichage à l'écran (4:3)</PresentationFormat>
  <Paragraphs>1282</Paragraphs>
  <Slides>60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2" baseType="lpstr">
      <vt:lpstr>Thème Office</vt:lpstr>
      <vt:lpstr>Graphique</vt:lpstr>
      <vt:lpstr>Enquête « parcours de soins »: quelles leçons ?</vt:lpstr>
      <vt:lpstr>Patients et méthodes (1)</vt:lpstr>
      <vt:lpstr>Patients et méthodes (2)</vt:lpstr>
      <vt:lpstr>Centres participants</vt:lpstr>
      <vt:lpstr>Inclusion</vt:lpstr>
      <vt:lpstr>Présentation PowerPoint</vt:lpstr>
      <vt:lpstr>Présentation PowerPoint</vt:lpstr>
      <vt:lpstr>Etat de forme des patients</vt:lpstr>
      <vt:lpstr>Résultats (1): Fréquence de la consultation hospitalière</vt:lpstr>
      <vt:lpstr>Résultats (2): Consultations médicales</vt:lpstr>
      <vt:lpstr>Résultats (3): Autres consultations</vt:lpstr>
      <vt:lpstr>Lieu du bilan biologique et de délivrance des ARV</vt:lpstr>
      <vt:lpstr>Les informations</vt:lpstr>
      <vt:lpstr>Définir des parcours de soins spécifiques : deux approches complémentaires</vt:lpstr>
      <vt:lpstr>Remarques préliminaires</vt:lpstr>
      <vt:lpstr>Remarques préliminaires ( suite)</vt:lpstr>
      <vt:lpstr>Exploration n°1</vt:lpstr>
      <vt:lpstr>Exploration n°1: Quels sont les facteurs associés à un suivi plus fréquent?</vt:lpstr>
      <vt:lpstr> </vt:lpstr>
      <vt:lpstr> Facteurs associés avec un suivi  plus fréquent (analyse multivariée) </vt:lpstr>
      <vt:lpstr>Discussion</vt:lpstr>
      <vt:lpstr>Discussion </vt:lpstr>
      <vt:lpstr>Exploration N°2</vt:lpstr>
      <vt:lpstr>Patients sous ARV depuis au moins un an</vt:lpstr>
      <vt:lpstr>Présentation PowerPoint</vt:lpstr>
      <vt:lpstr>Présentation PowerPoint</vt:lpstr>
      <vt:lpstr>Discussion</vt:lpstr>
      <vt:lpstr>Discussion</vt:lpstr>
      <vt:lpstr>Ainsi</vt:lpstr>
      <vt:lpstr>Exploration N°3: A qui sont délivrées les consultations d’éducation thérapeutique?</vt:lpstr>
      <vt:lpstr>Résultats</vt:lpstr>
      <vt:lpstr>Présentation PowerPoint</vt:lpstr>
      <vt:lpstr>Proposition d’éducation thérapeutique Analyse multivariée</vt:lpstr>
      <vt:lpstr>ETP et durée de traitement ARV</vt:lpstr>
      <vt:lpstr>Discussion</vt:lpstr>
      <vt:lpstr>Discussion</vt:lpstr>
      <vt:lpstr>Exploration N°4 : Qui consulte le médecin généraliste ?</vt:lpstr>
      <vt:lpstr>Analyse univariée</vt:lpstr>
      <vt:lpstr>Présentation PowerPoint</vt:lpstr>
      <vt:lpstr>Présentation PowerPoint</vt:lpstr>
      <vt:lpstr>Discussion</vt:lpstr>
      <vt:lpstr>Discussion</vt:lpstr>
      <vt:lpstr>Exploration N°6  : Quelles sont les caractéristiques de ceux qui ne dévoilent pas leur séropositivité aux soignants </vt:lpstr>
      <vt:lpstr>Patients ne dévoilant pas (systématiquemet leur séropositivité (médecin : médecin généraliste, spécialiste de ville + soignant : dentiste, infirmière de ville, kiné, psychologue, autre) chez ceux qui au au moins vu un professionl de santé au cours des 6 deniers mois ( N=508)</vt:lpstr>
      <vt:lpstr>Présentation PowerPoint</vt:lpstr>
      <vt:lpstr>Facteurs associés au fait de ne pas dévoiler sa séropositivité. Analyse multivariée</vt:lpstr>
      <vt:lpstr>Discussion</vt:lpstr>
      <vt:lpstr>Exploration N°7</vt:lpstr>
      <vt:lpstr>Caractéristiques démographiques</vt:lpstr>
      <vt:lpstr>Caractéristiques médicales</vt:lpstr>
      <vt:lpstr>Comorbidités (hors hépatites)</vt:lpstr>
      <vt:lpstr>Etat de forme des patients</vt:lpstr>
      <vt:lpstr>Résultat 1 : Fréquence de la surveillance hospitalière</vt:lpstr>
      <vt:lpstr>Résultats 2 : Consultations durant  les 6 derniers mois</vt:lpstr>
      <vt:lpstr>Résultats 4 :  Autres parcours de soins au cours  de l’année passée</vt:lpstr>
      <vt:lpstr>Résultats 3 : Autres caractéristiques du parcours de soins</vt:lpstr>
      <vt:lpstr>Analyse mutivariée</vt:lpstr>
      <vt:lpstr>Discussion</vt:lpstr>
      <vt:lpstr>Discussion</vt:lpstr>
      <vt:lpstr>Exploration N°X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Enquête « parcours de soins »</dc:title>
  <dc:creator>Jacomet Christine</dc:creator>
  <cp:lastModifiedBy>DUCEPT Myriam</cp:lastModifiedBy>
  <cp:revision>132</cp:revision>
  <dcterms:created xsi:type="dcterms:W3CDTF">2013-10-03T15:23:59Z</dcterms:created>
  <dcterms:modified xsi:type="dcterms:W3CDTF">2015-09-16T10:00:26Z</dcterms:modified>
</cp:coreProperties>
</file>