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theme/theme15.xml" ContentType="application/vnd.openxmlformats-officedocument.theme+xml"/>
  <Override PartName="/ppt/slideLayouts/slideLayout7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26" r:id="rId7"/>
    <p:sldMasterId id="2147483728" r:id="rId8"/>
    <p:sldMasterId id="2147483730" r:id="rId9"/>
    <p:sldMasterId id="2147483732" r:id="rId10"/>
    <p:sldMasterId id="2147483734" r:id="rId11"/>
    <p:sldMasterId id="2147483736" r:id="rId12"/>
    <p:sldMasterId id="2147483738" r:id="rId13"/>
    <p:sldMasterId id="2147483740" r:id="rId14"/>
    <p:sldMasterId id="2147483742" r:id="rId15"/>
    <p:sldMasterId id="2147483744" r:id="rId16"/>
  </p:sldMasterIdLst>
  <p:notesMasterIdLst>
    <p:notesMasterId r:id="rId55"/>
  </p:notesMasterIdLst>
  <p:handoutMasterIdLst>
    <p:handoutMasterId r:id="rId56"/>
  </p:handoutMasterIdLst>
  <p:sldIdLst>
    <p:sldId id="256" r:id="rId17"/>
    <p:sldId id="389" r:id="rId18"/>
    <p:sldId id="385" r:id="rId19"/>
    <p:sldId id="390" r:id="rId20"/>
    <p:sldId id="386" r:id="rId21"/>
    <p:sldId id="387" r:id="rId22"/>
    <p:sldId id="388" r:id="rId23"/>
    <p:sldId id="383" r:id="rId24"/>
    <p:sldId id="352" r:id="rId25"/>
    <p:sldId id="324" r:id="rId26"/>
    <p:sldId id="312" r:id="rId27"/>
    <p:sldId id="258" r:id="rId28"/>
    <p:sldId id="353" r:id="rId29"/>
    <p:sldId id="384" r:id="rId30"/>
    <p:sldId id="359" r:id="rId31"/>
    <p:sldId id="355" r:id="rId32"/>
    <p:sldId id="356" r:id="rId33"/>
    <p:sldId id="357" r:id="rId34"/>
    <p:sldId id="358" r:id="rId35"/>
    <p:sldId id="360" r:id="rId36"/>
    <p:sldId id="361" r:id="rId37"/>
    <p:sldId id="368" r:id="rId38"/>
    <p:sldId id="367" r:id="rId39"/>
    <p:sldId id="382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03" r:id="rId5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9F8"/>
    <a:srgbClr val="ABC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F4483-5B92-47AB-87FD-FFE964C569D5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AD4E8-1DF7-42A0-BC55-C51E7E87D5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33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40FA9-48C3-4B31-8D74-46B4CFF48422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A2DF-51AA-499A-A6F0-5557CEC0C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2850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56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47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File active régionale : Correspond</a:t>
            </a:r>
            <a:r>
              <a:rPr lang="fr-FR" baseline="0" dirty="0" smtClean="0"/>
              <a:t> au tableau 1 du rapport régional (TJ)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421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Données reprises d’années en années</a:t>
            </a:r>
            <a:r>
              <a:rPr lang="fr-FR" baseline="0" dirty="0" smtClean="0"/>
              <a:t> (voir fichier </a:t>
            </a:r>
            <a:r>
              <a:rPr lang="fr-FR" baseline="0" dirty="0" err="1" smtClean="0"/>
              <a:t>excel</a:t>
            </a:r>
            <a:r>
              <a:rPr lang="fr-FR" baseline="0" dirty="0" smtClean="0"/>
              <a:t> joint)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47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8" y="0"/>
            <a:ext cx="398462" cy="6858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6" name="Picture 4" descr="LogoCoreV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12713"/>
            <a:ext cx="29622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8175" y="1270000"/>
            <a:ext cx="163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1200">
              <a:latin typeface="Arial" charset="0"/>
              <a:ea typeface="ＭＳ Ｐゴシック" charset="0"/>
            </a:endParaRPr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377825"/>
            <a:ext cx="5381625" cy="2212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225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7688" y="3057525"/>
            <a:ext cx="8424862" cy="31511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6684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74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168275"/>
            <a:ext cx="1997075" cy="62357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5163" y="168275"/>
            <a:ext cx="5840412" cy="62357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29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65163" y="168275"/>
            <a:ext cx="7989887" cy="62357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76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163" y="168275"/>
            <a:ext cx="7788275" cy="798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1422400"/>
            <a:ext cx="3911600" cy="4981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41863" y="1422400"/>
            <a:ext cx="3913187" cy="241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41863" y="3989388"/>
            <a:ext cx="3913187" cy="24145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462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5163" y="168275"/>
            <a:ext cx="7788275" cy="798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77863" y="1422400"/>
            <a:ext cx="7977187" cy="4981575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294171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9144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65163" y="168275"/>
            <a:ext cx="7788275" cy="7985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77863" y="1422400"/>
            <a:ext cx="3911600" cy="241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41863" y="1422400"/>
            <a:ext cx="3913187" cy="241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77863" y="3989388"/>
            <a:ext cx="3911600" cy="24145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41863" y="3989388"/>
            <a:ext cx="3913187" cy="24145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7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DAD0EA3-0EFA-46AE-AB62-EAFFE044B5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00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1D00859-AA55-4350-AA81-33C01A3499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30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EC83699-4F30-4998-84E3-28A439B61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50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A98AFF3-2271-416C-B3EB-65635CED35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79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1B00A70-F88F-4EA5-BC70-72E6C2CA3F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59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4D17C83-FD88-4489-BF10-4140009479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5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A6E209E-3D7A-472B-82E4-98F2DB8891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0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C4DB7BE9-D178-44A8-A8A8-C7DE267320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035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681C870-8552-4134-94C0-4EAC3195BB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284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B21FA77-2647-4C00-9112-D97E40CAE8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595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F81A97B-C511-497D-9B9A-FF0FB2656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16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4BC7552-7C27-402D-ACB8-D348B06B1C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313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94C1CDFF-197C-4381-B6DF-A74DA9AC9A7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223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88F3A2F-0E9F-471D-8E9A-261796BCFF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0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3919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D0A9BE2-85E5-42F9-92C7-DE937E83E4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17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1BF1BA1-41CC-4B0B-A756-CEBA0D72A5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582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585B6D0-FBA3-4951-91A1-DE13EF1961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523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8FB6EB6-96EB-4669-927E-28380724A8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76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A0DD0EF-B506-40BA-80D9-A8A3B4F069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29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EDC17F7-4BC5-4362-B46B-2CFFD0DEF7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155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EF4A3BB-9D6C-4DD8-87E5-031D97A583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124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C128673-DA4C-461D-845D-776668F014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7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8" y="0"/>
            <a:ext cx="398462" cy="6858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pic>
        <p:nvPicPr>
          <p:cNvPr id="6" name="Picture 4" descr="LogoCoreV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12713"/>
            <a:ext cx="29622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08175" y="1270000"/>
            <a:ext cx="1635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fr-FR" sz="1200">
              <a:latin typeface="Arial" charset="0"/>
              <a:ea typeface="ＭＳ Ｐゴシック" charset="0"/>
            </a:endParaRP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520700" y="377825"/>
            <a:ext cx="5381625" cy="22129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47688" y="3057525"/>
            <a:ext cx="8424862" cy="315118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496165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1422400"/>
            <a:ext cx="3911600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1863" y="1422400"/>
            <a:ext cx="3913187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890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9896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863" y="1422400"/>
            <a:ext cx="3911600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41863" y="1422400"/>
            <a:ext cx="3913187" cy="4981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140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29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4323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4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16303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398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71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168275"/>
            <a:ext cx="1997075" cy="62357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5163" y="168275"/>
            <a:ext cx="5840412" cy="62357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78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8903C9A-428B-4E56-A08E-4174E8D7298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15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55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054053F-EADC-41FA-B48D-16D512FCF2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902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F578D5F-4F8F-4316-9AAF-0CA1304C1E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455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5B25404-2D4A-4F0E-BCFB-B6D0B9FE13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492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888BEAD-7EB0-4F7E-B523-444A8409B2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679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132CB4C-6D98-4FE5-A414-6F3BA7C89C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5162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23E2125-6042-4211-9822-3EF94FBBD1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238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90018CC-288A-4381-B3F9-A6EFEDD60C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46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766A163-254B-4F68-B955-A651D872F4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74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4629163D-CD99-4FEA-80D4-11B50039B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854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7243E70-576A-47A4-8F2B-709E248E37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8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97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DD8A041F-F934-4BFC-9220-CE2404B3A1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306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277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41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382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6701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3897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013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7413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32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3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389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46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92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064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6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6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6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1900059" y="3420547"/>
            <a:ext cx="4198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chemeClr val="bg1"/>
                </a:solidFill>
              </a:rPr>
              <a:t>COREVIH Bretagne – 17</a:t>
            </a:r>
            <a:r>
              <a:rPr lang="fr-FR" sz="1800" b="1" baseline="0" dirty="0" smtClean="0">
                <a:solidFill>
                  <a:schemeClr val="bg1"/>
                </a:solidFill>
              </a:rPr>
              <a:t> janvier 2018</a:t>
            </a:r>
            <a:endParaRPr lang="fr-FR" sz="1800" b="1" dirty="0" smtClean="0">
              <a:solidFill>
                <a:schemeClr val="bg1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658336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4A495BB-A870-4434-905F-1E35E4AA7048}" type="slidenum">
              <a:rPr lang="fr-FR" sz="12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1200" dirty="0" smtClean="0">
              <a:solidFill>
                <a:schemeClr val="bg1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68275"/>
            <a:ext cx="77882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422400"/>
            <a:ext cx="79771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033" name="Picture 9" descr="LogoCoreVI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 userDrawn="1"/>
        </p:nvSpPr>
        <p:spPr>
          <a:xfrm>
            <a:off x="8748464" y="6593702"/>
            <a:ext cx="5086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fld id="{9F4D9279-BE09-4AFC-B2A3-606FF4D42523}" type="slidenum">
              <a:rPr lang="fr-FR" sz="1000" smtClean="0"/>
              <a:t>‹N°›</a:t>
            </a:fld>
            <a:endParaRPr lang="fr-FR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66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927894" y="3085306"/>
            <a:ext cx="2222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Données d</a:t>
            </a:r>
            <a:r>
              <a:rPr lang="ja-JP" altLang="fr-FR" sz="1800" b="1" smtClean="0"/>
              <a:t>’</a:t>
            </a:r>
            <a:r>
              <a:rPr lang="fr-FR" altLang="ja-JP" sz="1800" b="1" smtClean="0"/>
              <a:t>activité</a:t>
            </a:r>
            <a:endParaRPr lang="fr-FR" sz="18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2210594" y="3352006"/>
            <a:ext cx="4787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Education Thérapeutique du patient (ETP)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F46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>
              <a:solidFill>
                <a:srgbClr val="FF3399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2147094" y="3191669"/>
            <a:ext cx="466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Les Accidents d</a:t>
            </a:r>
            <a:r>
              <a:rPr lang="ja-JP" altLang="fr-FR" sz="1800" b="1" smtClean="0"/>
              <a:t>’</a:t>
            </a:r>
            <a:r>
              <a:rPr lang="fr-FR" altLang="ja-JP" sz="1800" b="1" smtClean="0"/>
              <a:t>Exposition Virologique</a:t>
            </a:r>
            <a:endParaRPr lang="fr-FR" sz="1800" b="1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326357" y="3085307"/>
            <a:ext cx="3019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Données médico-sociales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191419" y="3085306"/>
            <a:ext cx="2749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Suivi en milieu carcéral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2307432" y="3375819"/>
            <a:ext cx="4981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Réunions de Concertation Pluridisciplinaire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986632" y="3085307"/>
            <a:ext cx="2339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 smtClean="0">
                <a:ea typeface="+mn-ea"/>
              </a:rPr>
              <a:t>Recherche Clinique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670844" y="3244057"/>
            <a:ext cx="3711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Caractéristiques de la file active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-5400000">
            <a:off x="-597693" y="3085306"/>
            <a:ext cx="15684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b="1" dirty="0" smtClean="0">
                <a:ea typeface="+mn-ea"/>
              </a:rPr>
              <a:t>La file active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9144000" cy="730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9B1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-5400000">
            <a:off x="-2321718" y="3086893"/>
            <a:ext cx="501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>
                <a:solidFill>
                  <a:schemeClr val="bg1"/>
                </a:solidFill>
              </a:rPr>
              <a:t>COREVIH – Journée AES – 8 novembre 2012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583363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8C5312A-9FCA-42FF-A44C-68D51258E53C}" type="slidenum">
              <a:rPr lang="fr-FR" sz="12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1200" smtClean="0">
              <a:solidFill>
                <a:schemeClr val="bg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68275"/>
            <a:ext cx="778827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422400"/>
            <a:ext cx="797718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4105" name="Picture 9" descr="LogoCoreVIH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640682" y="3085307"/>
            <a:ext cx="3648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Les traitements antirétroviraux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621632" y="3085307"/>
            <a:ext cx="36099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Nouveaux patients séropositifs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550069" y="3085306"/>
            <a:ext cx="146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Procréation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543844" y="3085306"/>
            <a:ext cx="3454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Suivi des enfants séropositifs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39846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  <a:ea typeface="+mn-ea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-5400000">
            <a:off x="-1081882" y="3085307"/>
            <a:ext cx="25304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smtClean="0"/>
              <a:t>Données de mortalité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sz="quarter" idx="1"/>
          </p:nvPr>
        </p:nvSpPr>
        <p:spPr>
          <a:xfrm>
            <a:off x="485329" y="2492896"/>
            <a:ext cx="8424862" cy="1307579"/>
          </a:xfrm>
        </p:spPr>
        <p:txBody>
          <a:bodyPr/>
          <a:lstStyle/>
          <a:p>
            <a:r>
              <a:rPr lang="fr-FR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DONNEES MEDICO-EPIDEMIOLOGIQUES </a:t>
            </a:r>
            <a:br>
              <a:rPr lang="fr-FR" b="1" dirty="0"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fr-FR" b="1" dirty="0" smtClean="0">
                <a:latin typeface="Calibri" pitchFamily="34" charset="0"/>
                <a:ea typeface="ＭＳ Ｐゴシック" charset="-128"/>
                <a:cs typeface="Calibri" pitchFamily="34" charset="0"/>
              </a:rPr>
              <a:t>COREVIH </a:t>
            </a:r>
            <a:r>
              <a:rPr lang="fr-FR" b="1" dirty="0">
                <a:latin typeface="Calibri" pitchFamily="34" charset="0"/>
                <a:ea typeface="ＭＳ Ｐゴシック" charset="-128"/>
                <a:cs typeface="Calibri" pitchFamily="34" charset="0"/>
              </a:rPr>
              <a:t>Bretagne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40050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b="1" dirty="0"/>
              <a:t>Comorbidités et </a:t>
            </a:r>
            <a:r>
              <a:rPr lang="fr-FR" sz="3600" b="1" dirty="0" smtClean="0"/>
              <a:t>VIH</a:t>
            </a:r>
          </a:p>
          <a:p>
            <a:pPr algn="ctr"/>
            <a:endParaRPr lang="fr-FR" sz="3600" b="1" dirty="0" smtClean="0"/>
          </a:p>
          <a:p>
            <a:pPr algn="ctr"/>
            <a:r>
              <a:rPr lang="fr-FR" sz="2400" b="1" i="1" dirty="0"/>
              <a:t>Cardio-métabolique</a:t>
            </a:r>
            <a:endParaRPr lang="fr-FR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8" y="6169342"/>
            <a:ext cx="68216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Jean-Charles DUTHE, TEC COREVIH Finistère – 17/01/2018</a:t>
            </a:r>
          </a:p>
        </p:txBody>
      </p:sp>
    </p:spTree>
    <p:extLst>
      <p:ext uri="{BB962C8B-B14F-4D97-AF65-F5344CB8AC3E}">
        <p14:creationId xmlns:p14="http://schemas.microsoft.com/office/powerpoint/2010/main" val="11580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87624" y="226021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CS Cardio (2)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2"/>
          <a:stretch/>
        </p:blipFill>
        <p:spPr bwMode="auto">
          <a:xfrm>
            <a:off x="567928" y="1176089"/>
            <a:ext cx="7936136" cy="56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8" t="44336" b="43346"/>
          <a:stretch/>
        </p:blipFill>
        <p:spPr bwMode="auto">
          <a:xfrm>
            <a:off x="6787126" y="285170"/>
            <a:ext cx="2231808" cy="81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96944" cy="515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04109" y="404664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CS Cardio et Tabac (1)</a:t>
            </a:r>
          </a:p>
        </p:txBody>
      </p:sp>
    </p:spTree>
    <p:extLst>
      <p:ext uri="{BB962C8B-B14F-4D97-AF65-F5344CB8AC3E}">
        <p14:creationId xmlns:p14="http://schemas.microsoft.com/office/powerpoint/2010/main" val="19412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5255"/>
            <a:ext cx="8208912" cy="575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67644" y="260648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CS Cardio et Tabac (2)</a:t>
            </a:r>
          </a:p>
        </p:txBody>
      </p:sp>
    </p:spTree>
    <p:extLst>
      <p:ext uri="{BB962C8B-B14F-4D97-AF65-F5344CB8AC3E}">
        <p14:creationId xmlns:p14="http://schemas.microsoft.com/office/powerpoint/2010/main" val="9010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6" y="1196752"/>
            <a:ext cx="8460949" cy="54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67644" y="260648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CS Cardio et Tabac (3)</a:t>
            </a:r>
          </a:p>
        </p:txBody>
      </p:sp>
    </p:spTree>
    <p:extLst>
      <p:ext uri="{BB962C8B-B14F-4D97-AF65-F5344CB8AC3E}">
        <p14:creationId xmlns:p14="http://schemas.microsoft.com/office/powerpoint/2010/main" val="14705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6715"/>
            <a:ext cx="7788275" cy="798513"/>
          </a:xfrm>
        </p:spPr>
        <p:txBody>
          <a:bodyPr/>
          <a:lstStyle/>
          <a:p>
            <a:r>
              <a:rPr lang="fr-FR" b="1" dirty="0" smtClean="0"/>
              <a:t>Infarctus/AVC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980728"/>
            <a:ext cx="7977187" cy="1790576"/>
          </a:xfrm>
        </p:spPr>
        <p:txBody>
          <a:bodyPr/>
          <a:lstStyle/>
          <a:p>
            <a:r>
              <a:rPr lang="fr-FR" sz="2000" b="1" dirty="0"/>
              <a:t>Requêtes NADIS :</a:t>
            </a:r>
          </a:p>
          <a:p>
            <a:endParaRPr lang="fr-FR" sz="2000" dirty="0"/>
          </a:p>
          <a:p>
            <a:r>
              <a:rPr lang="fr-FR" sz="2000" dirty="0"/>
              <a:t>-Recherche dans </a:t>
            </a:r>
            <a:r>
              <a:rPr lang="fr-FR" sz="2000" dirty="0" smtClean="0"/>
              <a:t>CIM-10 </a:t>
            </a:r>
            <a:r>
              <a:rPr lang="fr-FR" sz="2000" dirty="0" err="1" smtClean="0"/>
              <a:t>Antécedents</a:t>
            </a:r>
            <a:r>
              <a:rPr lang="fr-FR" sz="2000" dirty="0" smtClean="0"/>
              <a:t> :</a:t>
            </a:r>
          </a:p>
          <a:p>
            <a:pPr marL="0" indent="0">
              <a:buNone/>
            </a:pPr>
            <a:r>
              <a:rPr lang="fr-FR" sz="2000" i="1" dirty="0"/>
              <a:t>Comme "*</a:t>
            </a:r>
            <a:r>
              <a:rPr lang="fr-FR" sz="2000" i="1" dirty="0" err="1"/>
              <a:t>avc</a:t>
            </a:r>
            <a:r>
              <a:rPr lang="fr-FR" sz="2000" i="1" dirty="0"/>
              <a:t>*" Ou Comme "*Accident vasculaire </a:t>
            </a:r>
            <a:r>
              <a:rPr lang="fr-FR" sz="2000" i="1" dirty="0" err="1"/>
              <a:t>cerebral</a:t>
            </a:r>
            <a:r>
              <a:rPr lang="fr-FR" sz="2000" i="1" dirty="0" smtClean="0"/>
              <a:t>*« </a:t>
            </a:r>
          </a:p>
          <a:p>
            <a:pPr marL="0" indent="0">
              <a:buNone/>
            </a:pPr>
            <a:r>
              <a:rPr lang="fr-FR" sz="2000" i="1" dirty="0"/>
              <a:t>Comme "*</a:t>
            </a:r>
            <a:r>
              <a:rPr lang="fr-FR" sz="2000" i="1" dirty="0" err="1"/>
              <a:t>idm</a:t>
            </a:r>
            <a:r>
              <a:rPr lang="fr-FR" sz="2000" i="1" dirty="0"/>
              <a:t>*" Ou Comme "*infarctus*"</a:t>
            </a:r>
          </a:p>
          <a:p>
            <a:pPr marL="0" indent="0">
              <a:buNone/>
            </a:pPr>
            <a:endParaRPr lang="fr-FR" sz="2000" i="1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7573988" cy="393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6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3885" y="476672"/>
            <a:ext cx="7788275" cy="798513"/>
          </a:xfrm>
        </p:spPr>
        <p:txBody>
          <a:bodyPr/>
          <a:lstStyle/>
          <a:p>
            <a:r>
              <a:rPr lang="fr-FR" b="1" dirty="0" smtClean="0"/>
              <a:t>HYPERTENSION (HTA)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7" y="1772816"/>
            <a:ext cx="8208911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Requêtes NADIS :</a:t>
            </a:r>
          </a:p>
          <a:p>
            <a:endParaRPr lang="fr-FR" sz="2400" dirty="0"/>
          </a:p>
          <a:p>
            <a:r>
              <a:rPr lang="fr-FR" sz="2400" dirty="0"/>
              <a:t>-Recherche ATCD dans CIM-10 : </a:t>
            </a:r>
          </a:p>
          <a:p>
            <a:r>
              <a:rPr lang="fr-FR" sz="2400" dirty="0"/>
              <a:t>Comme "*hypertension*" Ou Comme "*</a:t>
            </a:r>
            <a:r>
              <a:rPr lang="fr-FR" sz="2400" dirty="0" err="1"/>
              <a:t>hta</a:t>
            </a:r>
            <a:r>
              <a:rPr lang="fr-FR" sz="2400" dirty="0"/>
              <a:t>*"</a:t>
            </a:r>
          </a:p>
          <a:p>
            <a:endParaRPr lang="fr-FR" sz="2400" dirty="0"/>
          </a:p>
          <a:p>
            <a:r>
              <a:rPr lang="fr-FR" sz="2400" dirty="0" smtClean="0"/>
              <a:t>-Croisement des données « Antécédents » et «Examens </a:t>
            </a:r>
            <a:r>
              <a:rPr lang="fr-FR" sz="2400" dirty="0" err="1" smtClean="0"/>
              <a:t>paracliniques</a:t>
            </a:r>
            <a:r>
              <a:rPr lang="fr-FR" sz="2400" dirty="0" smtClean="0"/>
              <a:t> » (Examens cardio)</a:t>
            </a:r>
            <a:r>
              <a:rPr lang="fr-FR" sz="2400" b="1" dirty="0" smtClean="0"/>
              <a:t> </a:t>
            </a:r>
          </a:p>
          <a:p>
            <a:endParaRPr lang="fr-FR" sz="2400" b="1" dirty="0"/>
          </a:p>
          <a:p>
            <a:r>
              <a:rPr lang="fr-FR" sz="2400" dirty="0" smtClean="0"/>
              <a:t>-Dernière Tension artérielle disponible</a:t>
            </a:r>
          </a:p>
          <a:p>
            <a:endParaRPr lang="fr-FR" sz="2400" dirty="0"/>
          </a:p>
          <a:p>
            <a:r>
              <a:rPr lang="fr-FR" sz="2400" dirty="0" smtClean="0"/>
              <a:t>-Croisement Données «</a:t>
            </a:r>
            <a:r>
              <a:rPr lang="fr-FR" sz="2400" dirty="0"/>
              <a:t> Antécédents » </a:t>
            </a:r>
            <a:r>
              <a:rPr lang="fr-FR" sz="2400" dirty="0" smtClean="0"/>
              <a:t>et « Données Tabac »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118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281842" cy="475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04109" y="404664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Antécédents d’HTA</a:t>
            </a:r>
          </a:p>
        </p:txBody>
      </p:sp>
    </p:spTree>
    <p:extLst>
      <p:ext uri="{BB962C8B-B14F-4D97-AF65-F5344CB8AC3E}">
        <p14:creationId xmlns:p14="http://schemas.microsoft.com/office/powerpoint/2010/main" val="42544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208546" cy="522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1640" y="404664"/>
            <a:ext cx="7119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Antécédents d’HTA et CS Cardio (1)</a:t>
            </a:r>
          </a:p>
        </p:txBody>
      </p:sp>
    </p:spTree>
    <p:extLst>
      <p:ext uri="{BB962C8B-B14F-4D97-AF65-F5344CB8AC3E}">
        <p14:creationId xmlns:p14="http://schemas.microsoft.com/office/powerpoint/2010/main" val="3930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Tension artérielle (1)</a:t>
            </a:r>
            <a:endParaRPr lang="fr-FR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409753" cy="435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2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44824"/>
            <a:ext cx="8568952" cy="46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Tension artérielle (2)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105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882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Données générales File Active</a:t>
            </a:r>
            <a:endParaRPr lang="fr-FR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43658"/>
            <a:ext cx="5688632" cy="350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HTA et Tabac (1)</a:t>
            </a:r>
            <a:endParaRPr lang="fr-F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74" y="2634013"/>
            <a:ext cx="8424936" cy="386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630108" cy="486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HTA et Tabac (2)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289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8275" cy="798513"/>
          </a:xfrm>
        </p:spPr>
        <p:txBody>
          <a:bodyPr/>
          <a:lstStyle/>
          <a:p>
            <a:r>
              <a:rPr lang="fr-FR" b="1" dirty="0" smtClean="0"/>
              <a:t>INSUFFISANCE RENALE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196752"/>
            <a:ext cx="8064896" cy="55707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Requêtes NADIS :</a:t>
            </a:r>
          </a:p>
          <a:p>
            <a:endParaRPr lang="fr-FR" sz="2000" dirty="0" smtClean="0"/>
          </a:p>
          <a:p>
            <a:r>
              <a:rPr lang="fr-FR" sz="2000" dirty="0" smtClean="0"/>
              <a:t>-Recherche ATCD dans CIM-10 : </a:t>
            </a:r>
          </a:p>
          <a:p>
            <a:r>
              <a:rPr lang="fr-FR" sz="2000" dirty="0"/>
              <a:t>Comme "*insuffisance rénale*" ou  Comme "*insuffisance </a:t>
            </a:r>
            <a:r>
              <a:rPr lang="fr-FR" sz="2000" dirty="0" err="1"/>
              <a:t>renale</a:t>
            </a:r>
            <a:r>
              <a:rPr lang="fr-FR" sz="2000" dirty="0"/>
              <a:t>*"</a:t>
            </a:r>
            <a:r>
              <a:rPr lang="fr-FR" sz="2000" dirty="0" smtClean="0"/>
              <a:t> </a:t>
            </a:r>
          </a:p>
          <a:p>
            <a:endParaRPr lang="fr-FR" sz="2000" dirty="0"/>
          </a:p>
          <a:p>
            <a:r>
              <a:rPr lang="fr-FR" sz="2000" dirty="0" smtClean="0"/>
              <a:t>-Recherche du dernier </a:t>
            </a:r>
          </a:p>
          <a:p>
            <a:r>
              <a:rPr lang="fr-FR" sz="2000" dirty="0" smtClean="0"/>
              <a:t>MDRD disponible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r>
              <a:rPr lang="fr-FR" sz="2000" dirty="0" smtClean="0"/>
              <a:t>-Croisement des données « Insuffisance rénale » et TDF</a:t>
            </a:r>
          </a:p>
          <a:p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8"/>
            <a:ext cx="3622002" cy="2880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88275" cy="798513"/>
          </a:xfrm>
        </p:spPr>
        <p:txBody>
          <a:bodyPr/>
          <a:lstStyle/>
          <a:p>
            <a:r>
              <a:rPr lang="fr-FR" b="1" dirty="0" smtClean="0"/>
              <a:t>MDRD (1)</a:t>
            </a:r>
            <a:endParaRPr lang="fr-FR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031822" cy="49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8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MDRD (2)</a:t>
            </a:r>
            <a:endParaRPr lang="fr-FR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5" y="1484784"/>
            <a:ext cx="8380356" cy="48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3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348" y="188640"/>
            <a:ext cx="7788275" cy="798513"/>
          </a:xfrm>
        </p:spPr>
        <p:txBody>
          <a:bodyPr/>
          <a:lstStyle/>
          <a:p>
            <a:r>
              <a:rPr lang="fr-FR" b="1" dirty="0" smtClean="0"/>
              <a:t>Antécédents d’Insuffisance Rénale</a:t>
            </a:r>
            <a:endParaRPr lang="fr-FR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9918"/>
            <a:ext cx="8136904" cy="550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Antécédents et MDRD</a:t>
            </a:r>
            <a:endParaRPr lang="fr-FR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0" y="1700808"/>
            <a:ext cx="8391906" cy="502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Insuffisance rénale et TDF</a:t>
            </a:r>
            <a:endParaRPr lang="fr-FR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80920" cy="520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165" y="836712"/>
            <a:ext cx="7788275" cy="798513"/>
          </a:xfrm>
        </p:spPr>
        <p:txBody>
          <a:bodyPr/>
          <a:lstStyle/>
          <a:p>
            <a:r>
              <a:rPr lang="fr-FR" b="1" dirty="0" smtClean="0"/>
              <a:t>DIABETE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07579" y="2420888"/>
            <a:ext cx="763284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Requêtes NADIS :</a:t>
            </a:r>
          </a:p>
          <a:p>
            <a:endParaRPr lang="fr-FR" sz="2400" dirty="0" smtClean="0"/>
          </a:p>
          <a:p>
            <a:r>
              <a:rPr lang="fr-FR" sz="2400" dirty="0" smtClean="0"/>
              <a:t>-Recherche ATCD dans CIM-10 : </a:t>
            </a:r>
          </a:p>
          <a:p>
            <a:r>
              <a:rPr lang="fr-FR" sz="2400" dirty="0"/>
              <a:t>Comme "*diabète*" Ou Comme "*</a:t>
            </a:r>
            <a:r>
              <a:rPr lang="fr-FR" sz="2400" dirty="0" err="1"/>
              <a:t>diabete</a:t>
            </a:r>
            <a:r>
              <a:rPr lang="fr-FR" sz="2400" dirty="0"/>
              <a:t>*" Ou Comme "*</a:t>
            </a:r>
            <a:r>
              <a:rPr lang="fr-FR" sz="2400" dirty="0" err="1"/>
              <a:t>did</a:t>
            </a:r>
            <a:r>
              <a:rPr lang="fr-FR" sz="2400" dirty="0"/>
              <a:t>*" Ou Comme "*</a:t>
            </a:r>
            <a:r>
              <a:rPr lang="fr-FR" sz="2400" dirty="0" err="1" smtClean="0"/>
              <a:t>dnid</a:t>
            </a:r>
            <a:r>
              <a:rPr lang="fr-FR" sz="2400" dirty="0"/>
              <a:t>*</a:t>
            </a:r>
            <a:r>
              <a:rPr lang="fr-FR" sz="2400" dirty="0" smtClean="0"/>
              <a:t> </a:t>
            </a:r>
          </a:p>
          <a:p>
            <a:endParaRPr lang="fr-FR" sz="2400" dirty="0"/>
          </a:p>
          <a:p>
            <a:r>
              <a:rPr lang="fr-FR" sz="2400" dirty="0" smtClean="0"/>
              <a:t>-Recherche du dernier taux de glucose disponible  (</a:t>
            </a:r>
            <a:r>
              <a:rPr lang="fr-FR" sz="2400" dirty="0" err="1" smtClean="0"/>
              <a:t>mmol</a:t>
            </a:r>
            <a:r>
              <a:rPr lang="fr-FR" sz="2400" dirty="0" smtClean="0"/>
              <a:t>/l)</a:t>
            </a:r>
          </a:p>
        </p:txBody>
      </p:sp>
    </p:spTree>
    <p:extLst>
      <p:ext uri="{BB962C8B-B14F-4D97-AF65-F5344CB8AC3E}">
        <p14:creationId xmlns:p14="http://schemas.microsoft.com/office/powerpoint/2010/main" val="36266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229" y="332656"/>
            <a:ext cx="7788275" cy="798513"/>
          </a:xfrm>
        </p:spPr>
        <p:txBody>
          <a:bodyPr/>
          <a:lstStyle/>
          <a:p>
            <a:r>
              <a:rPr lang="fr-FR" b="1" dirty="0" smtClean="0"/>
              <a:t>Antécédents de Diabète (1)</a:t>
            </a:r>
            <a:endParaRPr lang="fr-FR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8491633" cy="505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7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788275" cy="798513"/>
          </a:xfrm>
        </p:spPr>
        <p:txBody>
          <a:bodyPr/>
          <a:lstStyle/>
          <a:p>
            <a:r>
              <a:rPr lang="fr-FR" b="1" dirty="0" smtClean="0"/>
              <a:t>TABAC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07579" y="2492896"/>
            <a:ext cx="763284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Requêtes NADIS :</a:t>
            </a:r>
          </a:p>
          <a:p>
            <a:endParaRPr lang="fr-FR" sz="2400" dirty="0" smtClean="0"/>
          </a:p>
          <a:p>
            <a:r>
              <a:rPr lang="fr-FR" sz="2400" dirty="0" smtClean="0"/>
              <a:t>-Croisement des données issues des antécédents de Tabagisme (CIM-10) et des données issues de l’onglet « Habitudes de vie » </a:t>
            </a:r>
          </a:p>
          <a:p>
            <a:pPr marL="342900" indent="-342900">
              <a:buFont typeface="Wingdings"/>
              <a:buChar char="à"/>
            </a:pPr>
            <a:r>
              <a:rPr lang="fr-FR" sz="2400" dirty="0"/>
              <a:t>D</a:t>
            </a:r>
            <a:r>
              <a:rPr lang="fr-FR" sz="2400" dirty="0" smtClean="0"/>
              <a:t>ernières </a:t>
            </a:r>
            <a:r>
              <a:rPr lang="fr-FR" sz="2400" dirty="0" smtClean="0"/>
              <a:t>données disponibles</a:t>
            </a:r>
          </a:p>
          <a:p>
            <a:pPr marL="342900" indent="-342900">
              <a:buFont typeface="Wingdings"/>
              <a:buChar char="à"/>
            </a:pPr>
            <a:r>
              <a:rPr lang="fr-FR" sz="2400" dirty="0" smtClean="0">
                <a:sym typeface="Wingdings" pitchFamily="2" charset="2"/>
              </a:rPr>
              <a:t>« Antécédent» privilégié par rapport aux données « Habitudes de vie »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736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88275" cy="798513"/>
          </a:xfrm>
        </p:spPr>
        <p:txBody>
          <a:bodyPr/>
          <a:lstStyle/>
          <a:p>
            <a:r>
              <a:rPr lang="fr-FR" b="1" dirty="0" smtClean="0"/>
              <a:t>Antécédents de diabète (2)</a:t>
            </a:r>
            <a:endParaRPr lang="fr-FR" b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2163"/>
            <a:ext cx="8568952" cy="489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6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Taux de glucose (1)</a:t>
            </a:r>
            <a:endParaRPr lang="fr-FR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637424" cy="442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9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315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Taux de glucose (2)</a:t>
            </a:r>
            <a:endParaRPr lang="fr-FR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16832"/>
            <a:ext cx="8583821" cy="48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8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88275" cy="798513"/>
          </a:xfrm>
        </p:spPr>
        <p:txBody>
          <a:bodyPr/>
          <a:lstStyle/>
          <a:p>
            <a:r>
              <a:rPr lang="fr-FR" b="1" dirty="0" smtClean="0"/>
              <a:t>IMC </a:t>
            </a:r>
            <a:br>
              <a:rPr lang="fr-FR" b="1" dirty="0" smtClean="0"/>
            </a:br>
            <a:r>
              <a:rPr lang="fr-FR" b="1" dirty="0" smtClean="0"/>
              <a:t>(Indice de Masse Corporelle)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3429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4165" y="-27384"/>
            <a:ext cx="7788275" cy="798513"/>
          </a:xfrm>
        </p:spPr>
        <p:txBody>
          <a:bodyPr/>
          <a:lstStyle/>
          <a:p>
            <a:r>
              <a:rPr lang="fr-FR" b="1" dirty="0" smtClean="0"/>
              <a:t>IMC – Données non renseignées</a:t>
            </a:r>
            <a:endParaRPr lang="fr-FR" b="1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30" y="908720"/>
            <a:ext cx="8169918" cy="36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4524" t="16571" r="39107" b="55371"/>
          <a:stretch/>
        </p:blipFill>
        <p:spPr bwMode="auto">
          <a:xfrm>
            <a:off x="611560" y="4797152"/>
            <a:ext cx="4038600" cy="1981199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/>
          <a:srcRect l="14524" t="44899" r="39107" b="28393"/>
          <a:stretch/>
        </p:blipFill>
        <p:spPr bwMode="auto">
          <a:xfrm>
            <a:off x="4833739" y="4855417"/>
            <a:ext cx="4038600" cy="18859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247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PVVIH et Classification IMC</a:t>
            </a:r>
            <a:endParaRPr lang="fr-FR" b="1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0257"/>
            <a:ext cx="8496944" cy="53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9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8275" cy="798513"/>
          </a:xfrm>
        </p:spPr>
        <p:txBody>
          <a:bodyPr/>
          <a:lstStyle/>
          <a:p>
            <a:r>
              <a:rPr lang="fr-FR" b="1" dirty="0" smtClean="0"/>
              <a:t>PVVIH et Obésité</a:t>
            </a:r>
            <a:endParaRPr lang="fr-FR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2" y="1628800"/>
            <a:ext cx="8568952" cy="48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88275" cy="798513"/>
          </a:xfrm>
        </p:spPr>
        <p:txBody>
          <a:bodyPr/>
          <a:lstStyle/>
          <a:p>
            <a:r>
              <a:rPr lang="fr-FR" b="1" dirty="0" smtClean="0"/>
              <a:t>Croisement des données Tabac/IMC</a:t>
            </a:r>
            <a:endParaRPr lang="fr-FR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4948"/>
            <a:ext cx="7284645" cy="446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5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852936"/>
            <a:ext cx="7788275" cy="798513"/>
          </a:xfrm>
        </p:spPr>
        <p:txBody>
          <a:bodyPr/>
          <a:lstStyle/>
          <a:p>
            <a:r>
              <a:rPr lang="fr-FR" dirty="0"/>
              <a:t>Merci de votre </a:t>
            </a:r>
            <a:r>
              <a:rPr lang="fr-FR" dirty="0" smtClean="0"/>
              <a:t>attention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Tabac (1)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940152" y="620688"/>
            <a:ext cx="29523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(867 patients concern</a:t>
            </a:r>
            <a:r>
              <a:rPr lang="fr-FR" dirty="0" smtClean="0"/>
              <a:t>és</a:t>
            </a:r>
            <a:r>
              <a:rPr lang="fr-FR" dirty="0" smtClean="0"/>
              <a:t>)</a:t>
            </a:r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8335752" cy="431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9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Tabac (2)</a:t>
            </a:r>
            <a:endParaRPr lang="fr-FR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370597" cy="501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9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Tabac (3)</a:t>
            </a:r>
            <a:endParaRPr lang="fr-FR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9274"/>
            <a:ext cx="8568952" cy="445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8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Tabac (4)</a:t>
            </a:r>
            <a:endParaRPr lang="fr-FR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589291" cy="47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7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7" y="332656"/>
            <a:ext cx="7788275" cy="798513"/>
          </a:xfrm>
        </p:spPr>
        <p:txBody>
          <a:bodyPr/>
          <a:lstStyle/>
          <a:p>
            <a:r>
              <a:rPr lang="fr-FR" b="1" dirty="0" smtClean="0"/>
              <a:t>CARDIO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3567" y="1772816"/>
            <a:ext cx="820891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Requêtes NADIS :</a:t>
            </a:r>
          </a:p>
          <a:p>
            <a:endParaRPr lang="fr-FR" sz="2400" dirty="0"/>
          </a:p>
          <a:p>
            <a:r>
              <a:rPr lang="fr-FR" sz="2400" dirty="0"/>
              <a:t>-Recherche </a:t>
            </a:r>
            <a:r>
              <a:rPr lang="fr-FR" sz="2400" dirty="0" smtClean="0"/>
              <a:t>dans «Examens </a:t>
            </a:r>
            <a:r>
              <a:rPr lang="fr-FR" sz="2400" dirty="0" err="1" smtClean="0"/>
              <a:t>paracliniques</a:t>
            </a:r>
            <a:r>
              <a:rPr lang="fr-FR" sz="2400" dirty="0" smtClean="0"/>
              <a:t> » (Examens « cardio »)</a:t>
            </a:r>
            <a:r>
              <a:rPr lang="fr-FR" sz="2400" b="1" dirty="0" smtClean="0"/>
              <a:t> </a:t>
            </a:r>
          </a:p>
          <a:p>
            <a:r>
              <a:rPr lang="fr-FR" sz="2400" i="1" dirty="0"/>
              <a:t>Comme "Consultation Cardiologie" Ou Comme "*effort*" Ou Comme "*</a:t>
            </a:r>
            <a:r>
              <a:rPr lang="fr-FR" sz="2400" i="1" dirty="0" err="1"/>
              <a:t>electrocardiogramme</a:t>
            </a:r>
            <a:r>
              <a:rPr lang="fr-FR" sz="2400" i="1" dirty="0"/>
              <a:t>*" Ou Comme "*ECG*" Ou Comme "*Echocardiographie*" Ou Comme "*</a:t>
            </a:r>
            <a:r>
              <a:rPr lang="fr-FR" sz="2400" i="1" dirty="0" err="1"/>
              <a:t>angio</a:t>
            </a:r>
            <a:r>
              <a:rPr lang="fr-FR" sz="2400" i="1" dirty="0"/>
              <a:t>*" Ou Comme "*holter</a:t>
            </a:r>
            <a:r>
              <a:rPr lang="fr-FR" sz="2400" i="1" dirty="0" smtClean="0"/>
              <a:t>* </a:t>
            </a:r>
          </a:p>
          <a:p>
            <a:endParaRPr lang="fr-FR" sz="2400" i="1" dirty="0"/>
          </a:p>
          <a:p>
            <a:r>
              <a:rPr lang="fr-FR" sz="2400" dirty="0" smtClean="0"/>
              <a:t>-Croisement avec les Données Tabac</a:t>
            </a:r>
            <a:endParaRPr lang="fr-FR" sz="2400" dirty="0"/>
          </a:p>
          <a:p>
            <a:endParaRPr lang="fr-FR" sz="2400" b="1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229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04109" y="404664"/>
            <a:ext cx="66967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CS Cardio (1)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7" y="1628800"/>
            <a:ext cx="8647259" cy="487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44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ndage auprès des usagers du parcours de prise">
  <a:themeElements>
    <a:clrScheme name="Sondage auprès des usagers du parcours de pri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ndage auprès des usagers du parcours de prise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Sondage auprès des usagers du parcours de pri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ndage auprès des usagers du parcours de pri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ndage auprès des usagers du parcours de pri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onnées d'activit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T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E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Données médico-socia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uivi en milieu carcé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RC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Recherche Cliniq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ndage auprès des usagers du parcours de prise">
  <a:themeElements>
    <a:clrScheme name="1_Sondage auprès des usagers du parcours de pri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ondage auprès des usagers du parcours de prise">
      <a:majorFont>
        <a:latin typeface="Futura"/>
        <a:ea typeface=""/>
        <a:cs typeface=""/>
      </a:majorFont>
      <a:minorFont>
        <a:latin typeface="Futu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ondage auprès des usagers du parcours de pri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ondage auprès des usagers du parcours de pri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ondage auprès des usagers du parcours de pri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s traitements antirétrovir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ouveaux patients séropositif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ré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uivi des enfants séropositif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DONNEES MEDICO-EPIDEMIOLOGIQUES 2013 internet</Template>
  <TotalTime>6533</TotalTime>
  <Words>323</Words>
  <Application>Microsoft Office PowerPoint</Application>
  <PresentationFormat>Affichage à l'écran (4:3)</PresentationFormat>
  <Paragraphs>92</Paragraphs>
  <Slides>38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16</vt:i4>
      </vt:variant>
      <vt:variant>
        <vt:lpstr>Titres des diapositives</vt:lpstr>
      </vt:variant>
      <vt:variant>
        <vt:i4>38</vt:i4>
      </vt:variant>
    </vt:vector>
  </HeadingPairs>
  <TitlesOfParts>
    <vt:vector size="54" baseType="lpstr">
      <vt:lpstr>Sondage auprès des usagers du parcours de prise</vt:lpstr>
      <vt:lpstr>1_Conception personnalisée</vt:lpstr>
      <vt:lpstr>Conception personnalisée</vt:lpstr>
      <vt:lpstr>1_Sondage auprès des usagers du parcours de prise</vt:lpstr>
      <vt:lpstr>Les traitements antirétroviraux</vt:lpstr>
      <vt:lpstr>Nouveaux patients séropositifs</vt:lpstr>
      <vt:lpstr>Procréation</vt:lpstr>
      <vt:lpstr>Suivi des enfants séropositifs</vt:lpstr>
      <vt:lpstr>2_Conception personnalisée</vt:lpstr>
      <vt:lpstr>Données d'activité</vt:lpstr>
      <vt:lpstr>ETP</vt:lpstr>
      <vt:lpstr>AEV</vt:lpstr>
      <vt:lpstr>Données médico-sociales</vt:lpstr>
      <vt:lpstr>Suivi en milieu carcéral</vt:lpstr>
      <vt:lpstr>RCP</vt:lpstr>
      <vt:lpstr>Recherche Clinique</vt:lpstr>
      <vt:lpstr>Présentation PowerPoint</vt:lpstr>
      <vt:lpstr>Données générales File Active</vt:lpstr>
      <vt:lpstr>TABAC</vt:lpstr>
      <vt:lpstr>Tabac (1)</vt:lpstr>
      <vt:lpstr>Tabac (2)</vt:lpstr>
      <vt:lpstr>Tabac (3)</vt:lpstr>
      <vt:lpstr>Tabac (4)</vt:lpstr>
      <vt:lpstr>CARDIO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Infarctus/AVC</vt:lpstr>
      <vt:lpstr>HYPERTENSION (HTA)</vt:lpstr>
      <vt:lpstr>Présentation PowerPoint</vt:lpstr>
      <vt:lpstr>Présentation PowerPoint</vt:lpstr>
      <vt:lpstr>Tension artérielle (1)</vt:lpstr>
      <vt:lpstr>Tension artérielle (2)</vt:lpstr>
      <vt:lpstr>HTA et Tabac (1)</vt:lpstr>
      <vt:lpstr>HTA et Tabac (2)</vt:lpstr>
      <vt:lpstr>INSUFFISANCE RENALE</vt:lpstr>
      <vt:lpstr>MDRD (1)</vt:lpstr>
      <vt:lpstr>MDRD (2)</vt:lpstr>
      <vt:lpstr>Antécédents d’Insuffisance Rénale</vt:lpstr>
      <vt:lpstr>Antécédents et MDRD</vt:lpstr>
      <vt:lpstr>Insuffisance rénale et TDF</vt:lpstr>
      <vt:lpstr>DIABETE</vt:lpstr>
      <vt:lpstr>Antécédents de Diabète (1)</vt:lpstr>
      <vt:lpstr>Antécédents de diabète (2)</vt:lpstr>
      <vt:lpstr>Taux de glucose (1)</vt:lpstr>
      <vt:lpstr>Taux de glucose (2)</vt:lpstr>
      <vt:lpstr>IMC  (Indice de Masse Corporelle)</vt:lpstr>
      <vt:lpstr>IMC – Données non renseignées</vt:lpstr>
      <vt:lpstr>PVVIH et Classification IMC</vt:lpstr>
      <vt:lpstr>PVVIH et Obésité</vt:lpstr>
      <vt:lpstr>Croisement des données Tabac/IMC</vt:lpstr>
      <vt:lpstr>Merci de votre attention !</vt:lpstr>
    </vt:vector>
  </TitlesOfParts>
  <Company>CHIC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chic</dc:creator>
  <cp:lastModifiedBy>Jean-Charles</cp:lastModifiedBy>
  <cp:revision>286</cp:revision>
  <cp:lastPrinted>2017-06-08T08:28:03Z</cp:lastPrinted>
  <dcterms:created xsi:type="dcterms:W3CDTF">2016-07-08T09:08:09Z</dcterms:created>
  <dcterms:modified xsi:type="dcterms:W3CDTF">2019-01-30T15:29:22Z</dcterms:modified>
</cp:coreProperties>
</file>