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60" r:id="rId2"/>
    <p:sldId id="332" r:id="rId3"/>
    <p:sldId id="333" r:id="rId4"/>
    <p:sldId id="334" r:id="rId5"/>
    <p:sldId id="335" r:id="rId6"/>
  </p:sldIdLst>
  <p:sldSz cx="9144000" cy="6858000" type="screen4x3"/>
  <p:notesSz cx="9929813" cy="67992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1D0E"/>
    <a:srgbClr val="014445"/>
    <a:srgbClr val="7AB800"/>
    <a:srgbClr val="002395"/>
    <a:srgbClr val="8BC53F"/>
    <a:srgbClr val="985B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>
        <p:scale>
          <a:sx n="70" d="100"/>
          <a:sy n="70" d="100"/>
        </p:scale>
        <p:origin x="-1182" y="-834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344"/>
        <p:guide pos="20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32" y="-72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defTabSz="955866">
              <a:spcBef>
                <a:spcPct val="5000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5000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defTabSz="955866">
              <a:spcBef>
                <a:spcPct val="5000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5000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A943F5-3FEF-43B7-A3EB-4494B5A869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20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0563"/>
            <a:ext cx="7281863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1377AEF-7EA1-4DC9-B9B1-335AD9E026A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97250" y="654050"/>
            <a:ext cx="3135313" cy="235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536807" y="3234572"/>
            <a:ext cx="6864542" cy="26116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81" tIns="47790" rIns="95581" bIns="47790" anchor="b"/>
          <a:lstStyle/>
          <a:p>
            <a:pPr algn="r" defTabSz="955675"/>
            <a:fld id="{AE6658FB-25E2-4509-B8C9-69F8331832D0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55675"/>
              <a:t>3</a:t>
            </a:fld>
            <a:endParaRPr lang="fr-FR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RS-TERRITOIRE GRAPHIQ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013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RS-PPT-TIRET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43180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ARS-PPT-TIRET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34671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30019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>
                <a:cs typeface="+mn-cs"/>
              </a:rPr>
              <a:t>Dr Jean-Pierre EPAILLARD – ARS Bretagne</a:t>
            </a:r>
          </a:p>
        </p:txBody>
      </p:sp>
      <p:pic>
        <p:nvPicPr>
          <p:cNvPr id="8" name="Picture 24" descr="ARS_LOGOS_bretagn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836613"/>
            <a:ext cx="216058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97250" y="2874963"/>
            <a:ext cx="5213350" cy="114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3125" y="4165600"/>
            <a:ext cx="519747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AB800"/>
                </a:solidFill>
              </a:defRPr>
            </a:lvl1pPr>
          </a:lstStyle>
          <a:p>
            <a:r>
              <a:rPr lang="fr-FR"/>
              <a:t>Cliquez pour ajouter un 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2F9-3149-4F0E-AED9-82444A949409}" type="datetimeFigureOut">
              <a:rPr lang="fr-FR"/>
              <a:pPr>
                <a:defRPr/>
              </a:pPr>
              <a:t>11/03/2015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AE30-54D0-4CB2-B16A-14C9097380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</p:sldLayoutIdLst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6"/>
        </a:buBlip>
        <a:defRPr sz="1700">
          <a:solidFill>
            <a:schemeClr val="tx1"/>
          </a:solidFill>
          <a:latin typeface="Arial" charset="0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Arial" charset="0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Arial" charset="0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_Microsoft_Office_Word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2500" smtClean="0"/>
              <a:t>LFSS 2015 : fusion des dispositifs CDAG - CIDDIST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4221163"/>
            <a:ext cx="5197475" cy="1152525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Réunion régionale</a:t>
            </a:r>
          </a:p>
          <a:p>
            <a:pPr eaLnBrk="1" hangingPunct="1"/>
            <a:endParaRPr lang="fr-FR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RENNES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r>
              <a:rPr lang="fr-FR" b="1" dirty="0" smtClean="0">
                <a:solidFill>
                  <a:srgbClr val="C00000"/>
                </a:solidFill>
              </a:rPr>
              <a:t>le </a:t>
            </a:r>
            <a:r>
              <a:rPr lang="fr-FR" b="1" dirty="0" smtClean="0">
                <a:solidFill>
                  <a:srgbClr val="C00000"/>
                </a:solidFill>
              </a:rPr>
              <a:t>13 mars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</a:rPr>
              <a:t>2015</a:t>
            </a:r>
          </a:p>
        </p:txBody>
      </p:sp>
      <p:sp>
        <p:nvSpPr>
          <p:cNvPr id="5124" name="Rectangle 1028"/>
          <p:cNvSpPr>
            <a:spLocks noChangeArrowheads="1"/>
          </p:cNvSpPr>
          <p:nvPr/>
        </p:nvSpPr>
        <p:spPr bwMode="auto">
          <a:xfrm>
            <a:off x="3886200" y="6165850"/>
            <a:ext cx="1295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18268" y="162782"/>
            <a:ext cx="7807680" cy="620052"/>
          </a:xfrm>
          <a:ln/>
        </p:spPr>
        <p:txBody>
          <a:bodyPr tIns="20900"/>
          <a:lstStyle/>
          <a:p>
            <a:pPr marL="0" algn="ctr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r-FR" dirty="0" smtClean="0"/>
              <a:t>Missions des </a:t>
            </a:r>
            <a:r>
              <a:rPr lang="fr-FR" dirty="0" err="1" smtClean="0"/>
              <a:t>CeGIDD</a:t>
            </a:r>
            <a:r>
              <a:rPr lang="fr-FR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>
                <a:solidFill>
                  <a:srgbClr val="0070C0"/>
                </a:solidFill>
              </a:rPr>
              <a:t>les </a:t>
            </a:r>
            <a:r>
              <a:rPr lang="fr-FR" sz="1800" dirty="0" smtClean="0">
                <a:solidFill>
                  <a:srgbClr val="0070C0"/>
                </a:solidFill>
              </a:rPr>
              <a:t>modifications sont en bleu</a:t>
            </a:r>
            <a:endParaRPr lang="fr-FR" sz="1800" dirty="0">
              <a:solidFill>
                <a:srgbClr val="0070C0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0410" y="946674"/>
            <a:ext cx="8883179" cy="5552570"/>
          </a:xfrm>
          <a:ln/>
        </p:spPr>
        <p:txBody>
          <a:bodyPr tIns="17634"/>
          <a:lstStyle/>
          <a:p>
            <a:pPr marL="456487" indent="-390246" eaLnBrk="1">
              <a:buClr>
                <a:srgbClr val="FF9966"/>
              </a:buClr>
              <a:buSzPct val="75000"/>
              <a:buFontTx/>
              <a:buChar char="-"/>
              <a:tabLst>
                <a:tab pos="456487" algn="l"/>
                <a:tab pos="796332" algn="l"/>
                <a:tab pos="1448661" algn="l"/>
                <a:tab pos="2100991" algn="l"/>
                <a:tab pos="2753321" algn="l"/>
                <a:tab pos="3405651" algn="l"/>
                <a:tab pos="4057980" algn="l"/>
                <a:tab pos="4710310" algn="l"/>
                <a:tab pos="5362639" algn="l"/>
                <a:tab pos="6014969" algn="l"/>
                <a:tab pos="6667298" algn="l"/>
                <a:tab pos="7319628" algn="l"/>
                <a:tab pos="7971958" algn="l"/>
                <a:tab pos="8624288" algn="l"/>
                <a:tab pos="9276617" algn="l"/>
                <a:tab pos="9928947" algn="l"/>
              </a:tabLst>
            </a:pPr>
            <a:endParaRPr lang="fr-FR" sz="1800" b="1" dirty="0" smtClean="0"/>
          </a:p>
          <a:p>
            <a:pPr marL="383046" indent="-288004">
              <a:lnSpc>
                <a:spcPct val="83000"/>
              </a:lnSpc>
              <a:buClr>
                <a:srgbClr val="0E594D"/>
              </a:buClr>
              <a:buFont typeface="Wingdings" pitchFamily="2" charset="2"/>
              <a:buChar char=""/>
              <a:tabLst>
                <a:tab pos="383046" algn="l"/>
                <a:tab pos="478087" algn="l"/>
                <a:tab pos="885614" algn="l"/>
                <a:tab pos="1293139" algn="l"/>
                <a:tab pos="1700666" algn="l"/>
                <a:tab pos="2108191" algn="l"/>
                <a:tab pos="2515718" algn="l"/>
                <a:tab pos="2923243" algn="l"/>
                <a:tab pos="3330770" algn="l"/>
                <a:tab pos="3738295" algn="l"/>
                <a:tab pos="4145822" algn="l"/>
                <a:tab pos="4553347" algn="l"/>
                <a:tab pos="4960874" algn="l"/>
                <a:tab pos="5368399" algn="l"/>
                <a:tab pos="5775926" algn="l"/>
                <a:tab pos="6183451" algn="l"/>
                <a:tab pos="6590978" algn="l"/>
                <a:tab pos="6998503" algn="l"/>
                <a:tab pos="7406030" algn="l"/>
                <a:tab pos="7813555" algn="l"/>
                <a:tab pos="8221082" algn="l"/>
              </a:tabLst>
            </a:pP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5727" y="946675"/>
          <a:ext cx="8687226" cy="568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83"/>
                <a:gridCol w="6977143"/>
              </a:tblGrid>
              <a:tr h="49682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3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/>
                        </a:rPr>
                        <a:t>MISSIONS</a:t>
                      </a:r>
                      <a:endParaRPr lang="fr-FR" sz="13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/>
                        </a:rPr>
                        <a:t>DETAILS DES MISSIONS</a:t>
                      </a:r>
                      <a:endParaRPr lang="fr-FR" sz="13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Prévention, dépistage, diagnostic VIH/hépatites/IST </a:t>
                      </a: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(dont vaccination)</a:t>
                      </a: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accueil et information de l’usager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évaluation de ses facteurs d'exposition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dépistage et/ou examens clinique et biologique de diagnostic chez l’usager et, le cas échéant, chez ses partenaires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conseil personnalisé dans un but de prévention primaire et secondaire et distribution de matériels de prévention (préservatifs, gels, digues dentaires…)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prise en charge et suivi d’un accident d’exposition au VIH, au VHB et au VHC, conformément à la réglementation en vigueur sur la dispensation des antirétroviraux, ou orientation vers une structure autorisée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vaccination contre les virus de l’hépatite B, </a:t>
                      </a:r>
                      <a:r>
                        <a:rPr lang="fr-FR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l’hépatite A et du papillomavirus 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selon les recommandations du calendrier vaccinal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réalisation </a:t>
                      </a:r>
                      <a:r>
                        <a:rPr lang="fr-FR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éventuelle 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d’activités hors les murs en direction de publics cibles pour l’information, la prévention et le dépistage </a:t>
                      </a:r>
                      <a:endParaRPr lang="fr-FR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Prise en charge médicale des IST </a:t>
                      </a:r>
                      <a:r>
                        <a:rPr lang="fr-FR" sz="1000" b="1" smtClean="0">
                          <a:latin typeface="Arial"/>
                          <a:ea typeface="Times New Roman"/>
                          <a:cs typeface="Times New Roman"/>
                        </a:rPr>
                        <a:t>(hors</a:t>
                      </a:r>
                      <a:r>
                        <a:rPr lang="fr-FR" sz="1000" b="1" baseline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1" smtClean="0">
                          <a:latin typeface="Arial"/>
                          <a:ea typeface="Times New Roman"/>
                          <a:cs typeface="Times New Roman"/>
                        </a:rPr>
                        <a:t>VIH/hépatites</a:t>
                      </a: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prise en charge médicale de l’usager porteur d’une </a:t>
                      </a:r>
                      <a:r>
                        <a:rPr lang="fr-FR" sz="1000" dirty="0" err="1" smtClean="0">
                          <a:latin typeface="+mn-lt"/>
                          <a:ea typeface="Times New Roman"/>
                          <a:cs typeface="Times New Roman"/>
                        </a:rPr>
                        <a:t>chlamydiose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, d’une gonococcie, d’une syphilis ou de </a:t>
                      </a:r>
                      <a:r>
                        <a:rPr lang="fr-FR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toute autre IST ne nécessitant pas une prise en charge spécialisée</a:t>
                      </a:r>
                      <a:endParaRPr lang="fr-FR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orientation de l’usager porteur du VIH ou d’une hépatite virale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après confirmation 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vers une consultation médicale adaptée</a:t>
                      </a: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fr-FR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orientation de l’usager porteur d’une IST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compliquée</a:t>
                      </a:r>
                      <a:r>
                        <a:rPr lang="fr-FR" sz="1000" dirty="0" smtClean="0">
                          <a:latin typeface="+mn-lt"/>
                          <a:ea typeface="Times New Roman"/>
                          <a:cs typeface="Times New Roman"/>
                        </a:rPr>
                        <a:t> dont le traitement nécessite une prise en charge spécialisée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vers</a:t>
                      </a:r>
                      <a:r>
                        <a:rPr lang="fr-FR" sz="1000" baseline="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une structure de santé ou un professionnel ayant compétence pour la réaliser</a:t>
                      </a:r>
                      <a:endParaRPr lang="fr-FR" sz="1000" dirty="0">
                        <a:solidFill>
                          <a:schemeClr val="accent2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fr-FR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prise en charge psychologique et sociale de première intention de l’usager adaptée pour l’ensemble de ces infections et orientation en cas de besoin</a:t>
                      </a:r>
                      <a:endParaRPr lang="fr-FR" sz="1000" dirty="0" smtClean="0">
                        <a:solidFill>
                          <a:schemeClr val="accent2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Prévention des autres risques liés à la sexualité, dans une approche globale de santé sexuelle, notamment prescription de contraception </a:t>
                      </a: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information et éducation à la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sexualité</a:t>
                      </a:r>
                      <a:endParaRPr lang="fr-FR" sz="1000" dirty="0">
                        <a:solidFill>
                          <a:schemeClr val="accent2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prévention des grossesses non désirées notamment par : la prescription de contraception </a:t>
                      </a:r>
                      <a:r>
                        <a:rPr lang="fr-FR" sz="1000" dirty="0">
                          <a:solidFill>
                            <a:schemeClr val="accent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 compris la contraception d’urgence et la délivrance de celle-ci dans certaines situations ; l’orientation des demandes d’interruption volontaire de grossesse vers une structure de santé ou un professionnel compétent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- prévention et détection des violences sexuelles ou des violences liées à l’orientation sexuelle et à l’identité de genre, </a:t>
                      </a:r>
                      <a:r>
                        <a:rPr lang="fr-FR" sz="1000" dirty="0" smtClean="0">
                          <a:solidFill>
                            <a:schemeClr val="accent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 troubles et dysfonctions sexuels</a:t>
                      </a:r>
                      <a:r>
                        <a:rPr lang="fr-FR" sz="1000" dirty="0" smtClean="0">
                          <a:latin typeface="Arial"/>
                          <a:ea typeface="Times New Roman"/>
                          <a:cs typeface="Times New Roman"/>
                        </a:rPr>
                        <a:t>, par </a:t>
                      </a:r>
                      <a:r>
                        <a:rPr lang="fr-FR" sz="1000" dirty="0">
                          <a:latin typeface="Arial"/>
                          <a:ea typeface="Times New Roman"/>
                          <a:cs typeface="Times New Roman"/>
                        </a:rPr>
                        <a:t>la proposition d’une orientation vers une prise en charge adéquate</a:t>
                      </a:r>
                      <a:r>
                        <a:rPr lang="fr-FR" sz="10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8" marR="62208" marT="86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800" b="1">
              <a:solidFill>
                <a:srgbClr val="000099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1200" b="1">
              <a:solidFill>
                <a:srgbClr val="000099"/>
              </a:solidFill>
            </a:endParaRPr>
          </a:p>
          <a:p>
            <a:pPr lvl="1">
              <a:spcBef>
                <a:spcPct val="50000"/>
              </a:spcBef>
            </a:pPr>
            <a:endParaRPr lang="fr-FR" sz="1800" b="1">
              <a:solidFill>
                <a:srgbClr val="000099"/>
              </a:solidFill>
            </a:endParaRPr>
          </a:p>
          <a:p>
            <a:pPr lvl="2">
              <a:spcBef>
                <a:spcPct val="50000"/>
              </a:spcBef>
            </a:pPr>
            <a:endParaRPr lang="fr-FR" sz="1800" b="1">
              <a:solidFill>
                <a:srgbClr val="000099"/>
              </a:solidFill>
              <a:sym typeface="Wingdings" pitchFamily="2" charset="2"/>
            </a:endParaRPr>
          </a:p>
          <a:p>
            <a:pPr lvl="2">
              <a:spcBef>
                <a:spcPct val="50000"/>
              </a:spcBef>
            </a:pPr>
            <a:r>
              <a:rPr lang="fr-FR" sz="1800" b="1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fr-FR" sz="1800" b="1" u="sng">
              <a:solidFill>
                <a:srgbClr val="000099"/>
              </a:solidFill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8439" name="Titre 28"/>
          <p:cNvSpPr txBox="1">
            <a:spLocks/>
          </p:cNvSpPr>
          <p:nvPr/>
        </p:nvSpPr>
        <p:spPr bwMode="auto">
          <a:xfrm>
            <a:off x="251520" y="188640"/>
            <a:ext cx="85156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algn="ctr" defTabSz="512763" eaLnBrk="0" hangingPunct="0"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fr-FR" sz="2900" b="1" dirty="0" smtClean="0">
                <a:solidFill>
                  <a:srgbClr val="7AB800"/>
                </a:solidFill>
                <a:ea typeface="+mj-ea"/>
                <a:cs typeface="+mj-cs"/>
              </a:rPr>
              <a:t>Personnel </a:t>
            </a:r>
            <a:r>
              <a:rPr lang="fr-FR" sz="2900" b="1" dirty="0" err="1" smtClean="0">
                <a:solidFill>
                  <a:srgbClr val="7AB800"/>
                </a:solidFill>
                <a:ea typeface="+mj-ea"/>
                <a:cs typeface="+mj-cs"/>
              </a:rPr>
              <a:t>CeGIDD</a:t>
            </a:r>
            <a:r>
              <a:rPr lang="fr-FR" sz="2900" b="1" dirty="0" smtClean="0">
                <a:solidFill>
                  <a:srgbClr val="7AB800"/>
                </a:solidFill>
                <a:ea typeface="+mj-ea"/>
                <a:cs typeface="+mj-cs"/>
              </a:rPr>
              <a:t> </a:t>
            </a:r>
            <a:endParaRPr lang="fr-FR" sz="2900" b="1" dirty="0">
              <a:solidFill>
                <a:srgbClr val="7AB800"/>
              </a:solidFill>
              <a:ea typeface="+mj-ea"/>
              <a:cs typeface="+mj-cs"/>
            </a:endParaRPr>
          </a:p>
          <a:p>
            <a:pPr marL="815975" indent="-815975" algn="ctr" defTabSz="512763" eaLnBrk="0" hangingPunct="0">
              <a:buSzPct val="30000"/>
              <a:buFontTx/>
              <a:buChar char="•"/>
              <a:tabLst>
                <a:tab pos="806450" algn="l"/>
                <a:tab pos="1141413" algn="l"/>
                <a:tab pos="5243513" algn="l"/>
              </a:tabLst>
            </a:pPr>
            <a:endParaRPr lang="fr-FR" sz="1600" b="1" dirty="0">
              <a:solidFill>
                <a:srgbClr val="7AB800"/>
              </a:solidFill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51520" y="620688"/>
          <a:ext cx="8720138" cy="6605588"/>
        </p:xfrm>
        <a:graphic>
          <a:graphicData uri="http://schemas.openxmlformats.org/presentationml/2006/ole">
            <p:oleObj spid="_x0000_s21506" name="Document" r:id="rId4" imgW="5961221" imgH="45216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410" y="162782"/>
            <a:ext cx="8817862" cy="783892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Fonctionnement, coordination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évaluation </a:t>
            </a:r>
            <a:r>
              <a:rPr lang="fr-FR" dirty="0" smtClean="0"/>
              <a:t>des </a:t>
            </a:r>
            <a:r>
              <a:rPr lang="fr-FR" dirty="0" err="1" smtClean="0"/>
              <a:t>CeGIDD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410" y="1011998"/>
            <a:ext cx="8883179" cy="5846002"/>
          </a:xfrm>
        </p:spPr>
        <p:txBody>
          <a:bodyPr/>
          <a:lstStyle/>
          <a:p>
            <a:r>
              <a:rPr lang="fr-FR" sz="2400" b="1" u="sng" dirty="0" smtClean="0">
                <a:solidFill>
                  <a:schemeClr val="accent2"/>
                </a:solidFill>
              </a:rPr>
              <a:t>Fonctionnement</a:t>
            </a:r>
            <a:r>
              <a:rPr lang="fr-FR" sz="2400" dirty="0" smtClean="0">
                <a:solidFill>
                  <a:schemeClr val="accent2"/>
                </a:solidFill>
              </a:rPr>
              <a:t> :</a:t>
            </a:r>
          </a:p>
          <a:p>
            <a:pPr>
              <a:buFontTx/>
              <a:buChar char="-"/>
            </a:pPr>
            <a:r>
              <a:rPr lang="fr-FR" sz="1800" dirty="0" smtClean="0"/>
              <a:t>Accessibilité et visibilité du centre</a:t>
            </a:r>
          </a:p>
          <a:p>
            <a:pPr>
              <a:buFontTx/>
              <a:buChar char="-"/>
            </a:pPr>
            <a:r>
              <a:rPr lang="fr-FR" sz="1800" dirty="0" smtClean="0"/>
              <a:t>Ouverture minimum de 5 demi-journées (ou 4 en discussion)</a:t>
            </a:r>
          </a:p>
          <a:p>
            <a:pPr>
              <a:buFontTx/>
              <a:buChar char="-"/>
            </a:pPr>
            <a:r>
              <a:rPr lang="fr-FR" sz="1800" dirty="0" smtClean="0"/>
              <a:t>Amplitude horaire tenant compte des modes de vie (12h-14h, après 18h, samedi) </a:t>
            </a:r>
          </a:p>
          <a:p>
            <a:pPr>
              <a:buFontTx/>
              <a:buChar char="-"/>
            </a:pPr>
            <a:r>
              <a:rPr lang="fr-FR" sz="1800" dirty="0" smtClean="0"/>
              <a:t>Possibilité de 2 modes de consultation, avec et sans rendez-vous, recommandée</a:t>
            </a:r>
          </a:p>
          <a:p>
            <a:pPr>
              <a:buFontTx/>
              <a:buChar char="-"/>
            </a:pPr>
            <a:r>
              <a:rPr lang="fr-FR" sz="1800" dirty="0" smtClean="0"/>
              <a:t>Respect du caractère volontaire de la démarche et de la confidentialité </a:t>
            </a:r>
          </a:p>
          <a:p>
            <a:pPr>
              <a:buFontTx/>
              <a:buChar char="-"/>
            </a:pPr>
            <a:r>
              <a:rPr lang="fr-FR" sz="1800" dirty="0" smtClean="0"/>
              <a:t>Toutes les prestations sont gratuites</a:t>
            </a:r>
          </a:p>
          <a:p>
            <a:pPr>
              <a:buFontTx/>
              <a:buChar char="-"/>
            </a:pPr>
            <a:r>
              <a:rPr lang="fr-FR" sz="1800" dirty="0" smtClean="0"/>
              <a:t>Prise en charge anonyme ou non anonyme, hormis vaccination et contraception</a:t>
            </a:r>
          </a:p>
          <a:p>
            <a:endParaRPr lang="fr-FR" sz="1800" dirty="0" smtClean="0"/>
          </a:p>
          <a:p>
            <a:r>
              <a:rPr lang="fr-FR" sz="2400" b="1" u="sng" dirty="0" smtClean="0">
                <a:solidFill>
                  <a:schemeClr val="accent2"/>
                </a:solidFill>
              </a:rPr>
              <a:t>Coordination et évaluation</a:t>
            </a:r>
            <a:r>
              <a:rPr lang="fr-FR" sz="2400" u="sng" dirty="0" smtClean="0">
                <a:solidFill>
                  <a:schemeClr val="accent2"/>
                </a:solidFill>
              </a:rPr>
              <a:t> </a:t>
            </a:r>
            <a:r>
              <a:rPr lang="fr-FR" sz="1800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fr-FR" sz="1800" dirty="0" smtClean="0"/>
              <a:t>	</a:t>
            </a:r>
          </a:p>
          <a:p>
            <a:pPr>
              <a:buNone/>
            </a:pPr>
            <a:r>
              <a:rPr lang="fr-FR" sz="1800" dirty="0" smtClean="0"/>
              <a:t>	</a:t>
            </a:r>
            <a:r>
              <a:rPr lang="fr-FR" sz="1800" dirty="0" smtClean="0"/>
              <a:t>L’ARS </a:t>
            </a:r>
            <a:r>
              <a:rPr lang="fr-FR" sz="1800" dirty="0" smtClean="0">
                <a:sym typeface="Wingdings" pitchFamily="2" charset="2"/>
              </a:rPr>
              <a:t> </a:t>
            </a:r>
            <a:r>
              <a:rPr lang="fr-FR" sz="1800" dirty="0" smtClean="0"/>
              <a:t>coordination, suivi et analyse des activités des </a:t>
            </a:r>
            <a:r>
              <a:rPr lang="fr-FR" sz="1800" dirty="0" err="1" smtClean="0"/>
              <a:t>CeGIDD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		          </a:t>
            </a:r>
            <a:r>
              <a:rPr lang="fr-FR" sz="1800" dirty="0" smtClean="0">
                <a:sym typeface="Wingdings" pitchFamily="2" charset="2"/>
              </a:rPr>
              <a:t></a:t>
            </a:r>
            <a:r>
              <a:rPr lang="fr-FR" sz="1800" dirty="0" smtClean="0"/>
              <a:t> peut confier ces missions à un </a:t>
            </a:r>
            <a:r>
              <a:rPr lang="fr-FR" sz="1800" dirty="0" err="1" smtClean="0"/>
              <a:t>CeGIDD</a:t>
            </a:r>
            <a:r>
              <a:rPr lang="fr-FR" sz="1800" dirty="0" smtClean="0"/>
              <a:t>, ou COREVIH volontaire, </a:t>
            </a:r>
            <a:r>
              <a:rPr lang="fr-FR" sz="1800" dirty="0" smtClean="0"/>
              <a:t>		ou </a:t>
            </a:r>
            <a:r>
              <a:rPr lang="fr-FR" sz="1800" dirty="0" smtClean="0"/>
              <a:t>autre </a:t>
            </a:r>
            <a:r>
              <a:rPr lang="fr-FR" sz="1800" dirty="0" smtClean="0"/>
              <a:t>organisme </a:t>
            </a:r>
            <a:r>
              <a:rPr lang="fr-FR" sz="1800" dirty="0" smtClean="0"/>
              <a:t>compétent.  </a:t>
            </a:r>
            <a:endParaRPr lang="fr-FR" sz="1800" dirty="0" smtClean="0"/>
          </a:p>
          <a:p>
            <a:pPr>
              <a:buFontTx/>
              <a:buChar char="-"/>
            </a:pPr>
            <a:endParaRPr lang="fr-FR" sz="1600" dirty="0" smtClean="0"/>
          </a:p>
          <a:p>
            <a:endParaRPr lang="fr-FR" sz="1600" dirty="0" smtClean="0">
              <a:sym typeface="Wingdings" pitchFamily="2" charset="2"/>
            </a:endParaRPr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6363" y="162782"/>
            <a:ext cx="8621909" cy="587919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Procédure d’habilitation (période transitoire)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61045" y="816026"/>
            <a:ext cx="8621909" cy="5813867"/>
          </a:xfrm>
        </p:spPr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90500" y="1050925"/>
          <a:ext cx="8748713" cy="5807075"/>
        </p:xfrm>
        <a:graphic>
          <a:graphicData uri="http://schemas.openxmlformats.org/presentationml/2006/ole">
            <p:oleObj spid="_x0000_s22530" name="Document" r:id="rId3" imgW="10175519" imgH="64623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odèle par défau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479</Words>
  <Application>Microsoft Office PowerPoint</Application>
  <PresentationFormat>Affichage à l'écran (4:3)</PresentationFormat>
  <Paragraphs>49</Paragraphs>
  <Slides>5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1_Modèle par défaut</vt:lpstr>
      <vt:lpstr>Document Microsoft Office Word</vt:lpstr>
      <vt:lpstr>LFSS 2015 : fusion des dispositifs CDAG - CIDDIST</vt:lpstr>
      <vt:lpstr>Missions des CeGIDD  les modifications sont en bleu</vt:lpstr>
      <vt:lpstr>Diapositive 3</vt:lpstr>
      <vt:lpstr>Fonctionnement, coordination, évaluation des CeGIDD</vt:lpstr>
      <vt:lpstr>Procédure d’habilitation (période transitoire)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jpepaillard</cp:lastModifiedBy>
  <cp:revision>221</cp:revision>
  <dcterms:created xsi:type="dcterms:W3CDTF">2010-01-06T10:10:18Z</dcterms:created>
  <dcterms:modified xsi:type="dcterms:W3CDTF">2015-03-11T15:38:30Z</dcterms:modified>
</cp:coreProperties>
</file>