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8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sldIdLst>
    <p:sldId id="259" r:id="rId3"/>
    <p:sldId id="261" r:id="rId4"/>
    <p:sldId id="272" r:id="rId5"/>
    <p:sldId id="273" r:id="rId6"/>
    <p:sldId id="274" r:id="rId7"/>
    <p:sldId id="262" r:id="rId8"/>
    <p:sldId id="275" r:id="rId9"/>
    <p:sldId id="277" r:id="rId10"/>
    <p:sldId id="276" r:id="rId11"/>
    <p:sldId id="263" r:id="rId12"/>
    <p:sldId id="264" r:id="rId13"/>
    <p:sldId id="27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92832F5-EA01-48E5-B403-87E193F50680}">
          <p14:sldIdLst>
            <p14:sldId id="259"/>
          </p14:sldIdLst>
        </p14:section>
        <p14:section name="Vue d’ensemble du projet" id="{087866C3-7028-482C-8D34-6BF5363FBD75}">
          <p14:sldIdLst>
            <p14:sldId id="261"/>
            <p14:sldId id="272"/>
            <p14:sldId id="273"/>
            <p14:sldId id="274"/>
          </p14:sldIdLst>
        </p14:section>
        <p14:section name="Mise à jour de l’état" id="{521DEF98-8796-4632-831A-16252E9A6054}">
          <p14:sldIdLst>
            <p14:sldId id="262"/>
            <p14:sldId id="275"/>
            <p14:sldId id="277"/>
            <p14:sldId id="276"/>
            <p14:sldId id="263"/>
            <p14:sldId id="264"/>
            <p14:sldId id="278"/>
          </p14:sldIdLst>
        </p14:section>
        <p14:section name="Barre de planning" id="{CF24EBA6-C924-424D-AC31-A4B9992A87E0}">
          <p14:sldIdLst/>
        </p14:section>
        <p14:section name="Étapes suivantes et éléments d’action" id="{C24C98EC-938D-4034-8DB8-5E8DBF16E3CB}">
          <p14:sldIdLst/>
        </p14:section>
        <p14:section name="Annexe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35" autoAdjust="0"/>
    <p:restoredTop sz="96975" autoAdjust="0"/>
  </p:normalViewPr>
  <p:slideViewPr>
    <p:cSldViewPr>
      <p:cViewPr>
        <p:scale>
          <a:sx n="100" d="100"/>
          <a:sy n="100" d="100"/>
        </p:scale>
        <p:origin x="-600" y="-72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3d5" qsCatId="3D" csTypeId="urn:microsoft.com/office/officeart/2005/8/colors/colorful3" csCatId="colorful" phldr="1"/>
      <dgm:spPr/>
    </dgm:pt>
    <dgm:pt modelId="{1E3A074B-8EC3-4AC7-ADB8-C53A583CA2D1}">
      <dgm:prSet phldrT="[Text]" custT="1"/>
      <dgm:spPr>
        <a:solidFill>
          <a:schemeClr val="bg1"/>
        </a:solidFill>
      </dgm:spPr>
      <dgm:t>
        <a:bodyPr/>
        <a:lstStyle/>
        <a:p>
          <a:r>
            <a:rPr lang="fr-FR" sz="2000" dirty="0"/>
            <a:t>Jalon 1</a:t>
          </a:r>
        </a:p>
      </dgm:t>
    </dgm:pt>
    <dgm:pt modelId="{C3E70DF8-D297-401F-A070-1295F4388B0B}" type="parTrans" cxnId="{8C1AFE23-B091-4CE6-8284-0511812F213B}">
      <dgm:prSet/>
      <dgm:spPr/>
      <dgm:t>
        <a:bodyPr/>
        <a:lstStyle/>
        <a:p>
          <a:endParaRPr lang="fr-FR" sz="2400"/>
        </a:p>
      </dgm:t>
    </dgm:pt>
    <dgm:pt modelId="{13D421C7-F834-4141-85ED-0207D610A128}" type="sibTrans" cxnId="{8C1AFE23-B091-4CE6-8284-0511812F213B}">
      <dgm:prSet/>
      <dgm:spPr/>
      <dgm:t>
        <a:bodyPr/>
        <a:lstStyle/>
        <a:p>
          <a:endParaRPr lang="fr-FR" sz="2400"/>
        </a:p>
      </dgm:t>
    </dgm:pt>
    <dgm:pt modelId="{C7CCB8C4-BA8F-435B-96D2-651E5BBEE204}">
      <dgm:prSet phldrT="[Text]" custT="1"/>
      <dgm:spPr/>
      <dgm:t>
        <a:bodyPr/>
        <a:lstStyle/>
        <a:p>
          <a:r>
            <a:rPr lang="fr-FR" sz="2000" dirty="0"/>
            <a:t>Jalon 2</a:t>
          </a:r>
        </a:p>
      </dgm:t>
    </dgm:pt>
    <dgm:pt modelId="{AD18367E-C5DB-45A4-A27B-B15954C86D0F}" type="parTrans" cxnId="{679C1D1A-14EB-43D6-A6EB-15DB434BD9E3}">
      <dgm:prSet/>
      <dgm:spPr/>
      <dgm:t>
        <a:bodyPr/>
        <a:lstStyle/>
        <a:p>
          <a:endParaRPr lang="fr-FR" sz="2400"/>
        </a:p>
      </dgm:t>
    </dgm:pt>
    <dgm:pt modelId="{7D6A4EA2-7BAB-433A-B969-4D95C96F0274}" type="sibTrans" cxnId="{679C1D1A-14EB-43D6-A6EB-15DB434BD9E3}">
      <dgm:prSet/>
      <dgm:spPr/>
      <dgm:t>
        <a:bodyPr/>
        <a:lstStyle/>
        <a:p>
          <a:endParaRPr lang="fr-FR" sz="2400"/>
        </a:p>
      </dgm:t>
    </dgm:pt>
    <dgm:pt modelId="{A75DE5EA-0E88-4A1C-B1EA-B4EE477D7AA1}">
      <dgm:prSet phldrT="[Text]" custT="1"/>
      <dgm:spPr/>
      <dgm:t>
        <a:bodyPr/>
        <a:lstStyle/>
        <a:p>
          <a:r>
            <a:rPr lang="fr-FR" sz="2000" dirty="0"/>
            <a:t>Jalon 3</a:t>
          </a:r>
        </a:p>
      </dgm:t>
    </dgm:pt>
    <dgm:pt modelId="{48157EE2-9BD9-48FE-A422-276C84F2470D}" type="parTrans" cxnId="{D09152C8-0058-4F02-AE9F-59A443534AE8}">
      <dgm:prSet/>
      <dgm:spPr/>
      <dgm:t>
        <a:bodyPr/>
        <a:lstStyle/>
        <a:p>
          <a:endParaRPr lang="fr-FR" sz="2400"/>
        </a:p>
      </dgm:t>
    </dgm:pt>
    <dgm:pt modelId="{03226FF3-250B-4000-A0B5-00FF0F1D75A5}" type="sibTrans" cxnId="{D09152C8-0058-4F02-AE9F-59A443534AE8}">
      <dgm:prSet/>
      <dgm:spPr/>
      <dgm:t>
        <a:bodyPr/>
        <a:lstStyle/>
        <a:p>
          <a:endParaRPr lang="fr-FR" sz="2400"/>
        </a:p>
      </dgm:t>
    </dgm:pt>
    <dgm:pt modelId="{A39C9339-F7BC-4A9F-AF8A-3B9741B27413}">
      <dgm:prSet phldrT="[Text]" custT="1"/>
      <dgm:spPr>
        <a:solidFill>
          <a:schemeClr val="bg1"/>
        </a:solidFill>
      </dgm:spPr>
      <dgm:t>
        <a:bodyPr/>
        <a:lstStyle/>
        <a:p>
          <a:r>
            <a:rPr lang="fr-FR" sz="2000" dirty="0" smtClean="0"/>
            <a:t>Aout 2014</a:t>
          </a:r>
          <a:endParaRPr lang="fr-FR" sz="2000" dirty="0"/>
        </a:p>
      </dgm:t>
    </dgm:pt>
    <dgm:pt modelId="{26699644-3B9B-4794-926C-D854282146D8}" type="parTrans" cxnId="{BF777ED0-A485-405A-BFCD-E378EF965464}">
      <dgm:prSet/>
      <dgm:spPr/>
      <dgm:t>
        <a:bodyPr/>
        <a:lstStyle/>
        <a:p>
          <a:endParaRPr lang="fr-FR" sz="2400"/>
        </a:p>
      </dgm:t>
    </dgm:pt>
    <dgm:pt modelId="{3E2FBE5E-2D29-4C39-97D1-424264F1308F}" type="sibTrans" cxnId="{BF777ED0-A485-405A-BFCD-E378EF965464}">
      <dgm:prSet/>
      <dgm:spPr/>
      <dgm:t>
        <a:bodyPr/>
        <a:lstStyle/>
        <a:p>
          <a:endParaRPr lang="fr-FR" sz="2400"/>
        </a:p>
      </dgm:t>
    </dgm:pt>
    <dgm:pt modelId="{5175B6B0-3CA6-4535-A09B-108E0999A356}">
      <dgm:prSet phldrT="[Text]" custT="1"/>
      <dgm:spPr/>
      <dgm:t>
        <a:bodyPr/>
        <a:lstStyle/>
        <a:p>
          <a:r>
            <a:rPr lang="fr-FR" sz="2000" dirty="0" smtClean="0"/>
            <a:t>Fin avril 2015</a:t>
          </a:r>
          <a:endParaRPr lang="fr-FR" sz="2000" dirty="0"/>
        </a:p>
      </dgm:t>
    </dgm:pt>
    <dgm:pt modelId="{ECD96492-1092-4631-A208-D9A5DA08372E}" type="parTrans" cxnId="{345AD6EC-90F1-4BA3-A053-C21366541189}">
      <dgm:prSet/>
      <dgm:spPr/>
      <dgm:t>
        <a:bodyPr/>
        <a:lstStyle/>
        <a:p>
          <a:endParaRPr lang="fr-FR" sz="2400"/>
        </a:p>
      </dgm:t>
    </dgm:pt>
    <dgm:pt modelId="{F900535F-E882-46D4-B632-4B8ACBE851E4}" type="sibTrans" cxnId="{345AD6EC-90F1-4BA3-A053-C21366541189}">
      <dgm:prSet/>
      <dgm:spPr/>
      <dgm:t>
        <a:bodyPr/>
        <a:lstStyle/>
        <a:p>
          <a:endParaRPr lang="fr-FR" sz="2400"/>
        </a:p>
      </dgm:t>
    </dgm:pt>
    <dgm:pt modelId="{1982B446-3706-4711-A6F1-3DC4DFE59A3A}">
      <dgm:prSet phldrT="[Text]" custT="1"/>
      <dgm:spPr/>
      <dgm:t>
        <a:bodyPr/>
        <a:lstStyle/>
        <a:p>
          <a:r>
            <a:rPr lang="fr-FR" sz="2000" dirty="0"/>
            <a:t>Jalon 4</a:t>
          </a:r>
        </a:p>
      </dgm:t>
    </dgm:pt>
    <dgm:pt modelId="{33D0F32B-ABD3-423A-818A-28D89377B172}" type="parTrans" cxnId="{7DD07C3D-EA79-49EE-93EE-865A49AB8425}">
      <dgm:prSet/>
      <dgm:spPr/>
      <dgm:t>
        <a:bodyPr/>
        <a:lstStyle/>
        <a:p>
          <a:endParaRPr lang="fr-FR"/>
        </a:p>
      </dgm:t>
    </dgm:pt>
    <dgm:pt modelId="{6C0374E5-7FC4-4DEF-BC17-94C58A35DE3F}" type="sibTrans" cxnId="{7DD07C3D-EA79-49EE-93EE-865A49AB8425}">
      <dgm:prSet/>
      <dgm:spPr/>
      <dgm:t>
        <a:bodyPr/>
        <a:lstStyle/>
        <a:p>
          <a:endParaRPr lang="fr-FR"/>
        </a:p>
      </dgm:t>
    </dgm:pt>
    <dgm:pt modelId="{BAD6DE81-DE4F-40EF-8526-A8F127A4BE33}">
      <dgm:prSet phldrT="[Text]" custT="1"/>
      <dgm:spPr/>
      <dgm:t>
        <a:bodyPr/>
        <a:lstStyle/>
        <a:p>
          <a:r>
            <a:rPr lang="fr-FR" sz="2000" dirty="0" smtClean="0"/>
            <a:t>Déc 2015</a:t>
          </a:r>
          <a:endParaRPr lang="fr-FR" sz="2000" dirty="0"/>
        </a:p>
      </dgm:t>
    </dgm:pt>
    <dgm:pt modelId="{3224C504-155F-4C9F-93C7-83D8D4CEC1B4}" type="parTrans" cxnId="{293E3154-15DE-4C13-93DE-664CEAB9F0AF}">
      <dgm:prSet/>
      <dgm:spPr/>
      <dgm:t>
        <a:bodyPr/>
        <a:lstStyle/>
        <a:p>
          <a:endParaRPr lang="fr-FR"/>
        </a:p>
      </dgm:t>
    </dgm:pt>
    <dgm:pt modelId="{6252B9CC-7427-40BA-B706-E629F53D4B22}" type="sibTrans" cxnId="{293E3154-15DE-4C13-93DE-664CEAB9F0AF}">
      <dgm:prSet/>
      <dgm:spPr/>
      <dgm:t>
        <a:bodyPr/>
        <a:lstStyle/>
        <a:p>
          <a:endParaRPr lang="fr-FR"/>
        </a:p>
      </dgm:t>
    </dgm:pt>
    <dgm:pt modelId="{9898FE38-DE6C-46BA-8D32-D767674AD978}">
      <dgm:prSet phldrT="[Text]" custT="1"/>
      <dgm:spPr/>
      <dgm:t>
        <a:bodyPr/>
        <a:lstStyle/>
        <a:p>
          <a:r>
            <a:rPr lang="fr-FR" sz="2000" dirty="0" smtClean="0"/>
            <a:t>Fin mai 2015</a:t>
          </a:r>
          <a:endParaRPr lang="fr-FR" sz="2000" dirty="0"/>
        </a:p>
      </dgm:t>
    </dgm:pt>
    <dgm:pt modelId="{6500A968-9A0E-4ACA-91E4-A3C5FA03BCC8}" type="parTrans" cxnId="{277398F3-A9DD-4822-A4A0-9408AA94EB41}">
      <dgm:prSet/>
      <dgm:spPr/>
      <dgm:t>
        <a:bodyPr/>
        <a:lstStyle/>
        <a:p>
          <a:endParaRPr lang="fr-FR"/>
        </a:p>
      </dgm:t>
    </dgm:pt>
    <dgm:pt modelId="{15E99FBC-5B51-4114-8E0B-C26E50C78603}" type="sibTrans" cxnId="{277398F3-A9DD-4822-A4A0-9408AA94EB41}">
      <dgm:prSet/>
      <dgm:spPr/>
      <dgm:t>
        <a:bodyPr/>
        <a:lstStyle/>
        <a:p>
          <a:endParaRPr lang="fr-FR"/>
        </a:p>
      </dgm:t>
    </dgm:pt>
    <dgm:pt modelId="{17C1FFFD-D172-4370-8A52-F44A0E52FD5F}">
      <dgm:prSet phldrT="[Text]" custT="1"/>
      <dgm:spPr>
        <a:solidFill>
          <a:schemeClr val="bg1"/>
        </a:solidFill>
      </dgm:spPr>
      <dgm:t>
        <a:bodyPr/>
        <a:lstStyle/>
        <a:p>
          <a:r>
            <a:rPr lang="fr-FR" sz="1400" dirty="0" smtClean="0"/>
            <a:t>Notification du marché</a:t>
          </a:r>
          <a:endParaRPr lang="fr-FR" sz="2000" dirty="0"/>
        </a:p>
      </dgm:t>
    </dgm:pt>
    <dgm:pt modelId="{16C3DE8A-D2B6-4013-8D81-B70C11165ACC}" type="parTrans" cxnId="{DFCEBA6B-010A-497C-82F3-7C34BE63CA62}">
      <dgm:prSet/>
      <dgm:spPr/>
      <dgm:t>
        <a:bodyPr/>
        <a:lstStyle/>
        <a:p>
          <a:endParaRPr lang="fr-FR"/>
        </a:p>
      </dgm:t>
    </dgm:pt>
    <dgm:pt modelId="{F1A3B36E-89C8-4913-AFCB-CDE29FB86E5B}" type="sibTrans" cxnId="{DFCEBA6B-010A-497C-82F3-7C34BE63CA62}">
      <dgm:prSet/>
      <dgm:spPr/>
      <dgm:t>
        <a:bodyPr/>
        <a:lstStyle/>
        <a:p>
          <a:endParaRPr lang="fr-FR"/>
        </a:p>
      </dgm:t>
    </dgm:pt>
    <dgm:pt modelId="{BE810C58-799D-4C18-8DEF-25CD0E46A72A}">
      <dgm:prSet phldrT="[Text]" custT="1"/>
      <dgm:spPr/>
      <dgm:t>
        <a:bodyPr/>
        <a:lstStyle/>
        <a:p>
          <a:r>
            <a:rPr lang="fr-FR" sz="1400" dirty="0" smtClean="0"/>
            <a:t>Début de la phase de test sur Rennes</a:t>
          </a:r>
          <a:endParaRPr lang="fr-FR" sz="2000" dirty="0"/>
        </a:p>
      </dgm:t>
    </dgm:pt>
    <dgm:pt modelId="{E085106C-AF80-4B71-A196-EC8968BF9E71}" type="parTrans" cxnId="{021D5B64-C110-4553-A170-C997877BBE2D}">
      <dgm:prSet/>
      <dgm:spPr/>
      <dgm:t>
        <a:bodyPr/>
        <a:lstStyle/>
        <a:p>
          <a:endParaRPr lang="fr-FR"/>
        </a:p>
      </dgm:t>
    </dgm:pt>
    <dgm:pt modelId="{4E002DE7-D614-499E-98A6-3789352BF789}" type="sibTrans" cxnId="{021D5B64-C110-4553-A170-C997877BBE2D}">
      <dgm:prSet/>
      <dgm:spPr/>
      <dgm:t>
        <a:bodyPr/>
        <a:lstStyle/>
        <a:p>
          <a:endParaRPr lang="fr-FR"/>
        </a:p>
      </dgm:t>
    </dgm:pt>
    <dgm:pt modelId="{F4F83C18-DA83-4355-8970-7961F020D913}">
      <dgm:prSet phldrT="[Text]" custT="1"/>
      <dgm:spPr/>
      <dgm:t>
        <a:bodyPr/>
        <a:lstStyle/>
        <a:p>
          <a:r>
            <a:rPr lang="fr-FR" sz="1400" dirty="0" smtClean="0"/>
            <a:t>Passage en production sur Rennes</a:t>
          </a:r>
          <a:endParaRPr lang="fr-FR" sz="1400" dirty="0"/>
        </a:p>
      </dgm:t>
    </dgm:pt>
    <dgm:pt modelId="{5E33C0F0-6484-4CD8-AD27-D03BE7B95F11}" type="parTrans" cxnId="{3A7C5DC1-B035-4B90-89FB-8A4674E3A9D2}">
      <dgm:prSet/>
      <dgm:spPr/>
      <dgm:t>
        <a:bodyPr/>
        <a:lstStyle/>
        <a:p>
          <a:endParaRPr lang="fr-FR"/>
        </a:p>
      </dgm:t>
    </dgm:pt>
    <dgm:pt modelId="{3AEB2918-C4F8-4935-B984-4115C0195358}" type="sibTrans" cxnId="{3A7C5DC1-B035-4B90-89FB-8A4674E3A9D2}">
      <dgm:prSet/>
      <dgm:spPr/>
      <dgm:t>
        <a:bodyPr/>
        <a:lstStyle/>
        <a:p>
          <a:endParaRPr lang="fr-FR"/>
        </a:p>
      </dgm:t>
    </dgm:pt>
    <dgm:pt modelId="{D613B325-7944-4BC8-AF0E-97738799CC66}">
      <dgm:prSet phldrT="[Text]" custT="1"/>
      <dgm:spPr/>
      <dgm:t>
        <a:bodyPr/>
        <a:lstStyle/>
        <a:p>
          <a:r>
            <a:rPr lang="fr-FR" sz="1400" dirty="0" smtClean="0"/>
            <a:t>Paramétrage des autres centres </a:t>
          </a:r>
          <a:endParaRPr lang="fr-FR" sz="1400" dirty="0"/>
        </a:p>
      </dgm:t>
    </dgm:pt>
    <dgm:pt modelId="{E3920BFE-243A-43BC-BEAD-29150FEC6699}" type="parTrans" cxnId="{AAD30767-C29F-42BD-B4DB-EB7933E18157}">
      <dgm:prSet/>
      <dgm:spPr/>
      <dgm:t>
        <a:bodyPr/>
        <a:lstStyle/>
        <a:p>
          <a:endParaRPr lang="fr-FR"/>
        </a:p>
      </dgm:t>
    </dgm:pt>
    <dgm:pt modelId="{9CE115E8-325A-441A-9762-4952AF7DDC64}" type="sibTrans" cxnId="{AAD30767-C29F-42BD-B4DB-EB7933E18157}">
      <dgm:prSet/>
      <dgm:spPr/>
      <dgm:t>
        <a:bodyPr/>
        <a:lstStyle/>
        <a:p>
          <a:endParaRPr lang="fr-FR"/>
        </a:p>
      </dgm:t>
    </dgm:pt>
    <dgm:pt modelId="{EE8159DD-AD23-4381-AC6A-6DDC73AA0B54}">
      <dgm:prSet phldrT="[Text]" custT="1"/>
      <dgm:spPr/>
      <dgm:t>
        <a:bodyPr/>
        <a:lstStyle/>
        <a:p>
          <a:r>
            <a:rPr lang="fr-FR" sz="1400" dirty="0" smtClean="0"/>
            <a:t>Passage en production des 7 autres centres </a:t>
          </a:r>
          <a:endParaRPr lang="fr-FR" sz="1400" dirty="0"/>
        </a:p>
      </dgm:t>
    </dgm:pt>
    <dgm:pt modelId="{8AC9F15E-C71B-4D7A-99BF-F8104BE29DD4}" type="parTrans" cxnId="{C733800D-2C02-415E-85ED-ABB31632600B}">
      <dgm:prSet/>
      <dgm:spPr/>
      <dgm:t>
        <a:bodyPr/>
        <a:lstStyle/>
        <a:p>
          <a:endParaRPr lang="fr-FR"/>
        </a:p>
      </dgm:t>
    </dgm:pt>
    <dgm:pt modelId="{0AB664A6-ED23-4D40-99E4-ECDE50D0A575}" type="sibTrans" cxnId="{C733800D-2C02-415E-85ED-ABB31632600B}">
      <dgm:prSet/>
      <dgm:spPr/>
      <dgm:t>
        <a:bodyPr/>
        <a:lstStyle/>
        <a:p>
          <a:endParaRPr lang="fr-FR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ScaleX="86792" custScaleY="86038"/>
      <dgm:spPr/>
    </dgm:pt>
    <dgm:pt modelId="{4566E19C-2577-409E-A34A-BB8B091D39D1}" type="pres">
      <dgm:prSet presAssocID="{455C831A-CCF5-4391-A2BE-9DF065D37587}" presName="arrowDiagram4" presStyleCnt="0"/>
      <dgm:spPr/>
    </dgm:pt>
    <dgm:pt modelId="{A94E7C76-C16F-47F1-B4F1-C2CF2270A7E9}" type="pres">
      <dgm:prSet presAssocID="{1E3A074B-8EC3-4AC7-ADB8-C53A583CA2D1}" presName="bullet4a" presStyleLbl="node1" presStyleIdx="0" presStyleCnt="4" custLinFactX="129" custLinFactNeighborX="100000" custLinFactNeighborY="9679"/>
      <dgm:spPr/>
    </dgm:pt>
    <dgm:pt modelId="{48F9B62B-8095-40B1-882D-7B164B0C8B69}" type="pres">
      <dgm:prSet presAssocID="{1E3A074B-8EC3-4AC7-ADB8-C53A583CA2D1}" presName="textBox4a" presStyleLbl="revTx" presStyleIdx="0" presStyleCnt="4" custScaleX="120677" custLinFactNeighborX="14676" custLinFactNeighborY="297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FC4447-43F4-414D-A014-8F5BDE3BC5FF}" type="pres">
      <dgm:prSet presAssocID="{C7CCB8C4-BA8F-435B-96D2-651E5BBEE204}" presName="bullet4b" presStyleLbl="node1" presStyleIdx="1" presStyleCnt="4" custLinFactNeighborX="-8158" custLinFactNeighborY="50683"/>
      <dgm:spPr/>
    </dgm:pt>
    <dgm:pt modelId="{389CF004-91C6-4868-93F7-537D5C97980B}" type="pres">
      <dgm:prSet presAssocID="{C7CCB8C4-BA8F-435B-96D2-651E5BBEE204}" presName="textBox4b" presStyleLbl="revTx" presStyleIdx="1" presStyleCnt="4" custScaleY="81565" custLinFactNeighborX="-9999" custLinFactNeighborY="180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49C94D-D2A4-4464-8383-D3C12F8B2538}" type="pres">
      <dgm:prSet presAssocID="{A75DE5EA-0E88-4A1C-B1EA-B4EE477D7AA1}" presName="bullet4c" presStyleLbl="node1" presStyleIdx="2" presStyleCnt="4" custLinFactNeighborX="-59466" custLinFactNeighborY="50213"/>
      <dgm:spPr/>
    </dgm:pt>
    <dgm:pt modelId="{5E71A06C-9747-4CAE-BA21-E9C2A4D6678D}" type="pres">
      <dgm:prSet presAssocID="{A75DE5EA-0E88-4A1C-B1EA-B4EE477D7AA1}" presName="textBox4c" presStyleLbl="revTx" presStyleIdx="2" presStyleCnt="4" custScaleY="60921" custLinFactNeighborX="-27627" custLinFactNeighborY="41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227355-A6E4-4C01-AB6A-08B68C0ABB91}" type="pres">
      <dgm:prSet presAssocID="{1982B446-3706-4711-A6F1-3DC4DFE59A3A}" presName="bullet4d" presStyleLbl="node1" presStyleIdx="3" presStyleCnt="4" custLinFactNeighborX="-57095" custLinFactNeighborY="36725"/>
      <dgm:spPr/>
    </dgm:pt>
    <dgm:pt modelId="{DB2CD8C7-A5B3-49A1-81CC-0EEDDDF3DB4E}" type="pres">
      <dgm:prSet presAssocID="{1982B446-3706-4711-A6F1-3DC4DFE59A3A}" presName="textBox4d" presStyleLbl="revTx" presStyleIdx="3" presStyleCnt="4" custScaleY="64549" custLinFactNeighborX="-31716" custLinFactNeighborY="37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7398F3-A9DD-4822-A4A0-9408AA94EB41}" srcId="{A75DE5EA-0E88-4A1C-B1EA-B4EE477D7AA1}" destId="{9898FE38-DE6C-46BA-8D32-D767674AD978}" srcOrd="0" destOrd="0" parTransId="{6500A968-9A0E-4ACA-91E4-A3C5FA03BCC8}" sibTransId="{15E99FBC-5B51-4114-8E0B-C26E50C78603}"/>
    <dgm:cxn modelId="{AAD30767-C29F-42BD-B4DB-EB7933E18157}" srcId="{A75DE5EA-0E88-4A1C-B1EA-B4EE477D7AA1}" destId="{D613B325-7944-4BC8-AF0E-97738799CC66}" srcOrd="2" destOrd="0" parTransId="{E3920BFE-243A-43BC-BEAD-29150FEC6699}" sibTransId="{9CE115E8-325A-441A-9762-4952AF7DDC64}"/>
    <dgm:cxn modelId="{C733800D-2C02-415E-85ED-ABB31632600B}" srcId="{1982B446-3706-4711-A6F1-3DC4DFE59A3A}" destId="{EE8159DD-AD23-4381-AC6A-6DDC73AA0B54}" srcOrd="1" destOrd="0" parTransId="{8AC9F15E-C71B-4D7A-99BF-F8104BE29DD4}" sibTransId="{0AB664A6-ED23-4D40-99E4-ECDE50D0A575}"/>
    <dgm:cxn modelId="{2583541F-F162-483D-B9B2-385C14B7D6E2}" type="presOf" srcId="{9898FE38-DE6C-46BA-8D32-D767674AD978}" destId="{5E71A06C-9747-4CAE-BA21-E9C2A4D6678D}" srcOrd="0" destOrd="1" presId="urn:microsoft.com/office/officeart/2005/8/layout/arrow2"/>
    <dgm:cxn modelId="{39ECB7E7-30E3-4A3C-AAF0-553A3160CF23}" type="presOf" srcId="{455C831A-CCF5-4391-A2BE-9DF065D37587}" destId="{E220828C-C958-4FCF-B52F-02D7F5D17607}" srcOrd="0" destOrd="0" presId="urn:microsoft.com/office/officeart/2005/8/layout/arrow2"/>
    <dgm:cxn modelId="{8F8CEC4C-9CDF-4753-928A-E942DD95908D}" type="presOf" srcId="{F4F83C18-DA83-4355-8970-7961F020D913}" destId="{5E71A06C-9747-4CAE-BA21-E9C2A4D6678D}" srcOrd="0" destOrd="2" presId="urn:microsoft.com/office/officeart/2005/8/layout/arrow2"/>
    <dgm:cxn modelId="{345AD6EC-90F1-4BA3-A053-C21366541189}" srcId="{C7CCB8C4-BA8F-435B-96D2-651E5BBEE204}" destId="{5175B6B0-3CA6-4535-A09B-108E0999A356}" srcOrd="0" destOrd="0" parTransId="{ECD96492-1092-4631-A208-D9A5DA08372E}" sibTransId="{F900535F-E882-46D4-B632-4B8ACBE851E4}"/>
    <dgm:cxn modelId="{2BF74BFC-345C-4BBA-A841-208357155A73}" type="presOf" srcId="{BE810C58-799D-4C18-8DEF-25CD0E46A72A}" destId="{389CF004-91C6-4868-93F7-537D5C97980B}" srcOrd="0" destOrd="2" presId="urn:microsoft.com/office/officeart/2005/8/layout/arrow2"/>
    <dgm:cxn modelId="{D65F7C5B-7EA7-4838-B97F-AFE5446820AA}" type="presOf" srcId="{D613B325-7944-4BC8-AF0E-97738799CC66}" destId="{5E71A06C-9747-4CAE-BA21-E9C2A4D6678D}" srcOrd="0" destOrd="3" presId="urn:microsoft.com/office/officeart/2005/8/layout/arrow2"/>
    <dgm:cxn modelId="{FC06516A-52A5-4D36-B302-CBA7ED53FA18}" type="presOf" srcId="{C7CCB8C4-BA8F-435B-96D2-651E5BBEE204}" destId="{389CF004-91C6-4868-93F7-537D5C97980B}" srcOrd="0" destOrd="0" presId="urn:microsoft.com/office/officeart/2005/8/layout/arrow2"/>
    <dgm:cxn modelId="{8C1AFE23-B091-4CE6-8284-0511812F213B}" srcId="{455C831A-CCF5-4391-A2BE-9DF065D37587}" destId="{1E3A074B-8EC3-4AC7-ADB8-C53A583CA2D1}" srcOrd="0" destOrd="0" parTransId="{C3E70DF8-D297-401F-A070-1295F4388B0B}" sibTransId="{13D421C7-F834-4141-85ED-0207D610A128}"/>
    <dgm:cxn modelId="{6686FD9E-DB1E-41A9-BB5F-188F3F8748F3}" type="presOf" srcId="{A39C9339-F7BC-4A9F-AF8A-3B9741B27413}" destId="{48F9B62B-8095-40B1-882D-7B164B0C8B69}" srcOrd="0" destOrd="1" presId="urn:microsoft.com/office/officeart/2005/8/layout/arrow2"/>
    <dgm:cxn modelId="{021D5B64-C110-4553-A170-C997877BBE2D}" srcId="{C7CCB8C4-BA8F-435B-96D2-651E5BBEE204}" destId="{BE810C58-799D-4C18-8DEF-25CD0E46A72A}" srcOrd="1" destOrd="0" parTransId="{E085106C-AF80-4B71-A196-EC8968BF9E71}" sibTransId="{4E002DE7-D614-499E-98A6-3789352BF789}"/>
    <dgm:cxn modelId="{FF43409D-6490-4DAC-9843-57BD11235D92}" type="presOf" srcId="{1E3A074B-8EC3-4AC7-ADB8-C53A583CA2D1}" destId="{48F9B62B-8095-40B1-882D-7B164B0C8B69}" srcOrd="0" destOrd="0" presId="urn:microsoft.com/office/officeart/2005/8/layout/arrow2"/>
    <dgm:cxn modelId="{3C905DEF-E67D-4C40-B05D-4060669E3B98}" type="presOf" srcId="{A75DE5EA-0E88-4A1C-B1EA-B4EE477D7AA1}" destId="{5E71A06C-9747-4CAE-BA21-E9C2A4D6678D}" srcOrd="0" destOrd="0" presId="urn:microsoft.com/office/officeart/2005/8/layout/arrow2"/>
    <dgm:cxn modelId="{DFCEBA6B-010A-497C-82F3-7C34BE63CA62}" srcId="{1E3A074B-8EC3-4AC7-ADB8-C53A583CA2D1}" destId="{17C1FFFD-D172-4370-8A52-F44A0E52FD5F}" srcOrd="1" destOrd="0" parTransId="{16C3DE8A-D2B6-4013-8D81-B70C11165ACC}" sibTransId="{F1A3B36E-89C8-4913-AFCB-CDE29FB86E5B}"/>
    <dgm:cxn modelId="{BF777ED0-A485-405A-BFCD-E378EF965464}" srcId="{1E3A074B-8EC3-4AC7-ADB8-C53A583CA2D1}" destId="{A39C9339-F7BC-4A9F-AF8A-3B9741B27413}" srcOrd="0" destOrd="0" parTransId="{26699644-3B9B-4794-926C-D854282146D8}" sibTransId="{3E2FBE5E-2D29-4C39-97D1-424264F1308F}"/>
    <dgm:cxn modelId="{679C1D1A-14EB-43D6-A6EB-15DB434BD9E3}" srcId="{455C831A-CCF5-4391-A2BE-9DF065D37587}" destId="{C7CCB8C4-BA8F-435B-96D2-651E5BBEE204}" srcOrd="1" destOrd="0" parTransId="{AD18367E-C5DB-45A4-A27B-B15954C86D0F}" sibTransId="{7D6A4EA2-7BAB-433A-B969-4D95C96F0274}"/>
    <dgm:cxn modelId="{D09152C8-0058-4F02-AE9F-59A443534AE8}" srcId="{455C831A-CCF5-4391-A2BE-9DF065D37587}" destId="{A75DE5EA-0E88-4A1C-B1EA-B4EE477D7AA1}" srcOrd="2" destOrd="0" parTransId="{48157EE2-9BD9-48FE-A422-276C84F2470D}" sibTransId="{03226FF3-250B-4000-A0B5-00FF0F1D75A5}"/>
    <dgm:cxn modelId="{FE1744AC-C004-4578-94B6-93CA8D33C9E8}" type="presOf" srcId="{1982B446-3706-4711-A6F1-3DC4DFE59A3A}" destId="{DB2CD8C7-A5B3-49A1-81CC-0EEDDDF3DB4E}" srcOrd="0" destOrd="0" presId="urn:microsoft.com/office/officeart/2005/8/layout/arrow2"/>
    <dgm:cxn modelId="{7DD07C3D-EA79-49EE-93EE-865A49AB8425}" srcId="{455C831A-CCF5-4391-A2BE-9DF065D37587}" destId="{1982B446-3706-4711-A6F1-3DC4DFE59A3A}" srcOrd="3" destOrd="0" parTransId="{33D0F32B-ABD3-423A-818A-28D89377B172}" sibTransId="{6C0374E5-7FC4-4DEF-BC17-94C58A35DE3F}"/>
    <dgm:cxn modelId="{FDF899A6-3BC3-4400-9E4F-5AFB1A844A3B}" type="presOf" srcId="{BAD6DE81-DE4F-40EF-8526-A8F127A4BE33}" destId="{DB2CD8C7-A5B3-49A1-81CC-0EEDDDF3DB4E}" srcOrd="0" destOrd="1" presId="urn:microsoft.com/office/officeart/2005/8/layout/arrow2"/>
    <dgm:cxn modelId="{293E3154-15DE-4C13-93DE-664CEAB9F0AF}" srcId="{1982B446-3706-4711-A6F1-3DC4DFE59A3A}" destId="{BAD6DE81-DE4F-40EF-8526-A8F127A4BE33}" srcOrd="0" destOrd="0" parTransId="{3224C504-155F-4C9F-93C7-83D8D4CEC1B4}" sibTransId="{6252B9CC-7427-40BA-B706-E629F53D4B22}"/>
    <dgm:cxn modelId="{F0DD8F9B-E674-4A01-8891-20D1632F36B0}" type="presOf" srcId="{5175B6B0-3CA6-4535-A09B-108E0999A356}" destId="{389CF004-91C6-4868-93F7-537D5C97980B}" srcOrd="0" destOrd="1" presId="urn:microsoft.com/office/officeart/2005/8/layout/arrow2"/>
    <dgm:cxn modelId="{3A7C5DC1-B035-4B90-89FB-8A4674E3A9D2}" srcId="{A75DE5EA-0E88-4A1C-B1EA-B4EE477D7AA1}" destId="{F4F83C18-DA83-4355-8970-7961F020D913}" srcOrd="1" destOrd="0" parTransId="{5E33C0F0-6484-4CD8-AD27-D03BE7B95F11}" sibTransId="{3AEB2918-C4F8-4935-B984-4115C0195358}"/>
    <dgm:cxn modelId="{05333CA7-5B44-42C6-817E-FF844FB41936}" type="presOf" srcId="{EE8159DD-AD23-4381-AC6A-6DDC73AA0B54}" destId="{DB2CD8C7-A5B3-49A1-81CC-0EEDDDF3DB4E}" srcOrd="0" destOrd="2" presId="urn:microsoft.com/office/officeart/2005/8/layout/arrow2"/>
    <dgm:cxn modelId="{52F9B265-D9AE-41D7-935F-6B19C4D2FB6D}" type="presOf" srcId="{17C1FFFD-D172-4370-8A52-F44A0E52FD5F}" destId="{48F9B62B-8095-40B1-882D-7B164B0C8B69}" srcOrd="0" destOrd="2" presId="urn:microsoft.com/office/officeart/2005/8/layout/arrow2"/>
    <dgm:cxn modelId="{CDB3CFA4-6064-4BD5-9F4C-2C85AFCC5E37}" type="presParOf" srcId="{E220828C-C958-4FCF-B52F-02D7F5D17607}" destId="{82ED47FD-CD8E-4EC8-A7E3-BF3AC4BC5C1A}" srcOrd="0" destOrd="0" presId="urn:microsoft.com/office/officeart/2005/8/layout/arrow2"/>
    <dgm:cxn modelId="{019C372E-51B0-4A64-8D12-B92827204091}" type="presParOf" srcId="{E220828C-C958-4FCF-B52F-02D7F5D17607}" destId="{4566E19C-2577-409E-A34A-BB8B091D39D1}" srcOrd="1" destOrd="0" presId="urn:microsoft.com/office/officeart/2005/8/layout/arrow2"/>
    <dgm:cxn modelId="{F63AFE94-9D44-4F29-B597-D95FB9299962}" type="presParOf" srcId="{4566E19C-2577-409E-A34A-BB8B091D39D1}" destId="{A94E7C76-C16F-47F1-B4F1-C2CF2270A7E9}" srcOrd="0" destOrd="0" presId="urn:microsoft.com/office/officeart/2005/8/layout/arrow2"/>
    <dgm:cxn modelId="{BA13245D-CFE8-45D3-9491-2DAB17EF0D6E}" type="presParOf" srcId="{4566E19C-2577-409E-A34A-BB8B091D39D1}" destId="{48F9B62B-8095-40B1-882D-7B164B0C8B69}" srcOrd="1" destOrd="0" presId="urn:microsoft.com/office/officeart/2005/8/layout/arrow2"/>
    <dgm:cxn modelId="{DB1146F8-D39D-414A-9CF9-6A190489E3D5}" type="presParOf" srcId="{4566E19C-2577-409E-A34A-BB8B091D39D1}" destId="{0CFC4447-43F4-414D-A014-8F5BDE3BC5FF}" srcOrd="2" destOrd="0" presId="urn:microsoft.com/office/officeart/2005/8/layout/arrow2"/>
    <dgm:cxn modelId="{4EAE93DF-D1D8-439F-A7A4-04F4ADC77F35}" type="presParOf" srcId="{4566E19C-2577-409E-A34A-BB8B091D39D1}" destId="{389CF004-91C6-4868-93F7-537D5C97980B}" srcOrd="3" destOrd="0" presId="urn:microsoft.com/office/officeart/2005/8/layout/arrow2"/>
    <dgm:cxn modelId="{DF36619F-1E30-48CA-99BE-7AE13179E737}" type="presParOf" srcId="{4566E19C-2577-409E-A34A-BB8B091D39D1}" destId="{8D49C94D-D2A4-4464-8383-D3C12F8B2538}" srcOrd="4" destOrd="0" presId="urn:microsoft.com/office/officeart/2005/8/layout/arrow2"/>
    <dgm:cxn modelId="{2273E46E-B1C6-4185-AEA7-543C97CE2939}" type="presParOf" srcId="{4566E19C-2577-409E-A34A-BB8B091D39D1}" destId="{5E71A06C-9747-4CAE-BA21-E9C2A4D6678D}" srcOrd="5" destOrd="0" presId="urn:microsoft.com/office/officeart/2005/8/layout/arrow2"/>
    <dgm:cxn modelId="{D524FB1C-816C-4B96-A0A1-480BF199AA9B}" type="presParOf" srcId="{4566E19C-2577-409E-A34A-BB8B091D39D1}" destId="{A9227355-A6E4-4C01-AB6A-08B68C0ABB91}" srcOrd="6" destOrd="0" presId="urn:microsoft.com/office/officeart/2005/8/layout/arrow2"/>
    <dgm:cxn modelId="{FD2DA74F-B5FE-44FB-8CF1-2D7D93C839E9}" type="presParOf" srcId="{4566E19C-2577-409E-A34A-BB8B091D39D1}" destId="{DB2CD8C7-A5B3-49A1-81CC-0EEDDDF3DB4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47FD-CD8E-4EC8-A7E3-BF3AC4BC5C1A}">
      <dsp:nvSpPr>
        <dsp:cNvPr id="0" name=""/>
        <dsp:cNvSpPr/>
      </dsp:nvSpPr>
      <dsp:spPr>
        <a:xfrm>
          <a:off x="650026" y="358817"/>
          <a:ext cx="8952255" cy="554655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E7C76-C16F-47F1-B4F1-C2CF2270A7E9}">
      <dsp:nvSpPr>
        <dsp:cNvPr id="0" name=""/>
        <dsp:cNvSpPr/>
      </dsp:nvSpPr>
      <dsp:spPr>
        <a:xfrm>
          <a:off x="1222380" y="4725454"/>
          <a:ext cx="237236" cy="2372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9B62B-8095-40B1-882D-7B164B0C8B69}">
      <dsp:nvSpPr>
        <dsp:cNvPr id="0" name=""/>
        <dsp:cNvSpPr/>
      </dsp:nvSpPr>
      <dsp:spPr>
        <a:xfrm>
          <a:off x="1179961" y="5179927"/>
          <a:ext cx="2128498" cy="153429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0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Jalon 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Aout 2014</a:t>
          </a:r>
          <a:endParaRPr lang="fr-FR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Notification du marché</a:t>
          </a:r>
          <a:endParaRPr lang="fr-FR" sz="2000" kern="1200" dirty="0"/>
        </a:p>
      </dsp:txBody>
      <dsp:txXfrm>
        <a:off x="1179961" y="5179927"/>
        <a:ext cx="2128498" cy="1534298"/>
      </dsp:txXfrm>
    </dsp:sp>
    <dsp:sp modelId="{0CFC4447-43F4-414D-A014-8F5BDE3BC5FF}">
      <dsp:nvSpPr>
        <dsp:cNvPr id="0" name=""/>
        <dsp:cNvSpPr/>
      </dsp:nvSpPr>
      <dsp:spPr>
        <a:xfrm>
          <a:off x="2627304" y="3412116"/>
          <a:ext cx="412584" cy="41258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CF004-91C6-4868-93F7-537D5C97980B}">
      <dsp:nvSpPr>
        <dsp:cNvPr id="0" name=""/>
        <dsp:cNvSpPr/>
      </dsp:nvSpPr>
      <dsp:spPr>
        <a:xfrm>
          <a:off x="2650669" y="4213925"/>
          <a:ext cx="2166067" cy="2402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2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Jalon 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Fin avril 2015</a:t>
          </a:r>
          <a:endParaRPr lang="fr-FR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Début de la phase de test sur Rennes</a:t>
          </a:r>
          <a:endParaRPr lang="fr-FR" sz="2000" kern="1200" dirty="0"/>
        </a:p>
      </dsp:txBody>
      <dsp:txXfrm>
        <a:off x="2650669" y="4213925"/>
        <a:ext cx="2166067" cy="2402994"/>
      </dsp:txXfrm>
    </dsp:sp>
    <dsp:sp modelId="{8D49C94D-D2A4-4464-8383-D3C12F8B2538}">
      <dsp:nvSpPr>
        <dsp:cNvPr id="0" name=""/>
        <dsp:cNvSpPr/>
      </dsp:nvSpPr>
      <dsp:spPr>
        <a:xfrm>
          <a:off x="4476158" y="2372555"/>
          <a:ext cx="546674" cy="546674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1A06C-9747-4CAE-BA21-E9C2A4D6678D}">
      <dsp:nvSpPr>
        <dsp:cNvPr id="0" name=""/>
        <dsp:cNvSpPr/>
      </dsp:nvSpPr>
      <dsp:spPr>
        <a:xfrm>
          <a:off x="4476161" y="3314029"/>
          <a:ext cx="2166067" cy="2427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67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Jalon 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Fin mai 2015</a:t>
          </a:r>
          <a:endParaRPr lang="fr-FR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Passage en production sur Rennes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Paramétrage des autres centres </a:t>
          </a:r>
          <a:endParaRPr lang="fr-FR" sz="1400" kern="1200" dirty="0"/>
        </a:p>
      </dsp:txBody>
      <dsp:txXfrm>
        <a:off x="4476161" y="3314029"/>
        <a:ext cx="2166067" cy="2427103"/>
      </dsp:txXfrm>
    </dsp:sp>
    <dsp:sp modelId="{A9227355-A6E4-4C01-AB6A-08B68C0ABB91}">
      <dsp:nvSpPr>
        <dsp:cNvPr id="0" name=""/>
        <dsp:cNvSpPr/>
      </dsp:nvSpPr>
      <dsp:spPr>
        <a:xfrm>
          <a:off x="6714217" y="1635956"/>
          <a:ext cx="732337" cy="73233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CD8C7-A5B3-49A1-81CC-0EEDDDF3DB4E}">
      <dsp:nvSpPr>
        <dsp:cNvPr id="0" name=""/>
        <dsp:cNvSpPr/>
      </dsp:nvSpPr>
      <dsp:spPr>
        <a:xfrm>
          <a:off x="6811524" y="2724620"/>
          <a:ext cx="2166067" cy="298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5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Jalon 4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Déc 2015</a:t>
          </a:r>
          <a:endParaRPr lang="fr-FR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Passage en production des 7 autres centres </a:t>
          </a:r>
          <a:endParaRPr lang="fr-FR" sz="1400" kern="1200" dirty="0"/>
        </a:p>
      </dsp:txBody>
      <dsp:txXfrm>
        <a:off x="6811524" y="2724620"/>
        <a:ext cx="2166067" cy="2983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724506C0-3FFE-45A5-803D-9F4FC5464A70}" type="datetimeFigureOut">
              <a:t>13/03/2015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F8646707-6BBD-41A9-B4DF-0C76A73A2D2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927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/>
            </a:pPr>
            <a:r>
              <a:rPr lang="fr-FR" dirty="0" smtClean="0"/>
              <a:t>Ce modèle peut être utilisé comme fichier de démarrage pour fournir les mises à jour des jalons</a:t>
            </a:r>
            <a:r>
              <a:rPr lang="fr-FR" baseline="0" dirty="0" smtClean="0"/>
              <a:t> d’un projet.</a:t>
            </a:r>
            <a:endParaRPr lang="fr-FR" dirty="0" smtClean="0"/>
          </a:p>
          <a:p>
            <a:endParaRPr lang="fr-FR" baseline="0" dirty="0" smtClean="0"/>
          </a:p>
          <a:p>
            <a:pPr lvl="0"/>
            <a:r>
              <a:rPr lang="fr-FR" sz="1000" b="1" dirty="0" smtClean="0"/>
              <a:t>Sections</a:t>
            </a:r>
            <a:endParaRPr lang="fr-FR" sz="1000" b="0" dirty="0" smtClean="0"/>
          </a:p>
          <a:p>
            <a:pPr lvl="0"/>
            <a:r>
              <a:rPr lang="fr-FR" sz="1000" b="0" dirty="0" smtClean="0"/>
              <a:t>Cliquez avec le bouton droit sur une diapositive pour ajouter des sections.</a:t>
            </a:r>
            <a:r>
              <a:rPr lang="fr-FR" sz="1000" b="0" baseline="0" dirty="0" smtClean="0"/>
              <a:t> Les sections permettent d’organiser les diapositives et facilitent la collaboration entre plusieurs auteurs.</a:t>
            </a:r>
            <a:endParaRPr lang="fr-FR" sz="1000" b="0" dirty="0" smtClean="0"/>
          </a:p>
          <a:p>
            <a:pPr lvl="0"/>
            <a:endParaRPr lang="fr-FR" sz="1000" b="1" dirty="0" smtClean="0"/>
          </a:p>
          <a:p>
            <a:pPr lvl="0"/>
            <a:r>
              <a:rPr lang="fr-FR" sz="1000" b="1" dirty="0" smtClean="0"/>
              <a:t>Notes</a:t>
            </a:r>
          </a:p>
          <a:p>
            <a:pPr lvl="0"/>
            <a:r>
              <a:rPr lang="fr-FR" sz="1000" dirty="0" smtClean="0"/>
              <a:t>Utilisez la section Notes pour les notes de présentation ou pour fournir des informations  supplémentaires à l’audience.</a:t>
            </a:r>
            <a:r>
              <a:rPr lang="fr-FR" sz="1000" baseline="0" dirty="0" smtClean="0"/>
              <a:t> Affichez ces notes en mode Présentation pendant votre présentation. </a:t>
            </a:r>
          </a:p>
          <a:p>
            <a:pPr lvl="0">
              <a:buFontTx/>
              <a:buNone/>
            </a:pPr>
            <a:r>
              <a:rPr lang="fr-FR" sz="1000" dirty="0" smtClean="0"/>
              <a:t>N’oubliez pas de tenir compte de la taille de la police (critère important pour l’accessibilité, la visibilité, l’enregistrement vidéo et la production en ligne)</a:t>
            </a:r>
          </a:p>
          <a:p>
            <a:pPr lvl="0"/>
            <a:endParaRPr lang="fr-FR" sz="1000" dirty="0" smtClean="0"/>
          </a:p>
          <a:p>
            <a:pPr lvl="0">
              <a:buFontTx/>
              <a:buNone/>
            </a:pPr>
            <a:r>
              <a:rPr lang="fr-FR" sz="1000" b="1" dirty="0" smtClean="0"/>
              <a:t>Couleurs coordonnées </a:t>
            </a:r>
          </a:p>
          <a:p>
            <a:pPr lvl="0">
              <a:buFontTx/>
              <a:buNone/>
            </a:pPr>
            <a:r>
              <a:rPr lang="fr-FR" sz="1000" dirty="0" smtClean="0"/>
              <a:t>Faites tout particulièrement attention aux diagrammes, graphiques et zones de texte.</a:t>
            </a:r>
            <a:r>
              <a:rPr lang="fr-FR" sz="1000" baseline="0" dirty="0" smtClean="0"/>
              <a:t> </a:t>
            </a:r>
            <a:endParaRPr lang="fr-FR" sz="1000" dirty="0" smtClean="0"/>
          </a:p>
          <a:p>
            <a:pPr lvl="0"/>
            <a:r>
              <a:rPr lang="fr-FR" sz="1000" dirty="0" smtClean="0"/>
              <a:t>Tenez compte du fait que les participants imprimeront la présentation en noir et blanc ou </a:t>
            </a:r>
            <a:r>
              <a:rPr lang="fr-FR" sz="1000" dirty="0" err="1" smtClean="0"/>
              <a:t>nuances de gris</a:t>
            </a:r>
            <a:r>
              <a:rPr lang="fr-FR" sz="1000" dirty="0" smtClean="0"/>
              <a:t>. Effectuez un test d’impression pour vérifier que vos couleurs s’impriment correctement en noir et blanc intégral et </a:t>
            </a:r>
            <a:r>
              <a:rPr lang="fr-FR" sz="1000" dirty="0" err="1" smtClean="0"/>
              <a:t>nuances de gris</a:t>
            </a:r>
            <a:r>
              <a:rPr lang="fr-FR" sz="1000" dirty="0" smtClean="0"/>
              <a:t>.</a:t>
            </a:r>
          </a:p>
          <a:p>
            <a:pPr lvl="0">
              <a:buFontTx/>
              <a:buNone/>
            </a:pPr>
            <a:endParaRPr lang="fr-FR" sz="1000" dirty="0" smtClean="0"/>
          </a:p>
          <a:p>
            <a:pPr lvl="0">
              <a:buFontTx/>
              <a:buNone/>
            </a:pPr>
            <a:r>
              <a:rPr lang="fr-FR" sz="1000" b="1" dirty="0" smtClean="0"/>
              <a:t>Graphiques, tableaux et diagrammes</a:t>
            </a:r>
          </a:p>
          <a:p>
            <a:pPr lvl="0"/>
            <a:r>
              <a:rPr lang="fr-FR" sz="1000" dirty="0" smtClean="0"/>
              <a:t>Faites en sorte que votre présentation soit simple : utilisez des styles et des couleurs identiques qui ne soient pas gênants.</a:t>
            </a:r>
          </a:p>
          <a:p>
            <a:pPr lvl="0"/>
            <a:r>
              <a:rPr lang="fr-FR" sz="1000" dirty="0" smtClean="0"/>
              <a:t>Ajoutez une légende pour tous les diagrammes et tableaux.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aseline="0" dirty="0" smtClean="0"/>
              <a:t>Dupliquez cette diapositive si nécessaire en présence de plusieurs problèmes.</a:t>
            </a:r>
          </a:p>
          <a:p>
            <a:r>
              <a:rPr lang="fr-FR" dirty="0" smtClean="0"/>
              <a:t>Cette diapositive et les diapositives associées</a:t>
            </a:r>
            <a:r>
              <a:rPr lang="fr-FR" baseline="0" dirty="0" smtClean="0"/>
              <a:t> peuvent être déplacés dans l’annexe ou masqués, si nécessaire.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diapositives suivantes</a:t>
            </a:r>
            <a:r>
              <a:rPr lang="fr-FR" baseline="0" dirty="0" smtClean="0"/>
              <a:t> montrent plusieurs exemples de barres de planning utilisant des graphiques SmartArt.</a:t>
            </a:r>
            <a:endParaRPr lang="fr-FR" dirty="0" smtClean="0"/>
          </a:p>
          <a:p>
            <a:r>
              <a:rPr lang="fr-FR" dirty="0" smtClean="0"/>
              <a:t>Ajoutez une barre de planning pour le projet, indiquant clairement les jalons</a:t>
            </a:r>
            <a:r>
              <a:rPr lang="fr-FR" baseline="0" dirty="0" smtClean="0"/>
              <a:t> et les dates importantes, </a:t>
            </a:r>
            <a:r>
              <a:rPr lang="fr-FR" dirty="0" smtClean="0"/>
              <a:t>puis montrez l’état actuel du projet.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aseline="0" dirty="0" smtClean="0"/>
              <a:t>Dupliquez cette diapositive si nécessaire en présence de plusieurs problèmes.</a:t>
            </a:r>
          </a:p>
          <a:p>
            <a:r>
              <a:rPr lang="fr-FR" dirty="0" smtClean="0"/>
              <a:t>Cette diapositive et les diapositives associées</a:t>
            </a:r>
            <a:r>
              <a:rPr lang="fr-FR" baseline="0" dirty="0" smtClean="0"/>
              <a:t> peuvent être déplacés dans l’annexe ou masqués, si nécessaire.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Sur quoi porte ce</a:t>
            </a:r>
            <a:r>
              <a:rPr lang="fr-FR" baseline="0" dirty="0" smtClean="0"/>
              <a:t> projet ?</a:t>
            </a:r>
          </a:p>
          <a:p>
            <a:r>
              <a:rPr lang="fr-FR" dirty="0" smtClean="0"/>
              <a:t>Définir</a:t>
            </a:r>
            <a:r>
              <a:rPr lang="fr-FR" baseline="0" dirty="0" smtClean="0"/>
              <a:t> l’objectif de ce projet</a:t>
            </a:r>
          </a:p>
          <a:p>
            <a:pPr lvl="1"/>
            <a:r>
              <a:rPr lang="fr-FR" dirty="0" smtClean="0"/>
              <a:t>Ce projet est-il identique à des projets précédents ou s’agit-il d’un nouveau projet ?</a:t>
            </a:r>
          </a:p>
          <a:p>
            <a:r>
              <a:rPr lang="fr-FR" baseline="0" dirty="0" smtClean="0"/>
              <a:t>Définir la portée de ce projet</a:t>
            </a:r>
          </a:p>
          <a:p>
            <a:pPr lvl="1"/>
            <a:r>
              <a:rPr lang="fr-FR" baseline="0" dirty="0" smtClean="0"/>
              <a:t>Ce projet est-il indépendant ou lié à d’autres projets ?</a:t>
            </a:r>
          </a:p>
          <a:p>
            <a:pPr lvl="0"/>
            <a:endParaRPr lang="fr-FR" baseline="0" dirty="0" smtClean="0"/>
          </a:p>
          <a:p>
            <a:pPr lvl="0"/>
            <a:r>
              <a:rPr lang="fr-FR" baseline="0" dirty="0" smtClean="0"/>
              <a:t>* Notez que cette diapositive n’est pas nécessaire pour les réunions hebdomadaires sur l’état du projet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Sur quoi porte ce</a:t>
            </a:r>
            <a:r>
              <a:rPr lang="fr-FR" baseline="0" dirty="0" smtClean="0"/>
              <a:t> projet ?</a:t>
            </a:r>
          </a:p>
          <a:p>
            <a:r>
              <a:rPr lang="fr-FR" dirty="0" smtClean="0"/>
              <a:t>Définir</a:t>
            </a:r>
            <a:r>
              <a:rPr lang="fr-FR" baseline="0" dirty="0" smtClean="0"/>
              <a:t> l’objectif de ce projet</a:t>
            </a:r>
          </a:p>
          <a:p>
            <a:pPr lvl="1"/>
            <a:r>
              <a:rPr lang="fr-FR" dirty="0" smtClean="0"/>
              <a:t>Ce projet est-il identique à des projets précédents ou s’agit-il d’un nouveau projet ?</a:t>
            </a:r>
          </a:p>
          <a:p>
            <a:r>
              <a:rPr lang="fr-FR" baseline="0" dirty="0" smtClean="0"/>
              <a:t>Définir la portée de ce projet</a:t>
            </a:r>
          </a:p>
          <a:p>
            <a:pPr lvl="1"/>
            <a:r>
              <a:rPr lang="fr-FR" baseline="0" dirty="0" smtClean="0"/>
              <a:t>Ce projet est-il indépendant ou lié à d’autres projets ?</a:t>
            </a:r>
          </a:p>
          <a:p>
            <a:pPr lvl="0"/>
            <a:endParaRPr lang="fr-FR" baseline="0" dirty="0" smtClean="0"/>
          </a:p>
          <a:p>
            <a:pPr lvl="0"/>
            <a:r>
              <a:rPr lang="fr-FR" baseline="0" dirty="0" smtClean="0"/>
              <a:t>* Notez que cette diapositive n’est pas nécessaire pour les réunions hebdomadaires sur l’état du projet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Sur quoi porte ce</a:t>
            </a:r>
            <a:r>
              <a:rPr lang="fr-FR" baseline="0" dirty="0" smtClean="0"/>
              <a:t> projet ?</a:t>
            </a:r>
          </a:p>
          <a:p>
            <a:r>
              <a:rPr lang="fr-FR" dirty="0" smtClean="0"/>
              <a:t>Définir</a:t>
            </a:r>
            <a:r>
              <a:rPr lang="fr-FR" baseline="0" dirty="0" smtClean="0"/>
              <a:t> l’objectif de ce projet</a:t>
            </a:r>
          </a:p>
          <a:p>
            <a:pPr lvl="1"/>
            <a:r>
              <a:rPr lang="fr-FR" dirty="0" smtClean="0"/>
              <a:t>Ce projet est-il identique à des projets précédents ou s’agit-il d’un nouveau projet ?</a:t>
            </a:r>
          </a:p>
          <a:p>
            <a:r>
              <a:rPr lang="fr-FR" baseline="0" dirty="0" smtClean="0"/>
              <a:t>Définir la portée de ce projet</a:t>
            </a:r>
          </a:p>
          <a:p>
            <a:pPr lvl="1"/>
            <a:r>
              <a:rPr lang="fr-FR" baseline="0" dirty="0" smtClean="0"/>
              <a:t>Ce projet est-il indépendant ou lié à d’autres projets ?</a:t>
            </a:r>
          </a:p>
          <a:p>
            <a:pPr lvl="0"/>
            <a:endParaRPr lang="fr-FR" baseline="0" dirty="0" smtClean="0"/>
          </a:p>
          <a:p>
            <a:pPr lvl="0"/>
            <a:r>
              <a:rPr lang="fr-FR" baseline="0" dirty="0" smtClean="0"/>
              <a:t>* Notez que cette diapositive n’est pas nécessaire pour les réunions hebdomadaires sur l’état du projet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Sur quoi porte ce</a:t>
            </a:r>
            <a:r>
              <a:rPr lang="fr-FR" baseline="0" dirty="0" smtClean="0"/>
              <a:t> projet ?</a:t>
            </a:r>
          </a:p>
          <a:p>
            <a:r>
              <a:rPr lang="fr-FR" dirty="0" smtClean="0"/>
              <a:t>Définir</a:t>
            </a:r>
            <a:r>
              <a:rPr lang="fr-FR" baseline="0" dirty="0" smtClean="0"/>
              <a:t> l’objectif de ce projet</a:t>
            </a:r>
          </a:p>
          <a:p>
            <a:pPr lvl="1"/>
            <a:r>
              <a:rPr lang="fr-FR" dirty="0" smtClean="0"/>
              <a:t>Ce projet est-il identique à des projets précédents ou s’agit-il d’un nouveau projet ?</a:t>
            </a:r>
          </a:p>
          <a:p>
            <a:r>
              <a:rPr lang="fr-FR" baseline="0" dirty="0" smtClean="0"/>
              <a:t>Définir la portée de ce projet</a:t>
            </a:r>
          </a:p>
          <a:p>
            <a:pPr lvl="1"/>
            <a:r>
              <a:rPr lang="fr-FR" baseline="0" dirty="0" smtClean="0"/>
              <a:t>Ce projet est-il indépendant ou lié à d’autres projets ?</a:t>
            </a:r>
          </a:p>
          <a:p>
            <a:pPr lvl="0"/>
            <a:endParaRPr lang="fr-FR" baseline="0" dirty="0" smtClean="0"/>
          </a:p>
          <a:p>
            <a:pPr lvl="0"/>
            <a:r>
              <a:rPr lang="fr-FR" baseline="0" dirty="0" smtClean="0"/>
              <a:t>* Notez que cette diapositive n’est pas nécessaire pour les réunions hebdomadaires sur l’état du projet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dirty="0" smtClean="0"/>
              <a:t>* Si l’un de</a:t>
            </a:r>
            <a:r>
              <a:rPr lang="fr-FR" baseline="0" dirty="0" smtClean="0"/>
              <a:t> ces problèmes ont provoqué un retard ou doivent être abordés plus en détail, ajoutez des informations dans la diapositive suivante.</a:t>
            </a:r>
          </a:p>
          <a:p>
            <a:pPr>
              <a:buFont typeface="Arial" charset="0"/>
              <a:buNone/>
            </a:pPr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dirty="0" smtClean="0"/>
              <a:t>* Si l’un de</a:t>
            </a:r>
            <a:r>
              <a:rPr lang="fr-FR" baseline="0" dirty="0" smtClean="0"/>
              <a:t> ces problèmes ont provoqué un retard ou doivent être abordés plus en détail, ajoutez des informations dans la diapositive suivante.</a:t>
            </a:r>
          </a:p>
          <a:p>
            <a:pPr>
              <a:buFont typeface="Arial" charset="0"/>
              <a:buNone/>
            </a:pPr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dirty="0" smtClean="0"/>
              <a:t>* Si l’un de</a:t>
            </a:r>
            <a:r>
              <a:rPr lang="fr-FR" baseline="0" dirty="0" smtClean="0"/>
              <a:t> ces problèmes ont provoqué un retard ou doivent être abordés plus en détail, ajoutez des informations dans la diapositive suivante.</a:t>
            </a:r>
          </a:p>
          <a:p>
            <a:pPr>
              <a:buFont typeface="Arial" charset="0"/>
              <a:buNone/>
            </a:pPr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dirty="0" smtClean="0"/>
              <a:t>* Si l’un de</a:t>
            </a:r>
            <a:r>
              <a:rPr lang="fr-FR" baseline="0" dirty="0" smtClean="0"/>
              <a:t> ces problèmes ont provoqué un retard ou doivent être abordés plus en détail, ajoutez des informations dans la diapositive suivante.</a:t>
            </a:r>
          </a:p>
          <a:p>
            <a:pPr>
              <a:buFont typeface="Arial" charset="0"/>
              <a:buNone/>
            </a:pPr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fr-FR">
                <a:latin typeface="Georgia" pitchFamily="18" charset="0"/>
              </a:defRPr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fr-FR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fr-FR"/>
              <a:t>Cliquez sur modifier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fr-FR" sz="3600" b="0" cap="none">
                <a:latin typeface="Georgia" pitchFamily="18" charset="0"/>
              </a:defRPr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fr-FR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fr-FR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fr-FR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fr-FR" sz="1800">
                <a:latin typeface="Georgia" pitchFamily="18" charset="0"/>
              </a:defRPr>
            </a:lvl2pPr>
            <a:lvl3pPr eaLnBrk="1" latinLnBrk="0" hangingPunct="1">
              <a:defRPr kumimoji="0" lang="fr-FR" sz="2000">
                <a:latin typeface="Georgia" pitchFamily="18" charset="0"/>
              </a:defRPr>
            </a:lvl3pPr>
            <a:lvl4pPr eaLnBrk="1" latinLnBrk="0" hangingPunct="1">
              <a:defRPr kumimoji="0" lang="fr-FR" sz="2000">
                <a:latin typeface="Georgia" pitchFamily="18" charset="0"/>
              </a:defRPr>
            </a:lvl4pPr>
            <a:lvl5pPr eaLnBrk="1" latinLnBrk="0" hangingPunct="1">
              <a:defRPr kumimoji="0" lang="fr-FR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fr-FR"/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fr-FR" sz="2000" b="1"/>
            </a:lvl1pPr>
            <a:lvl2pPr marL="457200" indent="0" eaLnBrk="1" latinLnBrk="0" hangingPunct="1">
              <a:buNone/>
              <a:defRPr kumimoji="0" lang="fr-FR" sz="2000" b="1"/>
            </a:lvl2pPr>
            <a:lvl3pPr marL="914400" indent="0" eaLnBrk="1" latinLnBrk="0" hangingPunct="1">
              <a:buNone/>
              <a:defRPr kumimoji="0" lang="fr-FR" sz="1800" b="1"/>
            </a:lvl3pPr>
            <a:lvl4pPr marL="1371600" indent="0" eaLnBrk="1" latinLnBrk="0" hangingPunct="1">
              <a:buNone/>
              <a:defRPr kumimoji="0" lang="fr-FR" sz="1600" b="1"/>
            </a:lvl4pPr>
            <a:lvl5pPr marL="1828800" indent="0" eaLnBrk="1" latinLnBrk="0" hangingPunct="1">
              <a:buNone/>
              <a:defRPr kumimoji="0" lang="fr-FR" sz="1600" b="1"/>
            </a:lvl5pPr>
            <a:lvl6pPr marL="2286000" indent="0" eaLnBrk="1" latinLnBrk="0" hangingPunct="1">
              <a:buNone/>
              <a:defRPr kumimoji="0" lang="fr-FR" sz="1600" b="1"/>
            </a:lvl6pPr>
            <a:lvl7pPr marL="2743200" indent="0" eaLnBrk="1" latinLnBrk="0" hangingPunct="1">
              <a:buNone/>
              <a:defRPr kumimoji="0" lang="fr-FR" sz="1600" b="1"/>
            </a:lvl7pPr>
            <a:lvl8pPr marL="3200400" indent="0" eaLnBrk="1" latinLnBrk="0" hangingPunct="1">
              <a:buNone/>
              <a:defRPr kumimoji="0" lang="fr-FR" sz="1600" b="1"/>
            </a:lvl8pPr>
            <a:lvl9pPr marL="3657600" indent="0" eaLnBrk="1" latinLnBrk="0" hangingPunct="1">
              <a:buNone/>
              <a:defRPr kumimoji="0" lang="fr-FR" sz="1600" b="1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fr-FR" sz="2000"/>
            </a:lvl1pPr>
            <a:lvl2pPr eaLnBrk="1" latinLnBrk="0" hangingPunct="1">
              <a:defRPr kumimoji="0" lang="fr-FR" sz="1800"/>
            </a:lvl2pPr>
            <a:lvl3pPr eaLnBrk="1" latinLnBrk="0" hangingPunct="1">
              <a:defRPr kumimoji="0" lang="fr-FR" sz="1600"/>
            </a:lvl3pPr>
            <a:lvl4pPr eaLnBrk="1" latinLnBrk="0" hangingPunct="1">
              <a:defRPr kumimoji="0" lang="fr-FR" sz="1400"/>
            </a:lvl4pPr>
            <a:lvl5pPr eaLnBrk="1" latinLnBrk="0" hangingPunct="1">
              <a:defRPr kumimoji="0" lang="fr-FR" sz="1400"/>
            </a:lvl5pPr>
            <a:lvl6pPr eaLnBrk="1" latinLnBrk="0" hangingPunct="1">
              <a:defRPr kumimoji="0" lang="fr-FR" sz="1600"/>
            </a:lvl6pPr>
            <a:lvl7pPr eaLnBrk="1" latinLnBrk="0" hangingPunct="1">
              <a:defRPr kumimoji="0" lang="fr-FR" sz="1600"/>
            </a:lvl7pPr>
            <a:lvl8pPr eaLnBrk="1" latinLnBrk="0" hangingPunct="1">
              <a:defRPr kumimoji="0" lang="fr-FR" sz="1600"/>
            </a:lvl8pPr>
            <a:lvl9pPr eaLnBrk="1" latinLnBrk="0" hangingPunct="1">
              <a:defRPr kumimoji="0" lang="fr-FR" sz="16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fr-FR" sz="2000" b="1"/>
            </a:lvl1pPr>
            <a:lvl2pPr marL="457200" indent="0" eaLnBrk="1" latinLnBrk="0" hangingPunct="1">
              <a:buNone/>
              <a:defRPr kumimoji="0" lang="fr-FR" sz="2000" b="1"/>
            </a:lvl2pPr>
            <a:lvl3pPr marL="914400" indent="0" eaLnBrk="1" latinLnBrk="0" hangingPunct="1">
              <a:buNone/>
              <a:defRPr kumimoji="0" lang="fr-FR" sz="1800" b="1"/>
            </a:lvl3pPr>
            <a:lvl4pPr marL="1371600" indent="0" eaLnBrk="1" latinLnBrk="0" hangingPunct="1">
              <a:buNone/>
              <a:defRPr kumimoji="0" lang="fr-FR" sz="1600" b="1"/>
            </a:lvl4pPr>
            <a:lvl5pPr marL="1828800" indent="0" eaLnBrk="1" latinLnBrk="0" hangingPunct="1">
              <a:buNone/>
              <a:defRPr kumimoji="0" lang="fr-FR" sz="1600" b="1"/>
            </a:lvl5pPr>
            <a:lvl6pPr marL="2286000" indent="0" eaLnBrk="1" latinLnBrk="0" hangingPunct="1">
              <a:buNone/>
              <a:defRPr kumimoji="0" lang="fr-FR" sz="1600" b="1"/>
            </a:lvl6pPr>
            <a:lvl7pPr marL="2743200" indent="0" eaLnBrk="1" latinLnBrk="0" hangingPunct="1">
              <a:buNone/>
              <a:defRPr kumimoji="0" lang="fr-FR" sz="1600" b="1"/>
            </a:lvl7pPr>
            <a:lvl8pPr marL="3200400" indent="0" eaLnBrk="1" latinLnBrk="0" hangingPunct="1">
              <a:buNone/>
              <a:defRPr kumimoji="0" lang="fr-FR" sz="1600" b="1"/>
            </a:lvl8pPr>
            <a:lvl9pPr marL="3657600" indent="0" eaLnBrk="1" latinLnBrk="0" hangingPunct="1">
              <a:buNone/>
              <a:defRPr kumimoji="0" lang="fr-FR" sz="1600" b="1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fr-FR" sz="2000"/>
            </a:lvl1pPr>
            <a:lvl2pPr eaLnBrk="1" latinLnBrk="0" hangingPunct="1">
              <a:defRPr kumimoji="0" lang="fr-FR" sz="1800"/>
            </a:lvl2pPr>
            <a:lvl3pPr eaLnBrk="1" latinLnBrk="0" hangingPunct="1">
              <a:defRPr kumimoji="0" lang="fr-FR" sz="1600"/>
            </a:lvl3pPr>
            <a:lvl4pPr eaLnBrk="1" latinLnBrk="0" hangingPunct="1">
              <a:defRPr kumimoji="0" lang="fr-FR" sz="1400"/>
            </a:lvl4pPr>
            <a:lvl5pPr eaLnBrk="1" latinLnBrk="0" hangingPunct="1">
              <a:defRPr kumimoji="0" lang="fr-FR" sz="1400"/>
            </a:lvl5pPr>
            <a:lvl6pPr eaLnBrk="1" latinLnBrk="0" hangingPunct="1">
              <a:defRPr kumimoji="0" lang="fr-FR" sz="1600"/>
            </a:lvl6pPr>
            <a:lvl7pPr eaLnBrk="1" latinLnBrk="0" hangingPunct="1">
              <a:defRPr kumimoji="0" lang="fr-FR" sz="1600"/>
            </a:lvl7pPr>
            <a:lvl8pPr eaLnBrk="1" latinLnBrk="0" hangingPunct="1">
              <a:defRPr kumimoji="0" lang="fr-FR" sz="1600"/>
            </a:lvl8pPr>
            <a:lvl9pPr eaLnBrk="1" latinLnBrk="0" hangingPunct="1">
              <a:defRPr kumimoji="0" lang="fr-FR" sz="16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fr-FR" sz="2800"/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fr-FR" sz="2000" b="1"/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fr-FR" sz="2800"/>
            </a:lvl1pPr>
            <a:lvl2pPr eaLnBrk="1" latinLnBrk="0" hangingPunct="1">
              <a:defRPr kumimoji="0" lang="fr-FR" sz="2400"/>
            </a:lvl2pPr>
            <a:lvl3pPr eaLnBrk="1" latinLnBrk="0" hangingPunct="1">
              <a:defRPr kumimoji="0" lang="fr-FR" sz="2000"/>
            </a:lvl3pPr>
            <a:lvl4pPr eaLnBrk="1" latinLnBrk="0" hangingPunct="1">
              <a:defRPr kumimoji="0" lang="fr-FR" sz="1800"/>
            </a:lvl4pPr>
            <a:lvl5pPr eaLnBrk="1" latinLnBrk="0" hangingPunct="1">
              <a:defRPr kumimoji="0" lang="fr-FR" sz="1800"/>
            </a:lvl5pPr>
            <a:lvl6pPr eaLnBrk="1" latinLnBrk="0" hangingPunct="1">
              <a:defRPr kumimoji="0" lang="fr-FR" sz="2000"/>
            </a:lvl6pPr>
            <a:lvl7pPr eaLnBrk="1" latinLnBrk="0" hangingPunct="1">
              <a:defRPr kumimoji="0" lang="fr-FR" sz="2000"/>
            </a:lvl7pPr>
            <a:lvl8pPr eaLnBrk="1" latinLnBrk="0" hangingPunct="1">
              <a:defRPr kumimoji="0" lang="fr-FR" sz="2000"/>
            </a:lvl8pPr>
            <a:lvl9pPr eaLnBrk="1" latinLnBrk="0" hangingPunct="1">
              <a:defRPr kumimoji="0" lang="fr-FR" sz="20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fr-FR" sz="1400"/>
            </a:lvl1pPr>
            <a:lvl2pPr marL="457200" indent="0" eaLnBrk="1" latinLnBrk="0" hangingPunct="1">
              <a:buNone/>
              <a:defRPr kumimoji="0" lang="fr-FR" sz="1200"/>
            </a:lvl2pPr>
            <a:lvl3pPr marL="914400" indent="0" eaLnBrk="1" latinLnBrk="0" hangingPunct="1">
              <a:buNone/>
              <a:defRPr kumimoji="0" lang="fr-FR" sz="1000"/>
            </a:lvl3pPr>
            <a:lvl4pPr marL="1371600" indent="0" eaLnBrk="1" latinLnBrk="0" hangingPunct="1">
              <a:buNone/>
              <a:defRPr kumimoji="0" lang="fr-FR" sz="900"/>
            </a:lvl4pPr>
            <a:lvl5pPr marL="1828800" indent="0" eaLnBrk="1" latinLnBrk="0" hangingPunct="1">
              <a:buNone/>
              <a:defRPr kumimoji="0" lang="fr-FR" sz="900"/>
            </a:lvl5pPr>
            <a:lvl6pPr marL="2286000" indent="0" eaLnBrk="1" latinLnBrk="0" hangingPunct="1">
              <a:buNone/>
              <a:defRPr kumimoji="0" lang="fr-FR" sz="900"/>
            </a:lvl6pPr>
            <a:lvl7pPr marL="2743200" indent="0" eaLnBrk="1" latinLnBrk="0" hangingPunct="1">
              <a:buNone/>
              <a:defRPr kumimoji="0" lang="fr-FR" sz="900"/>
            </a:lvl7pPr>
            <a:lvl8pPr marL="3200400" indent="0" eaLnBrk="1" latinLnBrk="0" hangingPunct="1">
              <a:buNone/>
              <a:defRPr kumimoji="0" lang="fr-FR" sz="900"/>
            </a:lvl8pPr>
            <a:lvl9pPr marL="3657600" indent="0" eaLnBrk="1" latinLnBrk="0" hangingPunct="1">
              <a:buNone/>
              <a:defRPr kumimoji="0" lang="fr-FR" sz="9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fr-FR" sz="2000" b="1"/>
            </a:lvl1pPr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fr-FR" sz="3200"/>
            </a:lvl1pPr>
            <a:lvl2pPr marL="457200" indent="0" eaLnBrk="1" latinLnBrk="0" hangingPunct="1">
              <a:buNone/>
              <a:defRPr kumimoji="0" lang="fr-FR" sz="2800"/>
            </a:lvl2pPr>
            <a:lvl3pPr marL="914400" indent="0" eaLnBrk="1" latinLnBrk="0" hangingPunct="1">
              <a:buNone/>
              <a:defRPr kumimoji="0" lang="fr-FR" sz="2400"/>
            </a:lvl3pPr>
            <a:lvl4pPr marL="1371600" indent="0" eaLnBrk="1" latinLnBrk="0" hangingPunct="1">
              <a:buNone/>
              <a:defRPr kumimoji="0" lang="fr-FR" sz="2000"/>
            </a:lvl4pPr>
            <a:lvl5pPr marL="1828800" indent="0" eaLnBrk="1" latinLnBrk="0" hangingPunct="1">
              <a:buNone/>
              <a:defRPr kumimoji="0" lang="fr-FR" sz="2000"/>
            </a:lvl5pPr>
            <a:lvl6pPr marL="2286000" indent="0" eaLnBrk="1" latinLnBrk="0" hangingPunct="1">
              <a:buNone/>
              <a:defRPr kumimoji="0" lang="fr-FR" sz="2000"/>
            </a:lvl6pPr>
            <a:lvl7pPr marL="2743200" indent="0" eaLnBrk="1" latinLnBrk="0" hangingPunct="1">
              <a:buNone/>
              <a:defRPr kumimoji="0" lang="fr-FR" sz="2000"/>
            </a:lvl7pPr>
            <a:lvl8pPr marL="3200400" indent="0" eaLnBrk="1" latinLnBrk="0" hangingPunct="1">
              <a:buNone/>
              <a:defRPr kumimoji="0" lang="fr-FR" sz="2000"/>
            </a:lvl8pPr>
            <a:lvl9pPr marL="3657600" indent="0" eaLnBrk="1" latinLnBrk="0" hangingPunct="1">
              <a:buNone/>
              <a:defRPr kumimoji="0" lang="fr-FR" sz="2000"/>
            </a:lvl9pPr>
          </a:lstStyle>
          <a:p>
            <a:pPr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fr-FR" sz="1400"/>
            </a:lvl1pPr>
            <a:lvl2pPr marL="457200" indent="0" eaLnBrk="1" latinLnBrk="0" hangingPunct="1">
              <a:buNone/>
              <a:defRPr kumimoji="0" lang="fr-FR" sz="1200"/>
            </a:lvl2pPr>
            <a:lvl3pPr marL="914400" indent="0" eaLnBrk="1" latinLnBrk="0" hangingPunct="1">
              <a:buNone/>
              <a:defRPr kumimoji="0" lang="fr-FR" sz="1000"/>
            </a:lvl3pPr>
            <a:lvl4pPr marL="1371600" indent="0" eaLnBrk="1" latinLnBrk="0" hangingPunct="1">
              <a:buNone/>
              <a:defRPr kumimoji="0" lang="fr-FR" sz="900"/>
            </a:lvl4pPr>
            <a:lvl5pPr marL="1828800" indent="0" eaLnBrk="1" latinLnBrk="0" hangingPunct="1">
              <a:buNone/>
              <a:defRPr kumimoji="0" lang="fr-FR" sz="900"/>
            </a:lvl5pPr>
            <a:lvl6pPr marL="2286000" indent="0" eaLnBrk="1" latinLnBrk="0" hangingPunct="1">
              <a:buNone/>
              <a:defRPr kumimoji="0" lang="fr-FR" sz="900"/>
            </a:lvl6pPr>
            <a:lvl7pPr marL="2743200" indent="0" eaLnBrk="1" latinLnBrk="0" hangingPunct="1">
              <a:buNone/>
              <a:defRPr kumimoji="0" lang="fr-FR" sz="900"/>
            </a:lvl7pPr>
            <a:lvl8pPr marL="3200400" indent="0" eaLnBrk="1" latinLnBrk="0" hangingPunct="1">
              <a:buNone/>
              <a:defRPr kumimoji="0" lang="fr-FR" sz="900"/>
            </a:lvl8pPr>
            <a:lvl9pPr marL="3657600" indent="0" eaLnBrk="1" latinLnBrk="0" hangingPunct="1">
              <a:buNone/>
              <a:defRPr kumimoji="0" lang="fr-FR" sz="900"/>
            </a:lvl9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fr-FR" smtClean="0"/>
              <a:t>Modifiez le style du titre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t>13/03/2015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‹N°›</a:t>
            </a:fld>
            <a:endParaRPr kumimoji="0" 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fr-FR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fr-FR"/>
      </a:defPPr>
      <a:lvl1pPr marL="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81000" y="260648"/>
            <a:ext cx="8511480" cy="936104"/>
          </a:xfrm>
        </p:spPr>
        <p:txBody>
          <a:bodyPr>
            <a:normAutofit fontScale="90000"/>
          </a:bodyPr>
          <a:lstStyle/>
          <a:p>
            <a:r>
              <a:rPr lang="fr-FR" dirty="0"/>
              <a:t>P</a:t>
            </a:r>
            <a:r>
              <a:rPr lang="fr-FR" dirty="0" smtClean="0"/>
              <a:t>rojet d’informatisation des </a:t>
            </a:r>
            <a:r>
              <a:rPr lang="fr-FR" dirty="0" err="1" smtClean="0"/>
              <a:t>CeGIDD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sz="1600" dirty="0" smtClean="0"/>
              <a:t>(</a:t>
            </a:r>
            <a:r>
              <a:rPr lang="fr-FR" sz="1800" b="1" dirty="0" smtClean="0"/>
              <a:t>C</a:t>
            </a:r>
            <a:r>
              <a:rPr lang="fr-FR" sz="1600" b="1" dirty="0" smtClean="0"/>
              <a:t>e</a:t>
            </a:r>
            <a:r>
              <a:rPr lang="fr-FR" sz="1600" dirty="0" smtClean="0"/>
              <a:t>ntres </a:t>
            </a:r>
            <a:r>
              <a:rPr lang="fr-FR" sz="1800" b="1" dirty="0"/>
              <a:t>G</a:t>
            </a:r>
            <a:r>
              <a:rPr lang="fr-FR" sz="1600" dirty="0"/>
              <a:t>ratuits d'</a:t>
            </a:r>
            <a:r>
              <a:rPr lang="fr-FR" sz="1800" b="1" dirty="0"/>
              <a:t>I</a:t>
            </a:r>
            <a:r>
              <a:rPr lang="fr-FR" sz="1600" dirty="0"/>
              <a:t>nformation, de </a:t>
            </a:r>
            <a:r>
              <a:rPr lang="fr-FR" sz="1800" b="1" dirty="0"/>
              <a:t>D</a:t>
            </a:r>
            <a:r>
              <a:rPr lang="fr-FR" sz="1600" dirty="0"/>
              <a:t>épistage et de </a:t>
            </a:r>
            <a:r>
              <a:rPr lang="fr-FR" sz="1800" b="1" dirty="0" smtClean="0"/>
              <a:t>D</a:t>
            </a:r>
            <a:r>
              <a:rPr lang="fr-FR" sz="1600" dirty="0" smtClean="0"/>
              <a:t>iagnostic)</a:t>
            </a:r>
            <a:r>
              <a:rPr lang="fr-FR" sz="1600" dirty="0"/>
              <a:t/>
            </a:r>
            <a:br>
              <a:rPr lang="fr-FR" sz="1600" dirty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39948" y="1219200"/>
            <a:ext cx="7732452" cy="148972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Jean-Paul </a:t>
            </a:r>
            <a:r>
              <a:rPr lang="fr-FR" dirty="0" smtClean="0"/>
              <a:t>SINTEFF (jean-paul.sinteff@chu-rennes.fr)</a:t>
            </a:r>
            <a:endParaRPr lang="fr-FR" dirty="0"/>
          </a:p>
          <a:p>
            <a:r>
              <a:rPr lang="fr-FR" dirty="0"/>
              <a:t>CHU de Rennes </a:t>
            </a:r>
          </a:p>
          <a:p>
            <a:r>
              <a:rPr lang="fr-FR" dirty="0"/>
              <a:t>Direction Finances et Système d’information (DIFSI)</a:t>
            </a:r>
          </a:p>
          <a:p>
            <a:r>
              <a:rPr lang="fr-FR" dirty="0" smtClean="0"/>
              <a:t>Département </a:t>
            </a:r>
            <a:r>
              <a:rPr lang="fr-FR" dirty="0"/>
              <a:t>d'Information Médicale (DIM) </a:t>
            </a:r>
          </a:p>
          <a:p>
            <a:r>
              <a:rPr lang="fr-FR" dirty="0" smtClean="0"/>
              <a:t>COREVIH Bretagne </a:t>
            </a:r>
            <a:endParaRPr lang="fr-FR" dirty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508104" y="1196752"/>
            <a:ext cx="3528392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490" y="2276872"/>
            <a:ext cx="3102990" cy="1789111"/>
          </a:xfrm>
          <a:prstGeom prst="rect">
            <a:avLst/>
          </a:prstGeom>
          <a:noFill/>
          <a:ln>
            <a:noFill/>
          </a:ln>
          <a:effectLst>
            <a:glow rad="1866900">
              <a:schemeClr val="accent1">
                <a:alpha val="38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14400"/>
          </a:xfrm>
        </p:spPr>
        <p:txBody>
          <a:bodyPr/>
          <a:lstStyle/>
          <a:p>
            <a:r>
              <a:rPr lang="fr-FR" dirty="0" smtClean="0"/>
              <a:t>Les étapes suivantes 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3672408"/>
          </a:xfrm>
        </p:spPr>
        <p:txBody>
          <a:bodyPr>
            <a:noAutofit/>
          </a:bodyPr>
          <a:lstStyle/>
          <a:p>
            <a:r>
              <a:rPr lang="fr-FR" sz="1400" b="1" dirty="0" smtClean="0"/>
              <a:t>Présentation du logiciel </a:t>
            </a:r>
            <a:r>
              <a:rPr lang="fr-FR" sz="1400" dirty="0" smtClean="0"/>
              <a:t> de la société </a:t>
            </a:r>
            <a:r>
              <a:rPr lang="fr-FR" sz="1400" dirty="0" err="1" smtClean="0"/>
              <a:t>Siloxane</a:t>
            </a:r>
            <a:r>
              <a:rPr lang="fr-FR" sz="1400" dirty="0" smtClean="0"/>
              <a:t>, </a:t>
            </a:r>
            <a:r>
              <a:rPr lang="fr-FR" sz="1400" i="1" dirty="0" smtClean="0"/>
              <a:t>par </a:t>
            </a:r>
            <a:r>
              <a:rPr lang="fr-FR" sz="1400" i="1" dirty="0"/>
              <a:t>Fabienne </a:t>
            </a:r>
            <a:r>
              <a:rPr lang="fr-FR" sz="1400" i="1" dirty="0" err="1"/>
              <a:t>Rouvet</a:t>
            </a:r>
            <a:r>
              <a:rPr lang="fr-FR" sz="1400" dirty="0"/>
              <a:t> </a:t>
            </a:r>
            <a:r>
              <a:rPr lang="fr-FR" sz="1400" dirty="0" smtClean="0"/>
              <a:t>&amp; </a:t>
            </a:r>
            <a:r>
              <a:rPr lang="fr-FR" sz="1400" i="1" dirty="0" smtClean="0"/>
              <a:t>Richard </a:t>
            </a:r>
            <a:r>
              <a:rPr lang="fr-FR" sz="1400" i="1" dirty="0" err="1" smtClean="0"/>
              <a:t>Duisit</a:t>
            </a:r>
            <a:r>
              <a:rPr lang="fr-FR" sz="1400" i="1" dirty="0" smtClean="0"/>
              <a:t> </a:t>
            </a:r>
            <a:r>
              <a:rPr lang="fr-FR" sz="1400" dirty="0" smtClean="0"/>
              <a:t>(dans 2 mn) </a:t>
            </a:r>
          </a:p>
          <a:p>
            <a:r>
              <a:rPr lang="fr-FR" sz="1400" dirty="0" smtClean="0"/>
              <a:t>Présentation d’un </a:t>
            </a:r>
            <a:r>
              <a:rPr lang="fr-FR" sz="1400" b="1" dirty="0" smtClean="0"/>
              <a:t>retour d’expérience </a:t>
            </a:r>
            <a:r>
              <a:rPr lang="fr-FR" sz="1400" dirty="0" smtClean="0"/>
              <a:t>du CDAG de Lorient,  </a:t>
            </a:r>
            <a:r>
              <a:rPr lang="fr-FR" sz="1400" i="1" dirty="0" smtClean="0"/>
              <a:t>par le Dr Marie Claire Le </a:t>
            </a:r>
            <a:r>
              <a:rPr lang="fr-FR" sz="1400" i="1" dirty="0" err="1" smtClean="0"/>
              <a:t>Martelot</a:t>
            </a:r>
            <a:r>
              <a:rPr lang="fr-FR" sz="1400" dirty="0" smtClean="0"/>
              <a:t> </a:t>
            </a:r>
          </a:p>
          <a:p>
            <a:r>
              <a:rPr lang="fr-FR" sz="1400" b="1" dirty="0" smtClean="0"/>
              <a:t>Atelier de 30 mn </a:t>
            </a:r>
            <a:r>
              <a:rPr lang="fr-FR" sz="1400" dirty="0" smtClean="0"/>
              <a:t>: pour réfléchir ensemble sur l’Homogénéisation du recueil commun aux centres </a:t>
            </a:r>
          </a:p>
          <a:p>
            <a:pPr lvl="1"/>
            <a:r>
              <a:rPr lang="fr-FR" sz="1400" dirty="0" smtClean="0"/>
              <a:t>on passera en revue les écrans et chacun pourra apporter son point de vue sur le recueil</a:t>
            </a:r>
          </a:p>
          <a:p>
            <a:r>
              <a:rPr lang="fr-FR" sz="1400" dirty="0" smtClean="0"/>
              <a:t>Définir des </a:t>
            </a:r>
            <a:r>
              <a:rPr lang="fr-FR" sz="1400" b="1" dirty="0" smtClean="0"/>
              <a:t>référents</a:t>
            </a:r>
            <a:r>
              <a:rPr lang="fr-FR" sz="1400" dirty="0" smtClean="0"/>
              <a:t> (médical, technique, administratif ) par centre : </a:t>
            </a:r>
          </a:p>
          <a:p>
            <a:pPr lvl="1"/>
            <a:r>
              <a:rPr lang="fr-FR" sz="1400" dirty="0" smtClean="0"/>
              <a:t>Valider le recueil commun aux centres</a:t>
            </a:r>
          </a:p>
          <a:p>
            <a:pPr lvl="1"/>
            <a:r>
              <a:rPr lang="fr-FR" sz="1400" dirty="0" smtClean="0"/>
              <a:t>Valider le paramétrage des centres (utilisateurs, profils, droits, charte graphique, les éventuels recueils spécifiques, …) </a:t>
            </a:r>
          </a:p>
          <a:p>
            <a:pPr lvl="1"/>
            <a:r>
              <a:rPr lang="fr-FR" sz="1400" dirty="0" smtClean="0"/>
              <a:t>Définir le planning de déploiement</a:t>
            </a:r>
          </a:p>
          <a:p>
            <a:pPr marL="114300" indent="0">
              <a:buNone/>
            </a:pPr>
            <a:r>
              <a:rPr lang="fr-FR" sz="1400" dirty="0" smtClean="0"/>
              <a:t>…</a:t>
            </a:r>
            <a:endParaRPr lang="fr-FR" sz="1400" dirty="0"/>
          </a:p>
          <a:p>
            <a:pPr lvl="1">
              <a:lnSpc>
                <a:spcPct val="150000"/>
              </a:lnSpc>
            </a:pPr>
            <a:endParaRPr lang="fr-FR" sz="1200" dirty="0"/>
          </a:p>
          <a:p>
            <a:pPr>
              <a:lnSpc>
                <a:spcPct val="150000"/>
              </a:lnSpc>
            </a:pPr>
            <a:endParaRPr lang="fr-FR" sz="1400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11118671"/>
              </p:ext>
            </p:extLst>
          </p:nvPr>
        </p:nvGraphicFramePr>
        <p:xfrm>
          <a:off x="-637209" y="448574"/>
          <a:ext cx="10314609" cy="6714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r-FR" sz="2800" dirty="0" smtClean="0"/>
              <a:t>Planning prévisionnel</a:t>
            </a:r>
            <a:endParaRPr lang="fr-F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2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/>
              <a:t>Présentation du logiciel </a:t>
            </a:r>
            <a:r>
              <a:rPr lang="fr-FR" b="1" dirty="0" err="1" smtClean="0"/>
              <a:t>WebSuivi</a:t>
            </a:r>
            <a:r>
              <a:rPr lang="fr-FR" b="1" dirty="0" smtClean="0"/>
              <a:t> </a:t>
            </a:r>
          </a:p>
          <a:p>
            <a:pPr marL="0" indent="0" algn="ctr">
              <a:buNone/>
            </a:pPr>
            <a:r>
              <a:rPr lang="fr-FR" dirty="0" smtClean="0"/>
              <a:t>de la société </a:t>
            </a:r>
            <a:r>
              <a:rPr lang="fr-FR" dirty="0" err="1" smtClean="0"/>
              <a:t>Siloxane</a:t>
            </a:r>
            <a:endParaRPr lang="fr-FR" dirty="0" smtClean="0"/>
          </a:p>
          <a:p>
            <a:pPr marL="0" indent="0" algn="ctr">
              <a:buNone/>
            </a:pPr>
            <a:endParaRPr lang="fr-FR" i="1" dirty="0"/>
          </a:p>
          <a:p>
            <a:pPr marL="0" indent="0" algn="ctr">
              <a:buNone/>
            </a:pPr>
            <a:r>
              <a:rPr lang="fr-FR" i="1" dirty="0" smtClean="0"/>
              <a:t>par </a:t>
            </a:r>
            <a:r>
              <a:rPr lang="fr-FR" b="1" i="1" dirty="0"/>
              <a:t>Fabienne </a:t>
            </a:r>
            <a:r>
              <a:rPr lang="fr-FR" b="1" i="1" dirty="0" err="1"/>
              <a:t>Rouvet</a:t>
            </a:r>
            <a:r>
              <a:rPr lang="fr-FR" b="1" dirty="0"/>
              <a:t> </a:t>
            </a:r>
            <a:r>
              <a:rPr lang="fr-FR" b="1" dirty="0" smtClean="0"/>
              <a:t> </a:t>
            </a:r>
            <a:r>
              <a:rPr lang="fr-FR" dirty="0" smtClean="0"/>
              <a:t>&amp; </a:t>
            </a:r>
            <a:r>
              <a:rPr lang="fr-FR" b="1" i="1" dirty="0" smtClean="0"/>
              <a:t>Richard </a:t>
            </a:r>
            <a:r>
              <a:rPr lang="fr-FR" b="1" i="1" dirty="0" err="1" smtClean="0"/>
              <a:t>Duisit</a:t>
            </a:r>
            <a:endParaRPr lang="fr-FR" sz="1800" b="1" dirty="0"/>
          </a:p>
          <a:p>
            <a:pPr algn="ctr">
              <a:lnSpc>
                <a:spcPct val="150000"/>
              </a:lnSpc>
            </a:pP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172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fr-FR" dirty="0"/>
              <a:t>Vue d’ensemble du projet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297363"/>
          </a:xfrm>
        </p:spPr>
        <p:txBody>
          <a:bodyPr>
            <a:normAutofit lnSpcReduction="10000"/>
          </a:bodyPr>
          <a:lstStyle/>
          <a:p>
            <a:r>
              <a:rPr lang="fr-FR" sz="1800" dirty="0" smtClean="0"/>
              <a:t>Ce </a:t>
            </a:r>
            <a:r>
              <a:rPr lang="fr-FR" sz="1800" dirty="0"/>
              <a:t>projet </a:t>
            </a:r>
            <a:r>
              <a:rPr lang="fr-FR" sz="1800" dirty="0" smtClean="0"/>
              <a:t>concerne </a:t>
            </a:r>
            <a:r>
              <a:rPr lang="fr-FR" sz="1800" dirty="0"/>
              <a:t>l’acquisition, la mise en œuvre et la maintenance d’un progiciel pour </a:t>
            </a:r>
            <a:r>
              <a:rPr lang="fr-FR" sz="1800" b="1" dirty="0"/>
              <a:t>l’informatisation des </a:t>
            </a:r>
            <a:r>
              <a:rPr lang="fr-FR" sz="1800" b="1" dirty="0" smtClean="0"/>
              <a:t>centres de dépistage</a:t>
            </a:r>
            <a:r>
              <a:rPr lang="fr-FR" sz="1800" dirty="0" smtClean="0"/>
              <a:t>.</a:t>
            </a:r>
            <a:endParaRPr lang="fr-FR" sz="1800" dirty="0"/>
          </a:p>
          <a:p>
            <a:r>
              <a:rPr lang="fr-FR" sz="1800" b="1" dirty="0" smtClean="0"/>
              <a:t>Les cibles </a:t>
            </a:r>
            <a:r>
              <a:rPr lang="fr-FR" sz="1800" dirty="0" smtClean="0"/>
              <a:t>: les centres de dépistage bretons : Lorient, Vannes, Pontivy, Quimper, Brest, St </a:t>
            </a:r>
            <a:r>
              <a:rPr lang="fr-FR" sz="1800" dirty="0"/>
              <a:t>Brieuc, </a:t>
            </a:r>
            <a:r>
              <a:rPr lang="fr-FR" sz="1800" dirty="0" smtClean="0"/>
              <a:t>St </a:t>
            </a:r>
            <a:r>
              <a:rPr lang="fr-FR" sz="1800" dirty="0"/>
              <a:t>Malo </a:t>
            </a:r>
            <a:r>
              <a:rPr lang="fr-FR" sz="1800" dirty="0" smtClean="0"/>
              <a:t>et Rennes.</a:t>
            </a:r>
            <a:endParaRPr lang="fr-FR" sz="1800" dirty="0"/>
          </a:p>
          <a:p>
            <a:r>
              <a:rPr lang="fr-FR" sz="1800" dirty="0" smtClean="0"/>
              <a:t>L’objectif du projet est de proposer aux centres de dépistage un </a:t>
            </a:r>
            <a:r>
              <a:rPr lang="fr-FR" sz="1800" b="1" dirty="0" smtClean="0"/>
              <a:t>dossier médical informatisé </a:t>
            </a:r>
            <a:r>
              <a:rPr lang="fr-FR" sz="1800" dirty="0" smtClean="0"/>
              <a:t>:</a:t>
            </a:r>
            <a:endParaRPr lang="fr-FR" sz="1800" dirty="0"/>
          </a:p>
          <a:p>
            <a:pPr marL="685800" lvl="1" indent="-342900">
              <a:buFont typeface="+mj-lt"/>
              <a:buAutoNum type="arabicPeriod"/>
            </a:pPr>
            <a:r>
              <a:rPr lang="fr-FR" sz="1600" dirty="0" smtClean="0"/>
              <a:t>Utile pour organiser et faciliter leur activité de dépistage et de prise en charge.</a:t>
            </a:r>
          </a:p>
          <a:p>
            <a:pPr marL="685800" lvl="1" indent="-342900">
              <a:buFont typeface="+mj-lt"/>
              <a:buAutoNum type="arabicPeriod"/>
            </a:pPr>
            <a:r>
              <a:rPr lang="fr-FR" sz="1600" dirty="0" smtClean="0"/>
              <a:t>Utile pour obtenir des statistiques médico-épidémiologiques (par centre ou régionales pour l’INVS par exemple)</a:t>
            </a:r>
          </a:p>
          <a:p>
            <a:pPr marL="685800" lvl="1" indent="-342900">
              <a:buFont typeface="+mj-lt"/>
              <a:buAutoNum type="arabicPeriod"/>
            </a:pPr>
            <a:r>
              <a:rPr lang="fr-FR" sz="1600" dirty="0" smtClean="0"/>
              <a:t>Utile pour produire un recueil d’activité indispensable au pilotage médico-économique du dépistage en Bretagne.</a:t>
            </a:r>
          </a:p>
          <a:p>
            <a:pPr marL="685800" lvl="1" indent="-342900">
              <a:buFont typeface="+mj-lt"/>
              <a:buAutoNum type="arabicPeriod"/>
            </a:pPr>
            <a:endParaRPr lang="fr-FR" dirty="0"/>
          </a:p>
          <a:p>
            <a:pPr marL="685800" lvl="1" indent="-342900">
              <a:buFont typeface="+mj-lt"/>
              <a:buAutoNum type="arabicPeriod"/>
            </a:pPr>
            <a:endParaRPr lang="fr-FR" dirty="0"/>
          </a:p>
          <a:p>
            <a:pPr marL="685800" lvl="1" indent="-342900">
              <a:buFont typeface="+mj-lt"/>
              <a:buAutoNum type="arabicPeriod"/>
            </a:pPr>
            <a:endParaRPr lang="fr-FR" sz="1600" dirty="0" smtClean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99176" cy="914400"/>
          </a:xfrm>
        </p:spPr>
        <p:txBody>
          <a:bodyPr/>
          <a:lstStyle/>
          <a:p>
            <a:r>
              <a:rPr lang="fr-FR" dirty="0" smtClean="0"/>
              <a:t>Les fonctionnalités attendues (1/2)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297363"/>
          </a:xfrm>
        </p:spPr>
        <p:txBody>
          <a:bodyPr>
            <a:normAutofit lnSpcReduction="10000"/>
          </a:bodyPr>
          <a:lstStyle/>
          <a:p>
            <a:r>
              <a:rPr lang="fr-FR" sz="1600" dirty="0" smtClean="0"/>
              <a:t>Planification et gestion des différentes étapes du dépistage : </a:t>
            </a:r>
          </a:p>
          <a:p>
            <a:pPr lvl="1"/>
            <a:r>
              <a:rPr lang="fr-FR" sz="1400" dirty="0" smtClean="0"/>
              <a:t>Identification : </a:t>
            </a:r>
            <a:r>
              <a:rPr lang="fr-FR" sz="1400" dirty="0"/>
              <a:t> </a:t>
            </a:r>
            <a:r>
              <a:rPr lang="fr-FR" sz="1400" dirty="0" smtClean="0"/>
              <a:t>enregistrement </a:t>
            </a:r>
            <a:r>
              <a:rPr lang="fr-FR" sz="1400" dirty="0"/>
              <a:t>du patient avec un code d’anonymat, édition du code d’anonymat (code </a:t>
            </a:r>
            <a:r>
              <a:rPr lang="fr-FR" sz="1400" dirty="0" smtClean="0"/>
              <a:t>barre),  édition et remise </a:t>
            </a:r>
            <a:r>
              <a:rPr lang="fr-FR" sz="1400" dirty="0"/>
              <a:t>d’un carton d’anonymat au patient.   </a:t>
            </a:r>
          </a:p>
          <a:p>
            <a:pPr lvl="1"/>
            <a:r>
              <a:rPr lang="fr-FR" sz="1400" dirty="0" smtClean="0"/>
              <a:t>Gestion des RDV, </a:t>
            </a:r>
          </a:p>
          <a:p>
            <a:pPr lvl="1"/>
            <a:r>
              <a:rPr lang="fr-FR" sz="1400" dirty="0" smtClean="0"/>
              <a:t>Recueil d’informations médico-sociales lors de la 1</a:t>
            </a:r>
            <a:r>
              <a:rPr lang="fr-FR" sz="1400" baseline="30000" dirty="0" smtClean="0"/>
              <a:t>ere </a:t>
            </a:r>
            <a:r>
              <a:rPr lang="fr-FR" sz="1400" dirty="0" smtClean="0"/>
              <a:t> consultation (motif de dépistage, ATCD, Vaccin, FDR, pratiques sexuelles, examen clinique, …)</a:t>
            </a:r>
          </a:p>
          <a:p>
            <a:pPr lvl="1"/>
            <a:r>
              <a:rPr lang="fr-FR" sz="1400" dirty="0" smtClean="0"/>
              <a:t>Prescription d’examen biologique, gestion des prélèvements (code barre)</a:t>
            </a:r>
            <a:endParaRPr lang="fr-FR" sz="1400" dirty="0"/>
          </a:p>
          <a:p>
            <a:pPr lvl="1"/>
            <a:r>
              <a:rPr lang="fr-FR" sz="1400" dirty="0" smtClean="0"/>
              <a:t>Rendu (ou bilan) biologique :  saisie manuelle , ‘saisie’ automatiquement grâce à une interface avec le Serveur de Labo (SGL) du centre concerné.</a:t>
            </a:r>
          </a:p>
          <a:p>
            <a:pPr lvl="1"/>
            <a:r>
              <a:rPr lang="fr-FR" sz="1400" dirty="0" smtClean="0"/>
              <a:t>Consultation </a:t>
            </a:r>
            <a:r>
              <a:rPr lang="fr-FR" sz="1400" dirty="0" err="1" smtClean="0"/>
              <a:t>post-test</a:t>
            </a:r>
            <a:r>
              <a:rPr lang="fr-FR" sz="1400" dirty="0" smtClean="0"/>
              <a:t> avec le dépisté, et en fonction du diagnostic :</a:t>
            </a:r>
          </a:p>
          <a:p>
            <a:pPr lvl="2"/>
            <a:r>
              <a:rPr lang="fr-FR" sz="1400" dirty="0"/>
              <a:t>Prescription d’un suivi </a:t>
            </a:r>
            <a:r>
              <a:rPr lang="fr-FR" sz="1400" dirty="0" smtClean="0"/>
              <a:t>spécifique, et définition d’un échéancier de suivi : nouvelle consultation, nouveau bilan à n semaines, mois, année, …</a:t>
            </a:r>
          </a:p>
          <a:p>
            <a:pPr lvl="2"/>
            <a:r>
              <a:rPr lang="fr-FR" sz="1400" dirty="0" smtClean="0"/>
              <a:t>Prescription d’un traitement, vaccin spécifique</a:t>
            </a:r>
          </a:p>
          <a:p>
            <a:pPr lvl="2"/>
            <a:r>
              <a:rPr lang="fr-FR" sz="1400" dirty="0" smtClean="0"/>
              <a:t>Transfert le patient vers un autre centre</a:t>
            </a:r>
          </a:p>
          <a:p>
            <a:pPr marL="914400" lvl="2" indent="0">
              <a:buNone/>
            </a:pPr>
            <a:r>
              <a:rPr lang="fr-FR" sz="1400" i="1" dirty="0" smtClean="0"/>
              <a:t>Ces 3 derniers points nécessitent une levée d’anonymat</a:t>
            </a:r>
            <a:endParaRPr lang="fr-FR" sz="1400" i="1" dirty="0"/>
          </a:p>
          <a:p>
            <a:pPr marL="685800" lvl="1" indent="-342900">
              <a:buFont typeface="+mj-lt"/>
              <a:buAutoNum type="arabicPeriod"/>
            </a:pPr>
            <a:endParaRPr lang="fr-FR" sz="1600" dirty="0"/>
          </a:p>
          <a:p>
            <a:pPr marL="685800" lvl="1" indent="-342900">
              <a:buFont typeface="+mj-lt"/>
              <a:buAutoNum type="arabicPeriod"/>
            </a:pPr>
            <a:endParaRPr lang="fr-FR" sz="1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54469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131024" cy="914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Autres fonctionnalités attendues (</a:t>
            </a:r>
            <a:r>
              <a:rPr lang="fr-FR" dirty="0"/>
              <a:t>2/2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297363"/>
          </a:xfrm>
        </p:spPr>
        <p:txBody>
          <a:bodyPr>
            <a:normAutofit/>
          </a:bodyPr>
          <a:lstStyle/>
          <a:p>
            <a:r>
              <a:rPr lang="fr-FR" sz="1600" dirty="0" smtClean="0"/>
              <a:t>Les Editions :  de carton d’anonymat, de courriers types, de comptes rendus de consultation, de prescriptions,..</a:t>
            </a:r>
          </a:p>
          <a:p>
            <a:r>
              <a:rPr lang="fr-FR" sz="1600" dirty="0" smtClean="0"/>
              <a:t>Gestion des relances patients avec édition des listes de patient, courriers de relance, … </a:t>
            </a:r>
          </a:p>
          <a:p>
            <a:r>
              <a:rPr lang="fr-FR" sz="1600" dirty="0" smtClean="0"/>
              <a:t>Mise en place d’une codification couleur pour visualiser rapidement le statut d’un dossier (pour préciser l’étape ou le statut du dépistage)</a:t>
            </a:r>
          </a:p>
          <a:p>
            <a:r>
              <a:rPr lang="fr-FR" sz="1600" dirty="0" smtClean="0"/>
              <a:t>Produire des statistiques médico-épidémiologiques et d’activités : sous forme de tableau de bord, d’éditions, … avec une granularité plus ou moins fine (par région, par centre, par maladie, par </a:t>
            </a:r>
            <a:r>
              <a:rPr lang="fr-FR" sz="1600" dirty="0" err="1" smtClean="0"/>
              <a:t>age</a:t>
            </a:r>
            <a:r>
              <a:rPr lang="fr-FR" sz="1600" dirty="0" smtClean="0"/>
              <a:t>, par sexe, …)</a:t>
            </a:r>
          </a:p>
          <a:p>
            <a:r>
              <a:rPr lang="fr-FR" sz="1600" dirty="0" smtClean="0"/>
              <a:t>Partage de données entre centres (permettant éventuellement une répartition d’activité entre centres ?)</a:t>
            </a:r>
          </a:p>
          <a:p>
            <a:endParaRPr lang="fr-FR" sz="1600" dirty="0" smtClean="0"/>
          </a:p>
          <a:p>
            <a:pPr marL="685800" lvl="1" indent="-342900">
              <a:buFont typeface="+mj-lt"/>
              <a:buAutoNum type="arabicPeriod"/>
            </a:pPr>
            <a:endParaRPr lang="fr-FR" sz="1600" dirty="0"/>
          </a:p>
          <a:p>
            <a:pPr marL="685800" lvl="1" indent="-342900">
              <a:buFont typeface="+mj-lt"/>
              <a:buAutoNum type="arabicPeriod"/>
            </a:pPr>
            <a:endParaRPr lang="fr-FR" sz="1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3078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fr-FR" dirty="0" smtClean="0"/>
              <a:t>La valeur ajoutée attendue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297363"/>
          </a:xfrm>
        </p:spPr>
        <p:txBody>
          <a:bodyPr>
            <a:noAutofit/>
          </a:bodyPr>
          <a:lstStyle/>
          <a:p>
            <a:pPr lvl="0"/>
            <a:r>
              <a:rPr lang="fr-FR" sz="1400" dirty="0" smtClean="0"/>
              <a:t>Structuration homogène du dossier patient  sur </a:t>
            </a:r>
            <a:r>
              <a:rPr lang="fr-FR" sz="1400" dirty="0"/>
              <a:t>le territoire </a:t>
            </a:r>
            <a:r>
              <a:rPr lang="fr-FR" sz="1400" dirty="0" smtClean="0"/>
              <a:t>breton</a:t>
            </a:r>
          </a:p>
          <a:p>
            <a:r>
              <a:rPr lang="fr-FR" sz="1400" dirty="0" smtClean="0"/>
              <a:t>Accès plus rapide au dossier patient :  Consultation </a:t>
            </a:r>
            <a:r>
              <a:rPr lang="fr-FR" sz="1400" dirty="0"/>
              <a:t>du dossier facilitée </a:t>
            </a:r>
            <a:r>
              <a:rPr lang="fr-FR" sz="1400" dirty="0" smtClean="0"/>
              <a:t> entre </a:t>
            </a:r>
            <a:r>
              <a:rPr lang="fr-FR" sz="1400" dirty="0"/>
              <a:t>les </a:t>
            </a:r>
            <a:r>
              <a:rPr lang="fr-FR" sz="1400" dirty="0" smtClean="0"/>
              <a:t>centres  </a:t>
            </a:r>
          </a:p>
          <a:p>
            <a:r>
              <a:rPr lang="fr-FR" sz="1400" dirty="0" smtClean="0"/>
              <a:t>Diminution </a:t>
            </a:r>
            <a:r>
              <a:rPr lang="fr-FR" sz="1400" dirty="0"/>
              <a:t>du temps de </a:t>
            </a:r>
            <a:r>
              <a:rPr lang="fr-FR" sz="1400" dirty="0" smtClean="0"/>
              <a:t>saisie grâce à l’ergonomie de l’outil et à l’import  automatique de la biologie</a:t>
            </a:r>
            <a:endParaRPr lang="fr-FR" sz="1400" dirty="0"/>
          </a:p>
          <a:p>
            <a:pPr lvl="0"/>
            <a:r>
              <a:rPr lang="fr-FR" sz="1400" dirty="0" smtClean="0"/>
              <a:t>Meilleur  suivi du dossier (gestion des relances, indicateurs de couleur, …) </a:t>
            </a:r>
          </a:p>
          <a:p>
            <a:pPr lvl="0"/>
            <a:r>
              <a:rPr lang="fr-FR" sz="1400" dirty="0" smtClean="0"/>
              <a:t>Gain de temps sur la production de courriers types automatisés</a:t>
            </a:r>
            <a:endParaRPr lang="fr-FR" sz="1600" dirty="0" smtClean="0"/>
          </a:p>
          <a:p>
            <a:r>
              <a:rPr lang="fr-FR" sz="1400" dirty="0" smtClean="0"/>
              <a:t>Amélioration de </a:t>
            </a:r>
            <a:r>
              <a:rPr lang="fr-FR" sz="1400" dirty="0"/>
              <a:t>la sécurité et la confidentialité des données (connexion avec droits d’accès, données cryptées) </a:t>
            </a:r>
            <a:endParaRPr lang="fr-FR" sz="1600" dirty="0"/>
          </a:p>
          <a:p>
            <a:pPr lvl="0"/>
            <a:r>
              <a:rPr lang="fr-FR" sz="1400" dirty="0" smtClean="0"/>
              <a:t>Meilleure maitrise de son activité : tableaux </a:t>
            </a:r>
            <a:r>
              <a:rPr lang="fr-FR" sz="1400" dirty="0"/>
              <a:t>de bord, </a:t>
            </a:r>
            <a:r>
              <a:rPr lang="fr-FR" sz="1400" dirty="0" smtClean="0"/>
              <a:t>statistiques d’activité </a:t>
            </a:r>
            <a:endParaRPr lang="fr-FR" sz="1600" dirty="0"/>
          </a:p>
          <a:p>
            <a:pPr lvl="0"/>
            <a:r>
              <a:rPr lang="fr-FR" sz="1400" dirty="0" smtClean="0"/>
              <a:t>Facilitateur pour la production d’études  </a:t>
            </a:r>
            <a:r>
              <a:rPr lang="fr-FR" sz="1400" dirty="0"/>
              <a:t>épidémiologiques </a:t>
            </a:r>
            <a:r>
              <a:rPr lang="fr-FR" sz="1400" dirty="0" smtClean="0"/>
              <a:t>: permettant d’orienter </a:t>
            </a:r>
            <a:r>
              <a:rPr lang="fr-FR" sz="1400" dirty="0"/>
              <a:t>d</a:t>
            </a:r>
            <a:r>
              <a:rPr lang="fr-FR" sz="1400" dirty="0" smtClean="0"/>
              <a:t>es </a:t>
            </a:r>
            <a:r>
              <a:rPr lang="fr-FR" sz="1400" dirty="0"/>
              <a:t>actions de dépistage vers les populations les plus exposées et/ou les moins </a:t>
            </a:r>
            <a:r>
              <a:rPr lang="fr-FR" sz="1400" dirty="0" smtClean="0"/>
              <a:t>accessibles </a:t>
            </a:r>
            <a:endParaRPr lang="fr-FR" sz="1600" dirty="0"/>
          </a:p>
          <a:p>
            <a:pPr lvl="0"/>
            <a:r>
              <a:rPr lang="fr-FR" sz="1400" dirty="0" smtClean="0"/>
              <a:t>Facilitateur pour la production de </a:t>
            </a:r>
            <a:r>
              <a:rPr lang="fr-FR" sz="1400" dirty="0"/>
              <a:t>statistiques d’activité </a:t>
            </a:r>
            <a:r>
              <a:rPr lang="fr-FR" sz="1400" dirty="0" smtClean="0"/>
              <a:t>: rapport </a:t>
            </a:r>
            <a:r>
              <a:rPr lang="fr-FR" sz="1400" dirty="0"/>
              <a:t>annuel </a:t>
            </a:r>
            <a:r>
              <a:rPr lang="fr-FR" sz="1400" dirty="0" smtClean="0"/>
              <a:t> ARS, ministère </a:t>
            </a:r>
            <a:r>
              <a:rPr lang="fr-FR" sz="1400" dirty="0"/>
              <a:t>de la santé, </a:t>
            </a:r>
            <a:r>
              <a:rPr lang="fr-FR" sz="1400" dirty="0" smtClean="0"/>
              <a:t>INVS, tableau </a:t>
            </a:r>
            <a:r>
              <a:rPr lang="fr-FR" sz="1400" dirty="0"/>
              <a:t>de bord</a:t>
            </a:r>
            <a:r>
              <a:rPr lang="fr-FR" sz="1400" dirty="0" smtClean="0"/>
              <a:t>)</a:t>
            </a:r>
            <a:endParaRPr lang="fr-FR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297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Le choix d’un progiciel : la méthode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97363"/>
          </a:xfrm>
        </p:spPr>
        <p:txBody>
          <a:bodyPr>
            <a:normAutofit/>
          </a:bodyPr>
          <a:lstStyle/>
          <a:p>
            <a:r>
              <a:rPr lang="fr-FR" sz="1600" dirty="0" smtClean="0"/>
              <a:t>Compte tenu du montant de l’investissement (&gt;15 000 euros), il a été indispensable de passer un marché à procédure adaptée (MAPA), ce qui implique de :</a:t>
            </a:r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Rédiger un CCTP, CCAP, et autres documents annexes</a:t>
            </a:r>
            <a:endParaRPr lang="fr-FR" sz="1400" dirty="0"/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Publier le marché sur marche-public.fr pour une durée d’ un mois minimum</a:t>
            </a:r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Répondre aux questions des candidats</a:t>
            </a:r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Définir une grille de critères  d’évaluation de réponses des candidats</a:t>
            </a:r>
          </a:p>
          <a:p>
            <a:pPr lvl="2">
              <a:lnSpc>
                <a:spcPct val="150000"/>
              </a:lnSpc>
            </a:pPr>
            <a:r>
              <a:rPr lang="fr-FR" sz="1200" dirty="0" smtClean="0"/>
              <a:t>Qualité du dossier, les références,  la société, l’équipe, …</a:t>
            </a:r>
          </a:p>
          <a:p>
            <a:pPr lvl="2">
              <a:lnSpc>
                <a:spcPct val="150000"/>
              </a:lnSpc>
            </a:pPr>
            <a:r>
              <a:rPr lang="fr-FR" sz="1200" dirty="0" smtClean="0"/>
              <a:t>Qualité technique de la solution (les choix technologiques, le fonctionnel du produit, …)</a:t>
            </a:r>
          </a:p>
          <a:p>
            <a:pPr lvl="2">
              <a:lnSpc>
                <a:spcPct val="150000"/>
              </a:lnSpc>
            </a:pPr>
            <a:r>
              <a:rPr lang="fr-FR" sz="1200" dirty="0" smtClean="0"/>
              <a:t>Coût initial, les coûts pour la maintenance, pour le service,  la formation  </a:t>
            </a:r>
            <a:endParaRPr lang="fr-FR" sz="1600" dirty="0" smtClean="0"/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Evaluer, noter et classer les candidats </a:t>
            </a:r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Notifier les réponses aux candidats</a:t>
            </a:r>
            <a:endParaRPr lang="fr-FR" sz="1400" dirty="0"/>
          </a:p>
          <a:p>
            <a:pPr marL="0" indent="0">
              <a:buNone/>
            </a:pPr>
            <a:endParaRPr lang="fr-FR" sz="1600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 candidatures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384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b="1" dirty="0" smtClean="0"/>
              <a:t>Pourquoi le choix de </a:t>
            </a:r>
            <a:r>
              <a:rPr lang="fr-FR" sz="1400" b="1" dirty="0" err="1" smtClean="0"/>
              <a:t>Siloxane</a:t>
            </a:r>
            <a:r>
              <a:rPr lang="fr-FR" sz="1400" b="1" dirty="0" smtClean="0"/>
              <a:t> ?</a:t>
            </a:r>
          </a:p>
          <a:p>
            <a:r>
              <a:rPr lang="fr-FR" sz="1100" dirty="0" smtClean="0"/>
              <a:t>Bonne </a:t>
            </a:r>
            <a:r>
              <a:rPr lang="fr-FR" sz="1100" dirty="0"/>
              <a:t>qualité de  dossier avec des </a:t>
            </a:r>
            <a:r>
              <a:rPr lang="fr-FR" sz="1100" dirty="0" smtClean="0"/>
              <a:t>réponses,  des captures </a:t>
            </a:r>
            <a:r>
              <a:rPr lang="fr-FR" sz="1100" dirty="0"/>
              <a:t>d'écran </a:t>
            </a:r>
            <a:r>
              <a:rPr lang="fr-FR" sz="1100" dirty="0" smtClean="0"/>
              <a:t>et </a:t>
            </a:r>
            <a:r>
              <a:rPr lang="fr-FR" sz="1100" dirty="0" smtClean="0"/>
              <a:t>un argumentaire </a:t>
            </a:r>
            <a:r>
              <a:rPr lang="fr-FR" sz="1100" dirty="0" smtClean="0"/>
              <a:t>adaptés</a:t>
            </a:r>
            <a:r>
              <a:rPr lang="fr-FR" sz="1100" dirty="0"/>
              <a:t>. </a:t>
            </a:r>
            <a:endParaRPr lang="fr-FR" sz="1100" dirty="0" smtClean="0"/>
          </a:p>
          <a:p>
            <a:r>
              <a:rPr lang="fr-FR" sz="1100" dirty="0" smtClean="0"/>
              <a:t>Fonctionnalités du logiciel  proches des besoins. </a:t>
            </a:r>
            <a:r>
              <a:rPr lang="fr-FR" sz="1100" dirty="0"/>
              <a:t>Des développements spécifiques sont proposés pour </a:t>
            </a:r>
            <a:r>
              <a:rPr lang="fr-FR" sz="1100" dirty="0" smtClean="0"/>
              <a:t>se rapprocher encore plus des besoins définis dans le CCTP.</a:t>
            </a:r>
          </a:p>
          <a:p>
            <a:r>
              <a:rPr lang="fr-FR" sz="1100" dirty="0" smtClean="0"/>
              <a:t>Outil très ergonomique et intuitif</a:t>
            </a:r>
          </a:p>
          <a:p>
            <a:r>
              <a:rPr lang="fr-FR" sz="1100" dirty="0" smtClean="0"/>
              <a:t>S’appuie  </a:t>
            </a:r>
            <a:r>
              <a:rPr lang="fr-FR" sz="1100" dirty="0"/>
              <a:t>sur </a:t>
            </a:r>
            <a:r>
              <a:rPr lang="fr-FR" sz="1100" dirty="0" smtClean="0"/>
              <a:t> des technologies pérennes :  architecture </a:t>
            </a:r>
            <a:r>
              <a:rPr lang="fr-FR" sz="1100" dirty="0"/>
              <a:t>Full-Web : </a:t>
            </a:r>
            <a:r>
              <a:rPr lang="fr-FR" sz="1100" dirty="0" err="1"/>
              <a:t>Tomcat</a:t>
            </a:r>
            <a:r>
              <a:rPr lang="fr-FR" sz="1100" dirty="0"/>
              <a:t>/Java/J2EE associée à une base de données Oracle. </a:t>
            </a:r>
            <a:endParaRPr lang="fr-FR" sz="1100" dirty="0" smtClean="0"/>
          </a:p>
          <a:p>
            <a:r>
              <a:rPr lang="fr-FR" sz="1100" dirty="0" err="1" smtClean="0"/>
              <a:t>Siloxane</a:t>
            </a:r>
            <a:r>
              <a:rPr lang="fr-FR" sz="1100" dirty="0" smtClean="0"/>
              <a:t> se propose de développer l'interface </a:t>
            </a:r>
            <a:r>
              <a:rPr lang="fr-FR" sz="1100" dirty="0"/>
              <a:t>biologie </a:t>
            </a:r>
            <a:r>
              <a:rPr lang="fr-FR" sz="1100" dirty="0" smtClean="0"/>
              <a:t>dans le cadre d’un </a:t>
            </a:r>
            <a:r>
              <a:rPr lang="fr-FR" sz="1100" dirty="0"/>
              <a:t>développement </a:t>
            </a:r>
            <a:r>
              <a:rPr lang="fr-FR" sz="1100" dirty="0" smtClean="0"/>
              <a:t>spécifique.  </a:t>
            </a:r>
            <a:r>
              <a:rPr lang="fr-FR" sz="1100" dirty="0" err="1" smtClean="0"/>
              <a:t>Siloxane</a:t>
            </a:r>
            <a:r>
              <a:rPr lang="fr-FR" sz="1100" dirty="0" smtClean="0"/>
              <a:t> </a:t>
            </a:r>
            <a:r>
              <a:rPr lang="fr-FR" sz="1100" dirty="0"/>
              <a:t>a déjà une expérience du format HPRIM/HL7 v2, donc pas d'inquiétude. </a:t>
            </a:r>
            <a:endParaRPr lang="fr-FR" sz="1100" dirty="0" smtClean="0"/>
          </a:p>
          <a:p>
            <a:r>
              <a:rPr lang="fr-FR" sz="1100" dirty="0" err="1" smtClean="0"/>
              <a:t>Siloxane</a:t>
            </a:r>
            <a:r>
              <a:rPr lang="fr-FR" sz="1100" dirty="0" smtClean="0"/>
              <a:t> propose la société IDS comme hébergeur agréé Santé, très bien positionnée sur le plan technique et financier, face à ses concurrents.</a:t>
            </a:r>
          </a:p>
          <a:p>
            <a:r>
              <a:rPr lang="fr-FR" sz="1100" dirty="0" smtClean="0"/>
              <a:t>La proposition financière globale (</a:t>
            </a:r>
            <a:r>
              <a:rPr lang="fr-FR" sz="1100" dirty="0" err="1" smtClean="0"/>
              <a:t>progiciel+hébergement+maintenance</a:t>
            </a:r>
            <a:r>
              <a:rPr lang="fr-FR" sz="1100" dirty="0" smtClean="0"/>
              <a:t>)  est la plus compétitive</a:t>
            </a:r>
          </a:p>
          <a:p>
            <a:r>
              <a:rPr lang="fr-FR" sz="1100" dirty="0" smtClean="0"/>
              <a:t>Les propositions de service, de formation, et de maintenance sont de bonnes qualités</a:t>
            </a:r>
          </a:p>
          <a:p>
            <a:r>
              <a:rPr lang="fr-FR" sz="1100" dirty="0" smtClean="0"/>
              <a:t>…</a:t>
            </a:r>
          </a:p>
          <a:p>
            <a:pPr marL="0" indent="0">
              <a:buNone/>
            </a:pPr>
            <a:endParaRPr lang="fr-FR" sz="1100" dirty="0" smtClean="0"/>
          </a:p>
          <a:p>
            <a:endParaRPr lang="fr-FR" sz="1100" dirty="0" smtClean="0"/>
          </a:p>
          <a:p>
            <a:endParaRPr lang="fr-FR" sz="1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66272"/>
              </p:ext>
            </p:extLst>
          </p:nvPr>
        </p:nvGraphicFramePr>
        <p:xfrm>
          <a:off x="539554" y="1556792"/>
          <a:ext cx="6929103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725"/>
                <a:gridCol w="1154725"/>
                <a:gridCol w="1154725"/>
                <a:gridCol w="1154725"/>
                <a:gridCol w="1154725"/>
                <a:gridCol w="115547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Candidat</a:t>
                      </a:r>
                      <a:endParaRPr lang="fr-FR" sz="1000" dirty="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Fonctionnel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Prix</a:t>
                      </a:r>
                      <a:endParaRPr lang="fr-FR" sz="1000" dirty="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Délai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 sur 10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Classement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</a:rPr>
                        <a:t>SILOXANE</a:t>
                      </a:r>
                      <a:endParaRPr lang="fr-FR" sz="1000" b="1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</a:rPr>
                        <a:t>4,54</a:t>
                      </a:r>
                      <a:endParaRPr lang="fr-FR" sz="1000" b="1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</a:rPr>
                        <a:t>2,77</a:t>
                      </a:r>
                      <a:endParaRPr lang="fr-FR" sz="1000" b="1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</a:rPr>
                        <a:t>2</a:t>
                      </a:r>
                      <a:endParaRPr lang="fr-FR" sz="1000" b="1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</a:rPr>
                        <a:t>9,31</a:t>
                      </a:r>
                      <a:endParaRPr lang="fr-FR" sz="1000" b="1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1</a:t>
                      </a:r>
                      <a:r>
                        <a:rPr lang="fr-FR" sz="1100" b="1" baseline="30000" dirty="0">
                          <a:effectLst/>
                        </a:rPr>
                        <a:t>er</a:t>
                      </a:r>
                      <a:endParaRPr lang="fr-FR" sz="1000" b="1" dirty="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EPICONCEPT</a:t>
                      </a:r>
                      <a:endParaRPr lang="fr-FR" sz="1000" dirty="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3,42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3,00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8,42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  <a:r>
                        <a:rPr lang="fr-FR" sz="1100" baseline="30000">
                          <a:effectLst/>
                        </a:rPr>
                        <a:t>ème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MAIDIS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4,04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2,04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8,08</a:t>
                      </a:r>
                      <a:endParaRPr lang="fr-FR" sz="100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</a:t>
                      </a:r>
                      <a:r>
                        <a:rPr lang="fr-FR" sz="1100" baseline="30000" dirty="0">
                          <a:effectLst/>
                        </a:rPr>
                        <a:t>ème</a:t>
                      </a:r>
                      <a:endParaRPr lang="fr-FR" sz="1000" dirty="0">
                        <a:effectLst/>
                        <a:latin typeface="Avant Gar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6663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 smtClean="0"/>
              <a:t>coût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297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800" dirty="0" smtClean="0"/>
              <a:t>Acquisition et mise en œuvre (pour 8 centres) </a:t>
            </a:r>
            <a:r>
              <a:rPr lang="fr-FR" sz="1800" dirty="0"/>
              <a:t> 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49 275 €HT</a:t>
            </a:r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800" dirty="0" smtClean="0"/>
              <a:t>Maintenance logiciel</a:t>
            </a:r>
          </a:p>
          <a:p>
            <a:pPr lvl="1"/>
            <a:r>
              <a:rPr lang="fr-FR" sz="1600" dirty="0" smtClean="0"/>
              <a:t>6 000 € HT par an</a:t>
            </a:r>
            <a:endParaRPr lang="fr-FR" sz="1600" dirty="0"/>
          </a:p>
          <a:p>
            <a:r>
              <a:rPr lang="fr-FR" sz="1800" dirty="0" smtClean="0"/>
              <a:t>Formation</a:t>
            </a:r>
            <a:endParaRPr lang="fr-FR" sz="1800" dirty="0"/>
          </a:p>
          <a:p>
            <a:pPr lvl="1"/>
            <a:r>
              <a:rPr lang="fr-FR" sz="1600" dirty="0" smtClean="0"/>
              <a:t>1 225 </a:t>
            </a:r>
            <a:r>
              <a:rPr lang="fr-FR" sz="1600" dirty="0"/>
              <a:t>€ </a:t>
            </a:r>
            <a:r>
              <a:rPr lang="fr-FR" sz="1600" dirty="0" smtClean="0"/>
              <a:t>HT par jour de formation  (estimation 4 jours)</a:t>
            </a:r>
            <a:endParaRPr lang="fr-FR" sz="1600" dirty="0"/>
          </a:p>
          <a:p>
            <a:r>
              <a:rPr lang="fr-FR" sz="1800" dirty="0"/>
              <a:t>Hébergement </a:t>
            </a:r>
            <a:r>
              <a:rPr lang="fr-FR" sz="1800" dirty="0" smtClean="0"/>
              <a:t>IDS</a:t>
            </a:r>
            <a:endParaRPr lang="fr-FR" sz="1800" dirty="0"/>
          </a:p>
          <a:p>
            <a:pPr lvl="1"/>
            <a:r>
              <a:rPr lang="fr-FR" sz="1600" dirty="0" smtClean="0"/>
              <a:t>7 </a:t>
            </a:r>
            <a:r>
              <a:rPr lang="fr-FR" sz="1600" dirty="0"/>
              <a:t>000 € </a:t>
            </a:r>
            <a:r>
              <a:rPr lang="fr-FR" sz="1600" dirty="0" smtClean="0"/>
              <a:t>HT par an (+5 000€ HT la 1</a:t>
            </a:r>
            <a:r>
              <a:rPr lang="fr-FR" sz="1600" baseline="30000" dirty="0" smtClean="0"/>
              <a:t>ère</a:t>
            </a:r>
            <a:r>
              <a:rPr lang="fr-FR" sz="1600" dirty="0" smtClean="0"/>
              <a:t> année pour l’installation du serveur)</a:t>
            </a:r>
            <a:endParaRPr lang="fr-FR" sz="1600" dirty="0"/>
          </a:p>
          <a:p>
            <a:pPr marL="0" indent="0">
              <a:buNone/>
            </a:pPr>
            <a:r>
              <a:rPr lang="fr-FR" sz="1800" dirty="0" smtClean="0"/>
              <a:t>Coût total sur 3 ans : 98 000 € HT</a:t>
            </a:r>
          </a:p>
          <a:p>
            <a:pPr marL="0" indent="0">
              <a:buNone/>
            </a:pPr>
            <a:r>
              <a:rPr lang="fr-FR" sz="1800" dirty="0" smtClean="0"/>
              <a:t>Estimation du coût total sur 10 ans : 189 000 € HT</a:t>
            </a:r>
            <a:endParaRPr lang="fr-FR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11407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836712"/>
            <a:ext cx="8229600" cy="914400"/>
          </a:xfrm>
        </p:spPr>
        <p:txBody>
          <a:bodyPr/>
          <a:lstStyle/>
          <a:p>
            <a:r>
              <a:rPr lang="fr-FR" dirty="0"/>
              <a:t>État </a:t>
            </a:r>
            <a:r>
              <a:rPr lang="fr-FR" dirty="0" smtClean="0"/>
              <a:t>d’avancement opérationnel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160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Installation du serveur chez IDS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Installation du progiciel (serveur d’application, base de données, paramétrage)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Evaluation plus précise du logiciel</a:t>
            </a:r>
            <a:endParaRPr lang="fr-FR" sz="1600" dirty="0"/>
          </a:p>
          <a:p>
            <a:pPr lvl="1">
              <a:lnSpc>
                <a:spcPct val="150000"/>
              </a:lnSpc>
            </a:pPr>
            <a:r>
              <a:rPr lang="fr-FR" sz="1400" dirty="0" smtClean="0"/>
              <a:t>Rédaction d’une première version partielle du dossier de spécification et du dossier de VA : adaptation des écrans de recueil,  liste </a:t>
            </a:r>
            <a:r>
              <a:rPr lang="fr-FR" sz="1400" dirty="0"/>
              <a:t>d</a:t>
            </a:r>
            <a:r>
              <a:rPr lang="fr-FR" sz="1400" dirty="0" smtClean="0"/>
              <a:t>es améliorations fonctionnelles attendues,  une première traque des  </a:t>
            </a:r>
            <a:r>
              <a:rPr lang="fr-FR" sz="1400" dirty="0" smtClean="0"/>
              <a:t>quelques bugs </a:t>
            </a:r>
            <a:r>
              <a:rPr lang="fr-FR" sz="1400" dirty="0" smtClean="0"/>
              <a:t>, …</a:t>
            </a:r>
            <a:endParaRPr lang="fr-FR" sz="1400" dirty="0"/>
          </a:p>
          <a:p>
            <a:pPr lvl="1">
              <a:lnSpc>
                <a:spcPct val="150000"/>
              </a:lnSpc>
            </a:pPr>
            <a:endParaRPr lang="fr-FR" sz="1400" dirty="0" smtClean="0"/>
          </a:p>
          <a:p>
            <a:pPr>
              <a:lnSpc>
                <a:spcPct val="150000"/>
              </a:lnSpc>
            </a:pPr>
            <a:endParaRPr lang="fr-FR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472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A5BBE3-83BF-417E-9117-E377A1AAEE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0</TotalTime>
  <Words>1279</Words>
  <Application>Microsoft Office PowerPoint</Application>
  <PresentationFormat>Affichage à l'écran (4:3)</PresentationFormat>
  <Paragraphs>200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Project Status Report</vt:lpstr>
      <vt:lpstr>Projet d’informatisation des CeGIDD  (Centres Gratuits d'Information, de Dépistage et de Diagnostic) </vt:lpstr>
      <vt:lpstr>Vue d’ensemble du projet</vt:lpstr>
      <vt:lpstr>Les fonctionnalités attendues (1/2)</vt:lpstr>
      <vt:lpstr>Autres fonctionnalités attendues (2/2)</vt:lpstr>
      <vt:lpstr>La valeur ajoutée attendue</vt:lpstr>
      <vt:lpstr>Le choix d’un progiciel : la méthode</vt:lpstr>
      <vt:lpstr>3 candidatures</vt:lpstr>
      <vt:lpstr>Le coût</vt:lpstr>
      <vt:lpstr>État d’avancement opérationnel</vt:lpstr>
      <vt:lpstr>Les étapes suivantes …</vt:lpstr>
      <vt:lpstr>Planning prévisionnel</vt:lpstr>
      <vt:lpstr>Présentation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2015-03-12T09:25:42Z</dcterms:created>
  <dcterms:modified xsi:type="dcterms:W3CDTF">2015-03-13T08:00:50Z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