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83" r:id="rId9"/>
    <p:sldId id="270" r:id="rId10"/>
    <p:sldId id="276" r:id="rId11"/>
    <p:sldId id="277" r:id="rId12"/>
    <p:sldId id="281" r:id="rId13"/>
    <p:sldId id="296" r:id="rId14"/>
    <p:sldId id="278" r:id="rId15"/>
    <p:sldId id="279" r:id="rId16"/>
    <p:sldId id="280" r:id="rId17"/>
    <p:sldId id="282" r:id="rId18"/>
    <p:sldId id="266" r:id="rId19"/>
    <p:sldId id="274" r:id="rId20"/>
    <p:sldId id="295" r:id="rId21"/>
    <p:sldId id="286" r:id="rId22"/>
    <p:sldId id="289" r:id="rId23"/>
    <p:sldId id="287" r:id="rId24"/>
    <p:sldId id="288" r:id="rId25"/>
    <p:sldId id="290" r:id="rId26"/>
    <p:sldId id="291" r:id="rId27"/>
    <p:sldId id="292" r:id="rId28"/>
    <p:sldId id="293" r:id="rId2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4" autoAdjust="0"/>
    <p:restoredTop sz="79977" autoAdjust="0"/>
  </p:normalViewPr>
  <p:slideViewPr>
    <p:cSldViewPr>
      <p:cViewPr varScale="1">
        <p:scale>
          <a:sx n="94" d="100"/>
          <a:sy n="94" d="100"/>
        </p:scale>
        <p:origin x="-15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6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melic\AppData\Local\Microsoft\Windows\Temporary%20Internet%20Files\Content.Outlook\U45IAUVA\document%20synth&#232;se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camelic\AppData\Local\Microsoft\Windows\Temporary%20Internet%20Files\Content.Outlook\U45IAUVA\document%20synth&#232;se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camelic\AppData\Local\Microsoft\Windows\Temporary%20Internet%20Files\Content.Outlook\U45IAUVA\document%20synth&#232;s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'[1]Evolution par mois monocomprimé'!$B$1</c:f>
              <c:strCache>
                <c:ptCount val="1"/>
                <c:pt idx="0">
                  <c:v>TRIUMEQ</c:v>
                </c:pt>
              </c:strCache>
            </c:strRef>
          </c:tx>
          <c:invertIfNegative val="0"/>
          <c:cat>
            <c:numRef>
              <c:f>'[1]Evolution par mois monocomprimé'!$A$3:$A$14</c:f>
              <c:numCache>
                <c:formatCode>General</c:formatCode>
                <c:ptCount val="12"/>
                <c:pt idx="0">
                  <c:v>42156</c:v>
                </c:pt>
                <c:pt idx="1">
                  <c:v>42186</c:v>
                </c:pt>
                <c:pt idx="2">
                  <c:v>42217</c:v>
                </c:pt>
                <c:pt idx="3">
                  <c:v>42248</c:v>
                </c:pt>
                <c:pt idx="4">
                  <c:v>42278</c:v>
                </c:pt>
                <c:pt idx="5">
                  <c:v>42309</c:v>
                </c:pt>
                <c:pt idx="6">
                  <c:v>42339</c:v>
                </c:pt>
                <c:pt idx="7">
                  <c:v>42370</c:v>
                </c:pt>
                <c:pt idx="8">
                  <c:v>42401</c:v>
                </c:pt>
                <c:pt idx="9">
                  <c:v>42430</c:v>
                </c:pt>
                <c:pt idx="10">
                  <c:v>42461</c:v>
                </c:pt>
                <c:pt idx="11">
                  <c:v>42491</c:v>
                </c:pt>
              </c:numCache>
            </c:numRef>
          </c:cat>
          <c:val>
            <c:numRef>
              <c:f>'[1]Evolution par mois monocomprimé'!$B$3:$B$14</c:f>
              <c:numCache>
                <c:formatCode>General</c:formatCode>
                <c:ptCount val="12"/>
                <c:pt idx="0">
                  <c:v>9</c:v>
                </c:pt>
                <c:pt idx="1">
                  <c:v>17</c:v>
                </c:pt>
                <c:pt idx="2">
                  <c:v>20</c:v>
                </c:pt>
                <c:pt idx="3">
                  <c:v>29</c:v>
                </c:pt>
                <c:pt idx="4">
                  <c:v>22</c:v>
                </c:pt>
                <c:pt idx="5">
                  <c:v>15</c:v>
                </c:pt>
                <c:pt idx="6">
                  <c:v>12</c:v>
                </c:pt>
                <c:pt idx="7">
                  <c:v>16</c:v>
                </c:pt>
                <c:pt idx="8">
                  <c:v>13</c:v>
                </c:pt>
                <c:pt idx="9">
                  <c:v>10</c:v>
                </c:pt>
                <c:pt idx="10">
                  <c:v>7</c:v>
                </c:pt>
                <c:pt idx="11">
                  <c:v>16</c:v>
                </c:pt>
              </c:numCache>
            </c:numRef>
          </c:val>
        </c:ser>
        <c:ser>
          <c:idx val="1"/>
          <c:order val="1"/>
          <c:tx>
            <c:strRef>
              <c:f>'[1]Evolution par mois monocomprimé'!$C$1</c:f>
              <c:strCache>
                <c:ptCount val="1"/>
                <c:pt idx="0">
                  <c:v>EVIPLERA</c:v>
                </c:pt>
              </c:strCache>
            </c:strRef>
          </c:tx>
          <c:invertIfNegative val="0"/>
          <c:cat>
            <c:numRef>
              <c:f>'[1]Evolution par mois monocomprimé'!$A$3:$A$14</c:f>
              <c:numCache>
                <c:formatCode>General</c:formatCode>
                <c:ptCount val="12"/>
                <c:pt idx="0">
                  <c:v>42156</c:v>
                </c:pt>
                <c:pt idx="1">
                  <c:v>42186</c:v>
                </c:pt>
                <c:pt idx="2">
                  <c:v>42217</c:v>
                </c:pt>
                <c:pt idx="3">
                  <c:v>42248</c:v>
                </c:pt>
                <c:pt idx="4">
                  <c:v>42278</c:v>
                </c:pt>
                <c:pt idx="5">
                  <c:v>42309</c:v>
                </c:pt>
                <c:pt idx="6">
                  <c:v>42339</c:v>
                </c:pt>
                <c:pt idx="7">
                  <c:v>42370</c:v>
                </c:pt>
                <c:pt idx="8">
                  <c:v>42401</c:v>
                </c:pt>
                <c:pt idx="9">
                  <c:v>42430</c:v>
                </c:pt>
                <c:pt idx="10">
                  <c:v>42461</c:v>
                </c:pt>
                <c:pt idx="11">
                  <c:v>42491</c:v>
                </c:pt>
              </c:numCache>
            </c:numRef>
          </c:cat>
          <c:val>
            <c:numRef>
              <c:f>'[1]Evolution par mois monocomprimé'!$C$3:$C$14</c:f>
              <c:numCache>
                <c:formatCode>General</c:formatCode>
                <c:ptCount val="12"/>
                <c:pt idx="0">
                  <c:v>10</c:v>
                </c:pt>
                <c:pt idx="1">
                  <c:v>3</c:v>
                </c:pt>
                <c:pt idx="2">
                  <c:v>5</c:v>
                </c:pt>
                <c:pt idx="3">
                  <c:v>12</c:v>
                </c:pt>
                <c:pt idx="4">
                  <c:v>8</c:v>
                </c:pt>
                <c:pt idx="5">
                  <c:v>13</c:v>
                </c:pt>
                <c:pt idx="6">
                  <c:v>3</c:v>
                </c:pt>
                <c:pt idx="7">
                  <c:v>6</c:v>
                </c:pt>
                <c:pt idx="8">
                  <c:v>4</c:v>
                </c:pt>
                <c:pt idx="9">
                  <c:v>6</c:v>
                </c:pt>
                <c:pt idx="10">
                  <c:v>7</c:v>
                </c:pt>
                <c:pt idx="11">
                  <c:v>2</c:v>
                </c:pt>
              </c:numCache>
            </c:numRef>
          </c:val>
        </c:ser>
        <c:ser>
          <c:idx val="2"/>
          <c:order val="2"/>
          <c:tx>
            <c:strRef>
              <c:f>'[1]Evolution par mois monocomprimé'!$D$1</c:f>
              <c:strCache>
                <c:ptCount val="1"/>
                <c:pt idx="0">
                  <c:v>STRIBILD</c:v>
                </c:pt>
              </c:strCache>
            </c:strRef>
          </c:tx>
          <c:invertIfNegative val="0"/>
          <c:cat>
            <c:numRef>
              <c:f>'[1]Evolution par mois monocomprimé'!$A$3:$A$14</c:f>
              <c:numCache>
                <c:formatCode>General</c:formatCode>
                <c:ptCount val="12"/>
                <c:pt idx="0">
                  <c:v>42156</c:v>
                </c:pt>
                <c:pt idx="1">
                  <c:v>42186</c:v>
                </c:pt>
                <c:pt idx="2">
                  <c:v>42217</c:v>
                </c:pt>
                <c:pt idx="3">
                  <c:v>42248</c:v>
                </c:pt>
                <c:pt idx="4">
                  <c:v>42278</c:v>
                </c:pt>
                <c:pt idx="5">
                  <c:v>42309</c:v>
                </c:pt>
                <c:pt idx="6">
                  <c:v>42339</c:v>
                </c:pt>
                <c:pt idx="7">
                  <c:v>42370</c:v>
                </c:pt>
                <c:pt idx="8">
                  <c:v>42401</c:v>
                </c:pt>
                <c:pt idx="9">
                  <c:v>42430</c:v>
                </c:pt>
                <c:pt idx="10">
                  <c:v>42461</c:v>
                </c:pt>
                <c:pt idx="11">
                  <c:v>42491</c:v>
                </c:pt>
              </c:numCache>
            </c:numRef>
          </c:cat>
          <c:val>
            <c:numRef>
              <c:f>'[1]Evolution par mois monocomprimé'!$D$3:$D$14</c:f>
              <c:numCache>
                <c:formatCode>General</c:formatCode>
                <c:ptCount val="12"/>
                <c:pt idx="0">
                  <c:v>9</c:v>
                </c:pt>
                <c:pt idx="1">
                  <c:v>15</c:v>
                </c:pt>
                <c:pt idx="2">
                  <c:v>9</c:v>
                </c:pt>
                <c:pt idx="3">
                  <c:v>17</c:v>
                </c:pt>
                <c:pt idx="4">
                  <c:v>11</c:v>
                </c:pt>
                <c:pt idx="5">
                  <c:v>10</c:v>
                </c:pt>
                <c:pt idx="6">
                  <c:v>4</c:v>
                </c:pt>
                <c:pt idx="7">
                  <c:v>10</c:v>
                </c:pt>
                <c:pt idx="8">
                  <c:v>8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542144"/>
        <c:axId val="103765120"/>
      </c:barChart>
      <c:catAx>
        <c:axId val="103542144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crossAx val="103765120"/>
        <c:crosses val="autoZero"/>
        <c:auto val="1"/>
        <c:lblAlgn val="ctr"/>
        <c:lblOffset val="100"/>
        <c:noMultiLvlLbl val="1"/>
      </c:catAx>
      <c:valAx>
        <c:axId val="1037651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035421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484970628671425E-2"/>
          <c:y val="8.9212112044503841E-2"/>
          <c:w val="0.81355062480632312"/>
          <c:h val="0.8181980044963977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'[1]Evolution 2013-2016'!$A$5</c:f>
              <c:strCache>
                <c:ptCount val="1"/>
                <c:pt idx="0">
                  <c:v>ATRIPLA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'[1]Evolution 2013-2016'!$B$3:$E$3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1ier semestre 2016</c:v>
                </c:pt>
              </c:strCache>
            </c:strRef>
          </c:cat>
          <c:val>
            <c:numRef>
              <c:f>'[1]Evolution 2013-2016'!$B$5:$E$5</c:f>
              <c:numCache>
                <c:formatCode>General</c:formatCode>
                <c:ptCount val="4"/>
                <c:pt idx="0">
                  <c:v>12.1</c:v>
                </c:pt>
                <c:pt idx="1">
                  <c:v>6.5</c:v>
                </c:pt>
                <c:pt idx="2">
                  <c:v>7.2</c:v>
                </c:pt>
                <c:pt idx="3">
                  <c:v>5.4</c:v>
                </c:pt>
              </c:numCache>
            </c:numRef>
          </c:val>
        </c:ser>
        <c:ser>
          <c:idx val="1"/>
          <c:order val="1"/>
          <c:tx>
            <c:strRef>
              <c:f>'[1]Evolution 2013-2016'!$A$6</c:f>
              <c:strCache>
                <c:ptCount val="1"/>
                <c:pt idx="0">
                  <c:v>EVIPLERA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'[1]Evolution 2013-2016'!$B$3:$E$3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1ier semestre 2016</c:v>
                </c:pt>
              </c:strCache>
            </c:strRef>
          </c:cat>
          <c:val>
            <c:numRef>
              <c:f>'[1]Evolution 2013-2016'!$B$6:$E$6</c:f>
              <c:numCache>
                <c:formatCode>General</c:formatCode>
                <c:ptCount val="4"/>
                <c:pt idx="0">
                  <c:v>16.2</c:v>
                </c:pt>
                <c:pt idx="1">
                  <c:v>23.4</c:v>
                </c:pt>
                <c:pt idx="2">
                  <c:v>25.4</c:v>
                </c:pt>
                <c:pt idx="3">
                  <c:v>25.2</c:v>
                </c:pt>
              </c:numCache>
            </c:numRef>
          </c:val>
        </c:ser>
        <c:ser>
          <c:idx val="2"/>
          <c:order val="2"/>
          <c:tx>
            <c:strRef>
              <c:f>'[1]Evolution 2013-2016'!$A$7</c:f>
              <c:strCache>
                <c:ptCount val="1"/>
                <c:pt idx="0">
                  <c:v>STRIBILD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'[1]Evolution 2013-2016'!$B$3:$E$3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1ier semestre 2016</c:v>
                </c:pt>
              </c:strCache>
            </c:strRef>
          </c:cat>
          <c:val>
            <c:numRef>
              <c:f>'[1]Evolution 2013-2016'!$B$7:$E$7</c:f>
              <c:numCache>
                <c:formatCode>General</c:formatCode>
                <c:ptCount val="4"/>
                <c:pt idx="0">
                  <c:v>0</c:v>
                </c:pt>
                <c:pt idx="1">
                  <c:v>9.1</c:v>
                </c:pt>
                <c:pt idx="2">
                  <c:v>12.2</c:v>
                </c:pt>
                <c:pt idx="3">
                  <c:v>13.6</c:v>
                </c:pt>
              </c:numCache>
            </c:numRef>
          </c:val>
        </c:ser>
        <c:ser>
          <c:idx val="3"/>
          <c:order val="3"/>
          <c:tx>
            <c:strRef>
              <c:f>'[1]Evolution 2013-2016'!$A$8</c:f>
              <c:strCache>
                <c:ptCount val="1"/>
                <c:pt idx="0">
                  <c:v>TRIUMEQ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'[1]Evolution 2013-2016'!$B$3:$E$3</c:f>
              <c:strCach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1ier semestre 2016</c:v>
                </c:pt>
              </c:strCache>
            </c:strRef>
          </c:cat>
          <c:val>
            <c:numRef>
              <c:f>'[1]Evolution 2013-2016'!$B$8:$E$8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5.3</c:v>
                </c:pt>
                <c:pt idx="3">
                  <c:v>9.4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5284736"/>
        <c:axId val="105286272"/>
      </c:barChart>
      <c:catAx>
        <c:axId val="105284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5286272"/>
        <c:crosses val="autoZero"/>
        <c:auto val="1"/>
        <c:lblAlgn val="ctr"/>
        <c:lblOffset val="100"/>
        <c:noMultiLvlLbl val="0"/>
      </c:catAx>
      <c:valAx>
        <c:axId val="1052862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052847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7001627714429998E-2"/>
          <c:y val="7.1770996387074876E-2"/>
          <c:w val="0.91315842529736735"/>
          <c:h val="0.861888967452396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'[1]Evolution 2013-2016'!$A$31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0337501116754471E-3"/>
                  <c:y val="5.29626006888891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168750558376958E-3"/>
                  <c:y val="1.05925201377778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1.05925201377778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5618109542235689E-17"/>
                  <c:y val="-1.58887802066667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5168750558377235E-3"/>
                  <c:y val="-1.58887802066667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('[1]Evolution 2013-2016'!$B$30,'[1]Evolution 2013-2016'!$D$30,'[1]Evolution 2013-2016'!$E$30,'[1]Evolution 2013-2016'!$G$30,'[1]Evolution 2013-2016'!$I$30,'[1]Evolution 2013-2016'!$J$30)</c:f>
              <c:strCache>
                <c:ptCount val="6"/>
                <c:pt idx="0">
                  <c:v>Monothérapie</c:v>
                </c:pt>
                <c:pt idx="1">
                  <c:v>Bithérapie</c:v>
                </c:pt>
                <c:pt idx="2">
                  <c:v>Trithérapie</c:v>
                </c:pt>
                <c:pt idx="3">
                  <c:v>Quadrithérapie</c:v>
                </c:pt>
                <c:pt idx="4">
                  <c:v>Pentathérapie</c:v>
                </c:pt>
                <c:pt idx="5">
                  <c:v>&gt; 5 molécules</c:v>
                </c:pt>
              </c:strCache>
            </c:strRef>
          </c:cat>
          <c:val>
            <c:numRef>
              <c:f>('[1]Evolution 2013-2016'!$B$31,'[1]Evolution 2013-2016'!$D$31,'[1]Evolution 2013-2016'!$E$31,'[1]Evolution 2013-2016'!$G$31,'[1]Evolution 2013-2016'!$I$31,'[1]Evolution 2013-2016'!$J$31)</c:f>
              <c:numCache>
                <c:formatCode>General</c:formatCode>
                <c:ptCount val="6"/>
                <c:pt idx="0">
                  <c:v>0.2</c:v>
                </c:pt>
                <c:pt idx="1">
                  <c:v>2.2999999999999998</c:v>
                </c:pt>
                <c:pt idx="2">
                  <c:v>90.6</c:v>
                </c:pt>
                <c:pt idx="3">
                  <c:v>5.9</c:v>
                </c:pt>
                <c:pt idx="4">
                  <c:v>0.6</c:v>
                </c:pt>
                <c:pt idx="5">
                  <c:v>0.1</c:v>
                </c:pt>
              </c:numCache>
            </c:numRef>
          </c:val>
        </c:ser>
        <c:ser>
          <c:idx val="1"/>
          <c:order val="1"/>
          <c:tx>
            <c:strRef>
              <c:f>'[1]Evolution 2013-2016'!$A$32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2.648130034444456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5.296468583064853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2.64813003444445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1.58887802066667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1.85369102411111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('[1]Evolution 2013-2016'!$B$30,'[1]Evolution 2013-2016'!$D$30,'[1]Evolution 2013-2016'!$E$30,'[1]Evolution 2013-2016'!$G$30,'[1]Evolution 2013-2016'!$I$30,'[1]Evolution 2013-2016'!$J$30)</c:f>
              <c:strCache>
                <c:ptCount val="6"/>
                <c:pt idx="0">
                  <c:v>Monothérapie</c:v>
                </c:pt>
                <c:pt idx="1">
                  <c:v>Bithérapie</c:v>
                </c:pt>
                <c:pt idx="2">
                  <c:v>Trithérapie</c:v>
                </c:pt>
                <c:pt idx="3">
                  <c:v>Quadrithérapie</c:v>
                </c:pt>
                <c:pt idx="4">
                  <c:v>Pentathérapie</c:v>
                </c:pt>
                <c:pt idx="5">
                  <c:v>&gt; 5 molécules</c:v>
                </c:pt>
              </c:strCache>
            </c:strRef>
          </c:cat>
          <c:val>
            <c:numRef>
              <c:f>('[1]Evolution 2013-2016'!$B$32,'[1]Evolution 2013-2016'!$D$32,'[1]Evolution 2013-2016'!$E$32,'[1]Evolution 2013-2016'!$G$32,'[1]Evolution 2013-2016'!$I$32,'[1]Evolution 2013-2016'!$J$32)</c:f>
              <c:numCache>
                <c:formatCode>General</c:formatCode>
                <c:ptCount val="6"/>
                <c:pt idx="0">
                  <c:v>0.6</c:v>
                </c:pt>
                <c:pt idx="1">
                  <c:v>2.5</c:v>
                </c:pt>
                <c:pt idx="2">
                  <c:v>91.7</c:v>
                </c:pt>
                <c:pt idx="3">
                  <c:v>4.5</c:v>
                </c:pt>
                <c:pt idx="4">
                  <c:v>0.6</c:v>
                </c:pt>
                <c:pt idx="5">
                  <c:v>0.1</c:v>
                </c:pt>
              </c:numCache>
            </c:numRef>
          </c:val>
        </c:ser>
        <c:ser>
          <c:idx val="2"/>
          <c:order val="2"/>
          <c:tx>
            <c:strRef>
              <c:f>'[1]Evolution 2013-2016'!$A$33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943898077462391E-7"/>
                  <c:y val="-1.32406501722222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7.94439010333338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337501116754471E-3"/>
                  <c:y val="7.94439010333337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337501116754471E-3"/>
                  <c:y val="-2.648130034444456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1.58887802066667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('[1]Evolution 2013-2016'!$B$30,'[1]Evolution 2013-2016'!$D$30,'[1]Evolution 2013-2016'!$E$30,'[1]Evolution 2013-2016'!$G$30,'[1]Evolution 2013-2016'!$I$30,'[1]Evolution 2013-2016'!$J$30)</c:f>
              <c:strCache>
                <c:ptCount val="6"/>
                <c:pt idx="0">
                  <c:v>Monothérapie</c:v>
                </c:pt>
                <c:pt idx="1">
                  <c:v>Bithérapie</c:v>
                </c:pt>
                <c:pt idx="2">
                  <c:v>Trithérapie</c:v>
                </c:pt>
                <c:pt idx="3">
                  <c:v>Quadrithérapie</c:v>
                </c:pt>
                <c:pt idx="4">
                  <c:v>Pentathérapie</c:v>
                </c:pt>
                <c:pt idx="5">
                  <c:v>&gt; 5 molécules</c:v>
                </c:pt>
              </c:strCache>
            </c:strRef>
          </c:cat>
          <c:val>
            <c:numRef>
              <c:f>('[1]Evolution 2013-2016'!$B$33,'[1]Evolution 2013-2016'!$D$33,'[1]Evolution 2013-2016'!$E$33,'[1]Evolution 2013-2016'!$G$33,'[1]Evolution 2013-2016'!$I$33,'[1]Evolution 2013-2016'!$J$33)</c:f>
              <c:numCache>
                <c:formatCode>General</c:formatCode>
                <c:ptCount val="6"/>
                <c:pt idx="0">
                  <c:v>1.4</c:v>
                </c:pt>
                <c:pt idx="1">
                  <c:v>2.6</c:v>
                </c:pt>
                <c:pt idx="2">
                  <c:v>91.2</c:v>
                </c:pt>
                <c:pt idx="3">
                  <c:v>4.3</c:v>
                </c:pt>
                <c:pt idx="4">
                  <c:v>0.5</c:v>
                </c:pt>
                <c:pt idx="5">
                  <c:v>0.1</c:v>
                </c:pt>
              </c:numCache>
            </c:numRef>
          </c:val>
        </c:ser>
        <c:ser>
          <c:idx val="3"/>
          <c:order val="3"/>
          <c:tx>
            <c:strRef>
              <c:f>'[1]Evolution 2013-2016'!$A$34</c:f>
              <c:strCache>
                <c:ptCount val="1"/>
                <c:pt idx="0">
                  <c:v>1ier semestre 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3.97219505166667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7.94439010333337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5506251675131709E-3"/>
                  <c:y val="1.05925201377778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5506251675131709E-3"/>
                  <c:y val="2.648130034444359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5168750558377235E-3"/>
                  <c:y val="7.94439010333337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3.0337501116754471E-3"/>
                  <c:y val="7.94439010333337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('[1]Evolution 2013-2016'!$B$30,'[1]Evolution 2013-2016'!$D$30,'[1]Evolution 2013-2016'!$E$30,'[1]Evolution 2013-2016'!$G$30,'[1]Evolution 2013-2016'!$I$30,'[1]Evolution 2013-2016'!$J$30)</c:f>
              <c:strCache>
                <c:ptCount val="6"/>
                <c:pt idx="0">
                  <c:v>Monothérapie</c:v>
                </c:pt>
                <c:pt idx="1">
                  <c:v>Bithérapie</c:v>
                </c:pt>
                <c:pt idx="2">
                  <c:v>Trithérapie</c:v>
                </c:pt>
                <c:pt idx="3">
                  <c:v>Quadrithérapie</c:v>
                </c:pt>
                <c:pt idx="4">
                  <c:v>Pentathérapie</c:v>
                </c:pt>
                <c:pt idx="5">
                  <c:v>&gt; 5 molécules</c:v>
                </c:pt>
              </c:strCache>
            </c:strRef>
          </c:cat>
          <c:val>
            <c:numRef>
              <c:f>('[1]Evolution 2013-2016'!$B$34,'[1]Evolution 2013-2016'!$D$34,'[1]Evolution 2013-2016'!$E$34,'[1]Evolution 2013-2016'!$G$34,'[1]Evolution 2013-2016'!$I$34,'[1]Evolution 2013-2016'!$J$34)</c:f>
              <c:numCache>
                <c:formatCode>General</c:formatCode>
                <c:ptCount val="6"/>
                <c:pt idx="0">
                  <c:v>1.6</c:v>
                </c:pt>
                <c:pt idx="1">
                  <c:v>4.3</c:v>
                </c:pt>
                <c:pt idx="2">
                  <c:v>90.8</c:v>
                </c:pt>
                <c:pt idx="3">
                  <c:v>2.8</c:v>
                </c:pt>
                <c:pt idx="4">
                  <c:v>0.4</c:v>
                </c:pt>
                <c:pt idx="5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045376"/>
        <c:axId val="105096320"/>
      </c:barChart>
      <c:catAx>
        <c:axId val="105045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5096320"/>
        <c:crosses val="autoZero"/>
        <c:auto val="1"/>
        <c:lblAlgn val="ctr"/>
        <c:lblOffset val="100"/>
        <c:noMultiLvlLbl val="0"/>
      </c:catAx>
      <c:valAx>
        <c:axId val="1050963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050453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38B962-B41C-40DE-9A7E-1F3137C518E0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FA1D44D-88BD-4132-BF90-700383E50051}">
      <dgm:prSet phldrT="[Texte]"/>
      <dgm:spPr/>
      <dgm:t>
        <a:bodyPr/>
        <a:lstStyle/>
        <a:p>
          <a:r>
            <a:rPr lang="fr-FR" dirty="0" smtClean="0"/>
            <a:t>Amélioration de la qualité de vie </a:t>
          </a:r>
          <a:endParaRPr lang="fr-FR" dirty="0"/>
        </a:p>
      </dgm:t>
    </dgm:pt>
    <dgm:pt modelId="{8449BE44-AA51-4DFF-89D9-99A7C3A5B965}" type="parTrans" cxnId="{080F29CE-92EF-4831-94B6-34B5B45DE6A9}">
      <dgm:prSet/>
      <dgm:spPr/>
      <dgm:t>
        <a:bodyPr/>
        <a:lstStyle/>
        <a:p>
          <a:endParaRPr lang="fr-FR"/>
        </a:p>
      </dgm:t>
    </dgm:pt>
    <dgm:pt modelId="{9547DC90-1A51-47D9-80FC-E2B89A6EE79F}" type="sibTrans" cxnId="{080F29CE-92EF-4831-94B6-34B5B45DE6A9}">
      <dgm:prSet/>
      <dgm:spPr/>
      <dgm:t>
        <a:bodyPr/>
        <a:lstStyle/>
        <a:p>
          <a:endParaRPr lang="fr-FR"/>
        </a:p>
      </dgm:t>
    </dgm:pt>
    <dgm:pt modelId="{08DC6544-68CC-4F7F-AE65-4DDE3C3CDF43}">
      <dgm:prSet phldrT="[Texte]"/>
      <dgm:spPr/>
      <dgm:t>
        <a:bodyPr/>
        <a:lstStyle/>
        <a:p>
          <a:r>
            <a:rPr lang="fr-FR" dirty="0" smtClean="0"/>
            <a:t>Prévention des effets indésirables</a:t>
          </a:r>
          <a:endParaRPr lang="fr-FR" dirty="0"/>
        </a:p>
      </dgm:t>
    </dgm:pt>
    <dgm:pt modelId="{7D188655-47A9-4D97-9C71-F7BF4F14BCA8}" type="parTrans" cxnId="{108DC8C2-7992-45F3-9B9D-310A52822782}">
      <dgm:prSet/>
      <dgm:spPr/>
      <dgm:t>
        <a:bodyPr/>
        <a:lstStyle/>
        <a:p>
          <a:endParaRPr lang="fr-FR"/>
        </a:p>
      </dgm:t>
    </dgm:pt>
    <dgm:pt modelId="{360AB234-09A6-487A-BC5C-118980A3083F}" type="sibTrans" cxnId="{108DC8C2-7992-45F3-9B9D-310A52822782}">
      <dgm:prSet/>
      <dgm:spPr/>
      <dgm:t>
        <a:bodyPr/>
        <a:lstStyle/>
        <a:p>
          <a:endParaRPr lang="fr-FR"/>
        </a:p>
      </dgm:t>
    </dgm:pt>
    <dgm:pt modelId="{CB001DBE-87D7-4ACE-A627-D53C277DE9B5}">
      <dgm:prSet phldrT="[Texte]"/>
      <dgm:spPr/>
      <dgm:t>
        <a:bodyPr/>
        <a:lstStyle/>
        <a:p>
          <a:r>
            <a:rPr lang="fr-FR" dirty="0" smtClean="0"/>
            <a:t>Prévention des interactions médicamenteuses</a:t>
          </a:r>
          <a:endParaRPr lang="fr-FR" dirty="0"/>
        </a:p>
      </dgm:t>
    </dgm:pt>
    <dgm:pt modelId="{BE5BA53A-68E2-46E3-B442-3035CEAE48C8}" type="parTrans" cxnId="{2B32B724-569C-45D8-9A6F-DDEDEC84EC4C}">
      <dgm:prSet/>
      <dgm:spPr/>
      <dgm:t>
        <a:bodyPr/>
        <a:lstStyle/>
        <a:p>
          <a:endParaRPr lang="fr-FR"/>
        </a:p>
      </dgm:t>
    </dgm:pt>
    <dgm:pt modelId="{FCD79FB4-A51C-4082-9A23-9DBDD5DAED00}" type="sibTrans" cxnId="{2B32B724-569C-45D8-9A6F-DDEDEC84EC4C}">
      <dgm:prSet/>
      <dgm:spPr/>
      <dgm:t>
        <a:bodyPr/>
        <a:lstStyle/>
        <a:p>
          <a:endParaRPr lang="fr-FR"/>
        </a:p>
      </dgm:t>
    </dgm:pt>
    <dgm:pt modelId="{63B89EE8-1EC8-46C1-AD4D-06BDBEF3BE1C}">
      <dgm:prSet phldrT="[Texte]"/>
      <dgm:spPr/>
      <dgm:t>
        <a:bodyPr/>
        <a:lstStyle/>
        <a:p>
          <a:r>
            <a:rPr lang="fr-FR" dirty="0" smtClean="0"/>
            <a:t>Réduction du coût </a:t>
          </a:r>
          <a:endParaRPr lang="fr-FR" dirty="0"/>
        </a:p>
      </dgm:t>
    </dgm:pt>
    <dgm:pt modelId="{FFABBB6A-3431-4ED9-95E5-32519D8BD64B}" type="parTrans" cxnId="{33896540-1DCC-4378-811E-65004F896FA3}">
      <dgm:prSet/>
      <dgm:spPr/>
      <dgm:t>
        <a:bodyPr/>
        <a:lstStyle/>
        <a:p>
          <a:endParaRPr lang="fr-FR"/>
        </a:p>
      </dgm:t>
    </dgm:pt>
    <dgm:pt modelId="{ABE78567-936C-44C6-A361-AD047A250BC8}" type="sibTrans" cxnId="{33896540-1DCC-4378-811E-65004F896FA3}">
      <dgm:prSet/>
      <dgm:spPr/>
      <dgm:t>
        <a:bodyPr/>
        <a:lstStyle/>
        <a:p>
          <a:endParaRPr lang="fr-FR"/>
        </a:p>
      </dgm:t>
    </dgm:pt>
    <dgm:pt modelId="{4CC54D58-02AB-4C50-A7D4-1FCE48BD8B7A}" type="pres">
      <dgm:prSet presAssocID="{7838B962-B41C-40DE-9A7E-1F3137C518E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4EFD48C-B5EC-451F-BEA4-59CE84D4B8D3}" type="pres">
      <dgm:prSet presAssocID="{7838B962-B41C-40DE-9A7E-1F3137C518E0}" presName="bkgdShp" presStyleLbl="alignAccFollowNode1" presStyleIdx="0" presStyleCnt="1"/>
      <dgm:spPr/>
    </dgm:pt>
    <dgm:pt modelId="{EFD370A2-ADBA-4D40-B3B4-235DB63E2F0C}" type="pres">
      <dgm:prSet presAssocID="{7838B962-B41C-40DE-9A7E-1F3137C518E0}" presName="linComp" presStyleCnt="0"/>
      <dgm:spPr/>
    </dgm:pt>
    <dgm:pt modelId="{E752A3DC-990C-42D7-B08D-AF062DF196A5}" type="pres">
      <dgm:prSet presAssocID="{1FA1D44D-88BD-4132-BF90-700383E50051}" presName="compNode" presStyleCnt="0"/>
      <dgm:spPr/>
    </dgm:pt>
    <dgm:pt modelId="{61B39D32-29C8-4A57-83D5-4F5E5B651F07}" type="pres">
      <dgm:prSet presAssocID="{1FA1D44D-88BD-4132-BF90-700383E5005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B5351A5-5624-450F-86FD-A2071D35F1EC}" type="pres">
      <dgm:prSet presAssocID="{1FA1D44D-88BD-4132-BF90-700383E50051}" presName="invisiNode" presStyleLbl="node1" presStyleIdx="0" presStyleCnt="4"/>
      <dgm:spPr/>
    </dgm:pt>
    <dgm:pt modelId="{DA1D4946-B535-42B8-8155-72E383B1B5C6}" type="pres">
      <dgm:prSet presAssocID="{1FA1D44D-88BD-4132-BF90-700383E50051}" presName="imagNode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</dgm:spPr>
      <dgm:t>
        <a:bodyPr/>
        <a:lstStyle/>
        <a:p>
          <a:endParaRPr lang="fr-FR"/>
        </a:p>
      </dgm:t>
    </dgm:pt>
    <dgm:pt modelId="{B51068B8-3D70-49C3-99A0-5EDD2F7664FC}" type="pres">
      <dgm:prSet presAssocID="{9547DC90-1A51-47D9-80FC-E2B89A6EE79F}" presName="sibTrans" presStyleLbl="sibTrans2D1" presStyleIdx="0" presStyleCnt="0"/>
      <dgm:spPr/>
      <dgm:t>
        <a:bodyPr/>
        <a:lstStyle/>
        <a:p>
          <a:endParaRPr lang="fr-FR"/>
        </a:p>
      </dgm:t>
    </dgm:pt>
    <dgm:pt modelId="{535122B4-BC47-46A9-8A57-81C9A608152A}" type="pres">
      <dgm:prSet presAssocID="{08DC6544-68CC-4F7F-AE65-4DDE3C3CDF43}" presName="compNode" presStyleCnt="0"/>
      <dgm:spPr/>
    </dgm:pt>
    <dgm:pt modelId="{FF0EB7D0-5519-4DEA-8480-D87091D19F87}" type="pres">
      <dgm:prSet presAssocID="{08DC6544-68CC-4F7F-AE65-4DDE3C3CDF4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A952D53-A064-4183-9636-7BD4788DC0AC}" type="pres">
      <dgm:prSet presAssocID="{08DC6544-68CC-4F7F-AE65-4DDE3C3CDF43}" presName="invisiNode" presStyleLbl="node1" presStyleIdx="1" presStyleCnt="4"/>
      <dgm:spPr/>
    </dgm:pt>
    <dgm:pt modelId="{B4447D42-4F81-4F86-BB1D-7618B7461CB7}" type="pres">
      <dgm:prSet presAssocID="{08DC6544-68CC-4F7F-AE65-4DDE3C3CDF43}" presName="imagNode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  <dgm:t>
        <a:bodyPr/>
        <a:lstStyle/>
        <a:p>
          <a:endParaRPr lang="fr-FR"/>
        </a:p>
      </dgm:t>
    </dgm:pt>
    <dgm:pt modelId="{63414B46-87BA-4867-A75A-46C68A23B513}" type="pres">
      <dgm:prSet presAssocID="{360AB234-09A6-487A-BC5C-118980A3083F}" presName="sibTrans" presStyleLbl="sibTrans2D1" presStyleIdx="0" presStyleCnt="0"/>
      <dgm:spPr/>
      <dgm:t>
        <a:bodyPr/>
        <a:lstStyle/>
        <a:p>
          <a:endParaRPr lang="fr-FR"/>
        </a:p>
      </dgm:t>
    </dgm:pt>
    <dgm:pt modelId="{F841BFA5-F412-4B31-9904-58EE2574A8F2}" type="pres">
      <dgm:prSet presAssocID="{CB001DBE-87D7-4ACE-A627-D53C277DE9B5}" presName="compNode" presStyleCnt="0"/>
      <dgm:spPr/>
    </dgm:pt>
    <dgm:pt modelId="{A0311C39-9FEE-49B9-97CD-BF8913E4A0F1}" type="pres">
      <dgm:prSet presAssocID="{CB001DBE-87D7-4ACE-A627-D53C277DE9B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3D73015-35C3-48F7-BD2B-ADD49F8391EA}" type="pres">
      <dgm:prSet presAssocID="{CB001DBE-87D7-4ACE-A627-D53C277DE9B5}" presName="invisiNode" presStyleLbl="node1" presStyleIdx="2" presStyleCnt="4"/>
      <dgm:spPr/>
    </dgm:pt>
    <dgm:pt modelId="{38F8D6B1-9E8A-47F8-8335-2DDA7C4821FA}" type="pres">
      <dgm:prSet presAssocID="{CB001DBE-87D7-4ACE-A627-D53C277DE9B5}" presName="imagNode" presStyleLbl="f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</dgm:spPr>
      <dgm:t>
        <a:bodyPr/>
        <a:lstStyle/>
        <a:p>
          <a:endParaRPr lang="fr-FR"/>
        </a:p>
      </dgm:t>
    </dgm:pt>
    <dgm:pt modelId="{C600AEB7-C2D8-4245-8BEF-84FDDD3360F3}" type="pres">
      <dgm:prSet presAssocID="{FCD79FB4-A51C-4082-9A23-9DBDD5DAED00}" presName="sibTrans" presStyleLbl="sibTrans2D1" presStyleIdx="0" presStyleCnt="0"/>
      <dgm:spPr/>
      <dgm:t>
        <a:bodyPr/>
        <a:lstStyle/>
        <a:p>
          <a:endParaRPr lang="fr-FR"/>
        </a:p>
      </dgm:t>
    </dgm:pt>
    <dgm:pt modelId="{1EA322DE-10AF-4BAF-A40C-A8E633EDF2B2}" type="pres">
      <dgm:prSet presAssocID="{63B89EE8-1EC8-46C1-AD4D-06BDBEF3BE1C}" presName="compNode" presStyleCnt="0"/>
      <dgm:spPr/>
    </dgm:pt>
    <dgm:pt modelId="{2C68C3B3-BE39-4D13-B2A0-6B0C5E0435F3}" type="pres">
      <dgm:prSet presAssocID="{63B89EE8-1EC8-46C1-AD4D-06BDBEF3BE1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2F22B8A-FB9C-4561-8E78-16D62C3871D5}" type="pres">
      <dgm:prSet presAssocID="{63B89EE8-1EC8-46C1-AD4D-06BDBEF3BE1C}" presName="invisiNode" presStyleLbl="node1" presStyleIdx="3" presStyleCnt="4"/>
      <dgm:spPr/>
    </dgm:pt>
    <dgm:pt modelId="{F6ED78A4-3994-4AFB-A566-2F396491C464}" type="pres">
      <dgm:prSet presAssocID="{63B89EE8-1EC8-46C1-AD4D-06BDBEF3BE1C}" presName="imagNode" presStyleLbl="fgImgPlace1" presStyleIdx="3" presStyleCnt="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fr-FR"/>
        </a:p>
      </dgm:t>
    </dgm:pt>
  </dgm:ptLst>
  <dgm:cxnLst>
    <dgm:cxn modelId="{33896540-1DCC-4378-811E-65004F896FA3}" srcId="{7838B962-B41C-40DE-9A7E-1F3137C518E0}" destId="{63B89EE8-1EC8-46C1-AD4D-06BDBEF3BE1C}" srcOrd="3" destOrd="0" parTransId="{FFABBB6A-3431-4ED9-95E5-32519D8BD64B}" sibTransId="{ABE78567-936C-44C6-A361-AD047A250BC8}"/>
    <dgm:cxn modelId="{3E3517F9-62ED-44D5-84D8-C87BBEA9EFF1}" type="presOf" srcId="{7838B962-B41C-40DE-9A7E-1F3137C518E0}" destId="{4CC54D58-02AB-4C50-A7D4-1FCE48BD8B7A}" srcOrd="0" destOrd="0" presId="urn:microsoft.com/office/officeart/2005/8/layout/pList2"/>
    <dgm:cxn modelId="{108DC8C2-7992-45F3-9B9D-310A52822782}" srcId="{7838B962-B41C-40DE-9A7E-1F3137C518E0}" destId="{08DC6544-68CC-4F7F-AE65-4DDE3C3CDF43}" srcOrd="1" destOrd="0" parTransId="{7D188655-47A9-4D97-9C71-F7BF4F14BCA8}" sibTransId="{360AB234-09A6-487A-BC5C-118980A3083F}"/>
    <dgm:cxn modelId="{36ED4C7F-BE64-4BAD-A8C8-38E1FD86AF49}" type="presOf" srcId="{08DC6544-68CC-4F7F-AE65-4DDE3C3CDF43}" destId="{FF0EB7D0-5519-4DEA-8480-D87091D19F87}" srcOrd="0" destOrd="0" presId="urn:microsoft.com/office/officeart/2005/8/layout/pList2"/>
    <dgm:cxn modelId="{83FDD1D9-3BFC-4B11-A3D2-85ADB1860F6F}" type="presOf" srcId="{63B89EE8-1EC8-46C1-AD4D-06BDBEF3BE1C}" destId="{2C68C3B3-BE39-4D13-B2A0-6B0C5E0435F3}" srcOrd="0" destOrd="0" presId="urn:microsoft.com/office/officeart/2005/8/layout/pList2"/>
    <dgm:cxn modelId="{CADE9BF4-6CB8-416B-AE70-C75A2161A5F4}" type="presOf" srcId="{CB001DBE-87D7-4ACE-A627-D53C277DE9B5}" destId="{A0311C39-9FEE-49B9-97CD-BF8913E4A0F1}" srcOrd="0" destOrd="0" presId="urn:microsoft.com/office/officeart/2005/8/layout/pList2"/>
    <dgm:cxn modelId="{922461FF-92BE-4A38-99BE-3AC087B516B7}" type="presOf" srcId="{1FA1D44D-88BD-4132-BF90-700383E50051}" destId="{61B39D32-29C8-4A57-83D5-4F5E5B651F07}" srcOrd="0" destOrd="0" presId="urn:microsoft.com/office/officeart/2005/8/layout/pList2"/>
    <dgm:cxn modelId="{619B4C78-70AF-491B-88D4-1A040161EF7D}" type="presOf" srcId="{9547DC90-1A51-47D9-80FC-E2B89A6EE79F}" destId="{B51068B8-3D70-49C3-99A0-5EDD2F7664FC}" srcOrd="0" destOrd="0" presId="urn:microsoft.com/office/officeart/2005/8/layout/pList2"/>
    <dgm:cxn modelId="{080F29CE-92EF-4831-94B6-34B5B45DE6A9}" srcId="{7838B962-B41C-40DE-9A7E-1F3137C518E0}" destId="{1FA1D44D-88BD-4132-BF90-700383E50051}" srcOrd="0" destOrd="0" parTransId="{8449BE44-AA51-4DFF-89D9-99A7C3A5B965}" sibTransId="{9547DC90-1A51-47D9-80FC-E2B89A6EE79F}"/>
    <dgm:cxn modelId="{D979E777-7ADA-4154-9D3D-810DFFAD9785}" type="presOf" srcId="{FCD79FB4-A51C-4082-9A23-9DBDD5DAED00}" destId="{C600AEB7-C2D8-4245-8BEF-84FDDD3360F3}" srcOrd="0" destOrd="0" presId="urn:microsoft.com/office/officeart/2005/8/layout/pList2"/>
    <dgm:cxn modelId="{721AFF9B-5DCC-4B23-A703-FBC7E5002C2D}" type="presOf" srcId="{360AB234-09A6-487A-BC5C-118980A3083F}" destId="{63414B46-87BA-4867-A75A-46C68A23B513}" srcOrd="0" destOrd="0" presId="urn:microsoft.com/office/officeart/2005/8/layout/pList2"/>
    <dgm:cxn modelId="{2B32B724-569C-45D8-9A6F-DDEDEC84EC4C}" srcId="{7838B962-B41C-40DE-9A7E-1F3137C518E0}" destId="{CB001DBE-87D7-4ACE-A627-D53C277DE9B5}" srcOrd="2" destOrd="0" parTransId="{BE5BA53A-68E2-46E3-B442-3035CEAE48C8}" sibTransId="{FCD79FB4-A51C-4082-9A23-9DBDD5DAED00}"/>
    <dgm:cxn modelId="{26C3864E-2C8D-4768-B41A-5593CFD78D0B}" type="presParOf" srcId="{4CC54D58-02AB-4C50-A7D4-1FCE48BD8B7A}" destId="{64EFD48C-B5EC-451F-BEA4-59CE84D4B8D3}" srcOrd="0" destOrd="0" presId="urn:microsoft.com/office/officeart/2005/8/layout/pList2"/>
    <dgm:cxn modelId="{E2955885-709B-4702-93FA-C7663CE385E9}" type="presParOf" srcId="{4CC54D58-02AB-4C50-A7D4-1FCE48BD8B7A}" destId="{EFD370A2-ADBA-4D40-B3B4-235DB63E2F0C}" srcOrd="1" destOrd="0" presId="urn:microsoft.com/office/officeart/2005/8/layout/pList2"/>
    <dgm:cxn modelId="{F21C029F-0FD7-4A8F-9E23-E26CCB7A9CEA}" type="presParOf" srcId="{EFD370A2-ADBA-4D40-B3B4-235DB63E2F0C}" destId="{E752A3DC-990C-42D7-B08D-AF062DF196A5}" srcOrd="0" destOrd="0" presId="urn:microsoft.com/office/officeart/2005/8/layout/pList2"/>
    <dgm:cxn modelId="{4E64B41E-9248-4A8B-85BD-F67FD8875F64}" type="presParOf" srcId="{E752A3DC-990C-42D7-B08D-AF062DF196A5}" destId="{61B39D32-29C8-4A57-83D5-4F5E5B651F07}" srcOrd="0" destOrd="0" presId="urn:microsoft.com/office/officeart/2005/8/layout/pList2"/>
    <dgm:cxn modelId="{9EE80661-FA8F-4C05-B965-5B19F525655A}" type="presParOf" srcId="{E752A3DC-990C-42D7-B08D-AF062DF196A5}" destId="{8B5351A5-5624-450F-86FD-A2071D35F1EC}" srcOrd="1" destOrd="0" presId="urn:microsoft.com/office/officeart/2005/8/layout/pList2"/>
    <dgm:cxn modelId="{3D52316B-6E12-4559-BD4C-7296BF3CAC69}" type="presParOf" srcId="{E752A3DC-990C-42D7-B08D-AF062DF196A5}" destId="{DA1D4946-B535-42B8-8155-72E383B1B5C6}" srcOrd="2" destOrd="0" presId="urn:microsoft.com/office/officeart/2005/8/layout/pList2"/>
    <dgm:cxn modelId="{D4E64508-DB8E-43DA-AA6F-7AE7E111C4FB}" type="presParOf" srcId="{EFD370A2-ADBA-4D40-B3B4-235DB63E2F0C}" destId="{B51068B8-3D70-49C3-99A0-5EDD2F7664FC}" srcOrd="1" destOrd="0" presId="urn:microsoft.com/office/officeart/2005/8/layout/pList2"/>
    <dgm:cxn modelId="{041799A8-32C9-42B6-8EB2-EA05AED7EA8F}" type="presParOf" srcId="{EFD370A2-ADBA-4D40-B3B4-235DB63E2F0C}" destId="{535122B4-BC47-46A9-8A57-81C9A608152A}" srcOrd="2" destOrd="0" presId="urn:microsoft.com/office/officeart/2005/8/layout/pList2"/>
    <dgm:cxn modelId="{A8C85E8A-35FC-4D09-AD4C-9788B15AEC5D}" type="presParOf" srcId="{535122B4-BC47-46A9-8A57-81C9A608152A}" destId="{FF0EB7D0-5519-4DEA-8480-D87091D19F87}" srcOrd="0" destOrd="0" presId="urn:microsoft.com/office/officeart/2005/8/layout/pList2"/>
    <dgm:cxn modelId="{43D4276E-1B3C-442D-A2C0-AECF8978211B}" type="presParOf" srcId="{535122B4-BC47-46A9-8A57-81C9A608152A}" destId="{7A952D53-A064-4183-9636-7BD4788DC0AC}" srcOrd="1" destOrd="0" presId="urn:microsoft.com/office/officeart/2005/8/layout/pList2"/>
    <dgm:cxn modelId="{897A2E80-2CCA-4A1B-86CA-11BF46B5B486}" type="presParOf" srcId="{535122B4-BC47-46A9-8A57-81C9A608152A}" destId="{B4447D42-4F81-4F86-BB1D-7618B7461CB7}" srcOrd="2" destOrd="0" presId="urn:microsoft.com/office/officeart/2005/8/layout/pList2"/>
    <dgm:cxn modelId="{AB2DE561-BBC3-4A8C-B9EA-53BCD3DA1EE0}" type="presParOf" srcId="{EFD370A2-ADBA-4D40-B3B4-235DB63E2F0C}" destId="{63414B46-87BA-4867-A75A-46C68A23B513}" srcOrd="3" destOrd="0" presId="urn:microsoft.com/office/officeart/2005/8/layout/pList2"/>
    <dgm:cxn modelId="{6DED49AD-9540-4698-A1A1-A5FF2AD7A176}" type="presParOf" srcId="{EFD370A2-ADBA-4D40-B3B4-235DB63E2F0C}" destId="{F841BFA5-F412-4B31-9904-58EE2574A8F2}" srcOrd="4" destOrd="0" presId="urn:microsoft.com/office/officeart/2005/8/layout/pList2"/>
    <dgm:cxn modelId="{B4BB4A43-A423-402E-9D9A-40088F7A24CC}" type="presParOf" srcId="{F841BFA5-F412-4B31-9904-58EE2574A8F2}" destId="{A0311C39-9FEE-49B9-97CD-BF8913E4A0F1}" srcOrd="0" destOrd="0" presId="urn:microsoft.com/office/officeart/2005/8/layout/pList2"/>
    <dgm:cxn modelId="{F434A3D6-72A4-4076-8B85-F130F72ABCDD}" type="presParOf" srcId="{F841BFA5-F412-4B31-9904-58EE2574A8F2}" destId="{D3D73015-35C3-48F7-BD2B-ADD49F8391EA}" srcOrd="1" destOrd="0" presId="urn:microsoft.com/office/officeart/2005/8/layout/pList2"/>
    <dgm:cxn modelId="{C24A2199-6691-405D-B247-AA3CAA0CA1DC}" type="presParOf" srcId="{F841BFA5-F412-4B31-9904-58EE2574A8F2}" destId="{38F8D6B1-9E8A-47F8-8335-2DDA7C4821FA}" srcOrd="2" destOrd="0" presId="urn:microsoft.com/office/officeart/2005/8/layout/pList2"/>
    <dgm:cxn modelId="{48E4DCB5-5A6F-44BA-9B97-70384C3BF570}" type="presParOf" srcId="{EFD370A2-ADBA-4D40-B3B4-235DB63E2F0C}" destId="{C600AEB7-C2D8-4245-8BEF-84FDDD3360F3}" srcOrd="5" destOrd="0" presId="urn:microsoft.com/office/officeart/2005/8/layout/pList2"/>
    <dgm:cxn modelId="{A6297399-33AF-459D-B457-44DD689B6814}" type="presParOf" srcId="{EFD370A2-ADBA-4D40-B3B4-235DB63E2F0C}" destId="{1EA322DE-10AF-4BAF-A40C-A8E633EDF2B2}" srcOrd="6" destOrd="0" presId="urn:microsoft.com/office/officeart/2005/8/layout/pList2"/>
    <dgm:cxn modelId="{27EF4138-9979-4ED4-8F8E-424329E39339}" type="presParOf" srcId="{1EA322DE-10AF-4BAF-A40C-A8E633EDF2B2}" destId="{2C68C3B3-BE39-4D13-B2A0-6B0C5E0435F3}" srcOrd="0" destOrd="0" presId="urn:microsoft.com/office/officeart/2005/8/layout/pList2"/>
    <dgm:cxn modelId="{C3392952-7848-4AF9-A653-68907598E1B7}" type="presParOf" srcId="{1EA322DE-10AF-4BAF-A40C-A8E633EDF2B2}" destId="{22F22B8A-FB9C-4561-8E78-16D62C3871D5}" srcOrd="1" destOrd="0" presId="urn:microsoft.com/office/officeart/2005/8/layout/pList2"/>
    <dgm:cxn modelId="{44E1C1F0-FAC7-4E52-9DFB-6F0AE854EA36}" type="presParOf" srcId="{1EA322DE-10AF-4BAF-A40C-A8E633EDF2B2}" destId="{F6ED78A4-3994-4AFB-A566-2F396491C464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4B01F9-36F5-40B8-A1E9-FEE55CE01068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2418337-42BD-4BCC-BD9F-98F8158D4DE6}">
      <dgm:prSet phldrT="[Texte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 smtClean="0"/>
            <a:t>2N+1 </a:t>
          </a:r>
          <a:r>
            <a:rPr lang="fr-FR" dirty="0" err="1" smtClean="0"/>
            <a:t>IPb</a:t>
          </a:r>
          <a:endParaRPr lang="fr-FR" dirty="0" smtClean="0"/>
        </a:p>
      </dgm:t>
    </dgm:pt>
    <dgm:pt modelId="{BB1300D5-41B5-463F-B692-E15C37BF1919}" type="parTrans" cxnId="{3BE793DF-E4C0-4783-A81F-4CB4E88A12A3}">
      <dgm:prSet/>
      <dgm:spPr/>
      <dgm:t>
        <a:bodyPr/>
        <a:lstStyle/>
        <a:p>
          <a:endParaRPr lang="fr-FR"/>
        </a:p>
      </dgm:t>
    </dgm:pt>
    <dgm:pt modelId="{BD94EF37-3740-4F83-B8BF-131423CF1FFE}" type="sibTrans" cxnId="{3BE793DF-E4C0-4783-A81F-4CB4E88A12A3}">
      <dgm:prSet/>
      <dgm:spPr/>
      <dgm:t>
        <a:bodyPr/>
        <a:lstStyle/>
        <a:p>
          <a:endParaRPr lang="fr-FR"/>
        </a:p>
      </dgm:t>
    </dgm:pt>
    <dgm:pt modelId="{274D2168-B069-4261-9FB6-A849B3B9BF2C}">
      <dgm:prSet phldrT="[Texte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 smtClean="0"/>
            <a:t>2N+1II</a:t>
          </a:r>
        </a:p>
        <a:p>
          <a:r>
            <a:rPr lang="fr-FR" dirty="0" smtClean="0"/>
            <a:t>28,9%</a:t>
          </a:r>
          <a:endParaRPr lang="fr-FR" dirty="0"/>
        </a:p>
      </dgm:t>
    </dgm:pt>
    <dgm:pt modelId="{A42CFFF6-2BDE-49B2-BCED-C4EEF66BF938}" type="parTrans" cxnId="{8FA6066E-BF49-404A-A533-4FB91FC4B64A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fr-FR" dirty="0" smtClean="0">
              <a:latin typeface="Arial 2.76"/>
              <a:cs typeface="Arial 2.76"/>
            </a:rPr>
            <a:t>↓ nombre comprimés </a:t>
          </a:r>
          <a:endParaRPr lang="fr-FR" dirty="0"/>
        </a:p>
      </dgm:t>
    </dgm:pt>
    <dgm:pt modelId="{637E4B9C-5C12-4B36-BDE4-0F384EFBA531}" type="sibTrans" cxnId="{8FA6066E-BF49-404A-A533-4FB91FC4B64A}">
      <dgm:prSet/>
      <dgm:spPr/>
      <dgm:t>
        <a:bodyPr/>
        <a:lstStyle/>
        <a:p>
          <a:endParaRPr lang="fr-FR"/>
        </a:p>
      </dgm:t>
    </dgm:pt>
    <dgm:pt modelId="{0CC0DFF0-B098-4575-A60C-2EF9CD08B759}">
      <dgm:prSet phldrT="[Texte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 smtClean="0"/>
            <a:t>2N+1NN</a:t>
          </a:r>
        </a:p>
        <a:p>
          <a:r>
            <a:rPr lang="fr-FR" dirty="0" smtClean="0"/>
            <a:t>27,9%</a:t>
          </a:r>
        </a:p>
      </dgm:t>
    </dgm:pt>
    <dgm:pt modelId="{8358D75C-1B69-41AD-83F1-23FB3E4F3F18}" type="parTrans" cxnId="{651A8E75-EDF1-4725-83B7-E4461B7B459F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fr-FR" dirty="0" smtClean="0">
              <a:latin typeface="Arial 2.76"/>
              <a:cs typeface="Arial 2.76"/>
            </a:rPr>
            <a:t>↓ nombre comprimés </a:t>
          </a:r>
          <a:endParaRPr lang="fr-FR" dirty="0"/>
        </a:p>
      </dgm:t>
    </dgm:pt>
    <dgm:pt modelId="{5449427B-E6E1-486D-9EBF-CEB6E65E23E5}" type="sibTrans" cxnId="{651A8E75-EDF1-4725-83B7-E4461B7B459F}">
      <dgm:prSet/>
      <dgm:spPr/>
      <dgm:t>
        <a:bodyPr/>
        <a:lstStyle/>
        <a:p>
          <a:endParaRPr lang="fr-FR"/>
        </a:p>
      </dgm:t>
    </dgm:pt>
    <dgm:pt modelId="{02CE4966-C341-4C93-B565-AC2322BC41FD}">
      <dgm:prSet phldrT="[Texte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 smtClean="0"/>
            <a:t>2N+1IIb</a:t>
          </a:r>
        </a:p>
        <a:p>
          <a:r>
            <a:rPr lang="fr-FR" dirty="0" smtClean="0"/>
            <a:t>36,5%</a:t>
          </a:r>
          <a:endParaRPr lang="fr-FR" dirty="0"/>
        </a:p>
      </dgm:t>
    </dgm:pt>
    <dgm:pt modelId="{5D51F831-D96F-4F1F-BCAF-216EA7B1D25F}" type="sibTrans" cxnId="{45AFD4E9-EF76-44E4-9A5F-0B41B266C508}">
      <dgm:prSet/>
      <dgm:spPr/>
      <dgm:t>
        <a:bodyPr/>
        <a:lstStyle/>
        <a:p>
          <a:endParaRPr lang="fr-FR"/>
        </a:p>
      </dgm:t>
    </dgm:pt>
    <dgm:pt modelId="{50CDE1BC-E8F8-4677-A1FE-D699EDB98C47}" type="parTrans" cxnId="{45AFD4E9-EF76-44E4-9A5F-0B41B266C508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fr-FR" dirty="0" smtClean="0">
              <a:latin typeface="Arial 2.76"/>
              <a:cs typeface="Arial 2.76"/>
            </a:rPr>
            <a:t>↓ nombre comprimés </a:t>
          </a:r>
          <a:endParaRPr lang="fr-FR" dirty="0"/>
        </a:p>
      </dgm:t>
    </dgm:pt>
    <dgm:pt modelId="{8D6655AD-A681-4856-90B0-FBEBB2756F06}">
      <dgm:prSet phldrT="[Texte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 smtClean="0"/>
            <a:t>2N+1IPb</a:t>
          </a:r>
        </a:p>
        <a:p>
          <a:r>
            <a:rPr lang="fr-FR" dirty="0" smtClean="0"/>
            <a:t>4,56%</a:t>
          </a:r>
        </a:p>
      </dgm:t>
    </dgm:pt>
    <dgm:pt modelId="{F8402E56-A0B4-4C1D-B2D4-C0F18F1949CE}" type="parTrans" cxnId="{40075508-49FC-440D-B720-8FEFC354A8AE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fr-FR" dirty="0" smtClean="0">
              <a:latin typeface="Arial 2.76"/>
              <a:cs typeface="Arial 2.76"/>
            </a:rPr>
            <a:t>↓ nombre prises </a:t>
          </a:r>
          <a:endParaRPr lang="fr-FR" dirty="0"/>
        </a:p>
      </dgm:t>
    </dgm:pt>
    <dgm:pt modelId="{DBC8B967-BACF-4E9F-AD36-237A881F8D0A}" type="sibTrans" cxnId="{40075508-49FC-440D-B720-8FEFC354A8AE}">
      <dgm:prSet/>
      <dgm:spPr/>
      <dgm:t>
        <a:bodyPr/>
        <a:lstStyle/>
        <a:p>
          <a:endParaRPr lang="fr-FR"/>
        </a:p>
      </dgm:t>
    </dgm:pt>
    <dgm:pt modelId="{DF3E86BB-F23F-4964-B002-84C0D5490C4F}" type="pres">
      <dgm:prSet presAssocID="{574B01F9-36F5-40B8-A1E9-FEE55CE0106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71EE147-8290-42B2-BFEB-7334F60E0DEC}" type="pres">
      <dgm:prSet presAssocID="{F2418337-42BD-4BCC-BD9F-98F8158D4DE6}" presName="centerShape" presStyleLbl="node0" presStyleIdx="0" presStyleCnt="1" custScaleX="134915" custScaleY="129472" custLinFactNeighborX="-2262" custLinFactNeighborY="42378"/>
      <dgm:spPr/>
      <dgm:t>
        <a:bodyPr/>
        <a:lstStyle/>
        <a:p>
          <a:endParaRPr lang="fr-FR"/>
        </a:p>
      </dgm:t>
    </dgm:pt>
    <dgm:pt modelId="{8E1BB892-FE2A-4828-B52B-338D5E9F2AE3}" type="pres">
      <dgm:prSet presAssocID="{F8402E56-A0B4-4C1D-B2D4-C0F18F1949CE}" presName="parTrans" presStyleLbl="sibTrans2D1" presStyleIdx="0" presStyleCnt="4" custScaleX="163016" custScaleY="157114"/>
      <dgm:spPr/>
      <dgm:t>
        <a:bodyPr/>
        <a:lstStyle/>
        <a:p>
          <a:endParaRPr lang="fr-FR"/>
        </a:p>
      </dgm:t>
    </dgm:pt>
    <dgm:pt modelId="{F832886A-7CA0-4E17-9443-5B7A77B5635D}" type="pres">
      <dgm:prSet presAssocID="{F8402E56-A0B4-4C1D-B2D4-C0F18F1949CE}" presName="connectorText" presStyleLbl="sibTrans2D1" presStyleIdx="0" presStyleCnt="4"/>
      <dgm:spPr/>
      <dgm:t>
        <a:bodyPr/>
        <a:lstStyle/>
        <a:p>
          <a:endParaRPr lang="fr-FR"/>
        </a:p>
      </dgm:t>
    </dgm:pt>
    <dgm:pt modelId="{CFA747BA-58B5-410E-A76E-310526D7423F}" type="pres">
      <dgm:prSet presAssocID="{8D6655AD-A681-4856-90B0-FBEBB2756F06}" presName="node" presStyleLbl="node1" presStyleIdx="0" presStyleCnt="4" custRadScaleRad="140150" custRadScaleInc="-9869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55A14E-93FC-4417-A277-3B5A586BFE84}" type="pres">
      <dgm:prSet presAssocID="{50CDE1BC-E8F8-4677-A1FE-D699EDB98C47}" presName="parTrans" presStyleLbl="sibTrans2D1" presStyleIdx="1" presStyleCnt="4" custScaleX="166487" custScaleY="160611" custLinFactNeighborX="1724" custLinFactNeighborY="-6354"/>
      <dgm:spPr/>
      <dgm:t>
        <a:bodyPr/>
        <a:lstStyle/>
        <a:p>
          <a:endParaRPr lang="fr-FR"/>
        </a:p>
      </dgm:t>
    </dgm:pt>
    <dgm:pt modelId="{6B0C9479-E8CD-4147-807B-C521DBC90BFD}" type="pres">
      <dgm:prSet presAssocID="{50CDE1BC-E8F8-4677-A1FE-D699EDB98C47}" presName="connectorText" presStyleLbl="sibTrans2D1" presStyleIdx="1" presStyleCnt="4"/>
      <dgm:spPr/>
      <dgm:t>
        <a:bodyPr/>
        <a:lstStyle/>
        <a:p>
          <a:endParaRPr lang="fr-FR"/>
        </a:p>
      </dgm:t>
    </dgm:pt>
    <dgm:pt modelId="{08DD4C8E-D8AC-41FA-BD12-51E4E427A15B}" type="pres">
      <dgm:prSet presAssocID="{02CE4966-C341-4C93-B565-AC2322BC41FD}" presName="node" presStyleLbl="node1" presStyleIdx="1" presStyleCnt="4" custRadScaleRad="123740" custRadScaleInc="-12927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C8B6858-BAE6-4E2A-B420-B71B9665F969}" type="pres">
      <dgm:prSet presAssocID="{A42CFFF6-2BDE-49B2-BCED-C4EEF66BF938}" presName="parTrans" presStyleLbl="sibTrans2D1" presStyleIdx="2" presStyleCnt="4" custScaleX="163440" custScaleY="156133" custLinFactNeighborX="6077" custLinFactNeighborY="11525"/>
      <dgm:spPr/>
      <dgm:t>
        <a:bodyPr/>
        <a:lstStyle/>
        <a:p>
          <a:endParaRPr lang="fr-FR"/>
        </a:p>
      </dgm:t>
    </dgm:pt>
    <dgm:pt modelId="{FFC77851-E1B7-4271-ADE8-671BF67ACAC7}" type="pres">
      <dgm:prSet presAssocID="{A42CFFF6-2BDE-49B2-BCED-C4EEF66BF938}" presName="connectorText" presStyleLbl="sibTrans2D1" presStyleIdx="2" presStyleCnt="4"/>
      <dgm:spPr/>
      <dgm:t>
        <a:bodyPr/>
        <a:lstStyle/>
        <a:p>
          <a:endParaRPr lang="fr-FR"/>
        </a:p>
      </dgm:t>
    </dgm:pt>
    <dgm:pt modelId="{D180095A-55FE-4359-8F89-42B9179EBFDE}" type="pres">
      <dgm:prSet presAssocID="{274D2168-B069-4261-9FB6-A849B3B9BF2C}" presName="node" presStyleLbl="node1" presStyleIdx="2" presStyleCnt="4" custRadScaleRad="179018" custRadScaleInc="-21593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15649DB-7DC9-4684-8020-16974FB92A81}" type="pres">
      <dgm:prSet presAssocID="{8358D75C-1B69-41AD-83F1-23FB3E4F3F18}" presName="parTrans" presStyleLbl="sibTrans2D1" presStyleIdx="3" presStyleCnt="4" custScaleX="180068" custScaleY="157577" custLinFactNeighborX="-6131" custLinFactNeighborY="-8473"/>
      <dgm:spPr/>
      <dgm:t>
        <a:bodyPr/>
        <a:lstStyle/>
        <a:p>
          <a:endParaRPr lang="fr-FR"/>
        </a:p>
      </dgm:t>
    </dgm:pt>
    <dgm:pt modelId="{8C66708F-352F-4741-9BC8-F537CDFB8002}" type="pres">
      <dgm:prSet presAssocID="{8358D75C-1B69-41AD-83F1-23FB3E4F3F18}" presName="connectorText" presStyleLbl="sibTrans2D1" presStyleIdx="3" presStyleCnt="4"/>
      <dgm:spPr/>
      <dgm:t>
        <a:bodyPr/>
        <a:lstStyle/>
        <a:p>
          <a:endParaRPr lang="fr-FR"/>
        </a:p>
      </dgm:t>
    </dgm:pt>
    <dgm:pt modelId="{226E9A1D-C3E4-412D-849A-500B9642900F}" type="pres">
      <dgm:prSet presAssocID="{0CC0DFF0-B098-4575-A60C-2EF9CD08B759}" presName="node" presStyleLbl="node1" presStyleIdx="3" presStyleCnt="4" custRadScaleRad="195409" custRadScaleInc="182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857D154-135A-4D90-8345-2AE5991EB304}" type="presOf" srcId="{8D6655AD-A681-4856-90B0-FBEBB2756F06}" destId="{CFA747BA-58B5-410E-A76E-310526D7423F}" srcOrd="0" destOrd="0" presId="urn:microsoft.com/office/officeart/2005/8/layout/radial5"/>
    <dgm:cxn modelId="{40075508-49FC-440D-B720-8FEFC354A8AE}" srcId="{F2418337-42BD-4BCC-BD9F-98F8158D4DE6}" destId="{8D6655AD-A681-4856-90B0-FBEBB2756F06}" srcOrd="0" destOrd="0" parTransId="{F8402E56-A0B4-4C1D-B2D4-C0F18F1949CE}" sibTransId="{DBC8B967-BACF-4E9F-AD36-237A881F8D0A}"/>
    <dgm:cxn modelId="{39C7F911-E235-4D5A-9FA0-AED6A61FD6C5}" type="presOf" srcId="{274D2168-B069-4261-9FB6-A849B3B9BF2C}" destId="{D180095A-55FE-4359-8F89-42B9179EBFDE}" srcOrd="0" destOrd="0" presId="urn:microsoft.com/office/officeart/2005/8/layout/radial5"/>
    <dgm:cxn modelId="{3C1FF738-E173-4D90-B8CC-2D25C8A02FBA}" type="presOf" srcId="{F8402E56-A0B4-4C1D-B2D4-C0F18F1949CE}" destId="{8E1BB892-FE2A-4828-B52B-338D5E9F2AE3}" srcOrd="0" destOrd="0" presId="urn:microsoft.com/office/officeart/2005/8/layout/radial5"/>
    <dgm:cxn modelId="{1DA7A004-684C-4BE3-9946-00EB33BF58AC}" type="presOf" srcId="{A42CFFF6-2BDE-49B2-BCED-C4EEF66BF938}" destId="{5C8B6858-BAE6-4E2A-B420-B71B9665F969}" srcOrd="0" destOrd="0" presId="urn:microsoft.com/office/officeart/2005/8/layout/radial5"/>
    <dgm:cxn modelId="{A58F55C4-83F6-4BFA-8854-C0C8CCEBEC38}" type="presOf" srcId="{574B01F9-36F5-40B8-A1E9-FEE55CE01068}" destId="{DF3E86BB-F23F-4964-B002-84C0D5490C4F}" srcOrd="0" destOrd="0" presId="urn:microsoft.com/office/officeart/2005/8/layout/radial5"/>
    <dgm:cxn modelId="{1CD497D7-7BC8-4323-B012-B100A4ED3C1C}" type="presOf" srcId="{02CE4966-C341-4C93-B565-AC2322BC41FD}" destId="{08DD4C8E-D8AC-41FA-BD12-51E4E427A15B}" srcOrd="0" destOrd="0" presId="urn:microsoft.com/office/officeart/2005/8/layout/radial5"/>
    <dgm:cxn modelId="{9137E703-ED1B-437E-A8D7-B2F05A12E0C3}" type="presOf" srcId="{50CDE1BC-E8F8-4677-A1FE-D699EDB98C47}" destId="{6B0C9479-E8CD-4147-807B-C521DBC90BFD}" srcOrd="1" destOrd="0" presId="urn:microsoft.com/office/officeart/2005/8/layout/radial5"/>
    <dgm:cxn modelId="{C0317937-257F-4A75-8906-4AC746A952B9}" type="presOf" srcId="{8358D75C-1B69-41AD-83F1-23FB3E4F3F18}" destId="{D15649DB-7DC9-4684-8020-16974FB92A81}" srcOrd="0" destOrd="0" presId="urn:microsoft.com/office/officeart/2005/8/layout/radial5"/>
    <dgm:cxn modelId="{651A8E75-EDF1-4725-83B7-E4461B7B459F}" srcId="{F2418337-42BD-4BCC-BD9F-98F8158D4DE6}" destId="{0CC0DFF0-B098-4575-A60C-2EF9CD08B759}" srcOrd="3" destOrd="0" parTransId="{8358D75C-1B69-41AD-83F1-23FB3E4F3F18}" sibTransId="{5449427B-E6E1-486D-9EBF-CEB6E65E23E5}"/>
    <dgm:cxn modelId="{87D5A81B-A744-4937-8ABC-393740216D57}" type="presOf" srcId="{8358D75C-1B69-41AD-83F1-23FB3E4F3F18}" destId="{8C66708F-352F-4741-9BC8-F537CDFB8002}" srcOrd="1" destOrd="0" presId="urn:microsoft.com/office/officeart/2005/8/layout/radial5"/>
    <dgm:cxn modelId="{AE6133B6-9E0A-4E75-A6FC-8D6B8F25BA7F}" type="presOf" srcId="{50CDE1BC-E8F8-4677-A1FE-D699EDB98C47}" destId="{A655A14E-93FC-4417-A277-3B5A586BFE84}" srcOrd="0" destOrd="0" presId="urn:microsoft.com/office/officeart/2005/8/layout/radial5"/>
    <dgm:cxn modelId="{3BE793DF-E4C0-4783-A81F-4CB4E88A12A3}" srcId="{574B01F9-36F5-40B8-A1E9-FEE55CE01068}" destId="{F2418337-42BD-4BCC-BD9F-98F8158D4DE6}" srcOrd="0" destOrd="0" parTransId="{BB1300D5-41B5-463F-B692-E15C37BF1919}" sibTransId="{BD94EF37-3740-4F83-B8BF-131423CF1FFE}"/>
    <dgm:cxn modelId="{45AFD4E9-EF76-44E4-9A5F-0B41B266C508}" srcId="{F2418337-42BD-4BCC-BD9F-98F8158D4DE6}" destId="{02CE4966-C341-4C93-B565-AC2322BC41FD}" srcOrd="1" destOrd="0" parTransId="{50CDE1BC-E8F8-4677-A1FE-D699EDB98C47}" sibTransId="{5D51F831-D96F-4F1F-BCAF-216EA7B1D25F}"/>
    <dgm:cxn modelId="{8FA6066E-BF49-404A-A533-4FB91FC4B64A}" srcId="{F2418337-42BD-4BCC-BD9F-98F8158D4DE6}" destId="{274D2168-B069-4261-9FB6-A849B3B9BF2C}" srcOrd="2" destOrd="0" parTransId="{A42CFFF6-2BDE-49B2-BCED-C4EEF66BF938}" sibTransId="{637E4B9C-5C12-4B36-BDE4-0F384EFBA531}"/>
    <dgm:cxn modelId="{A01C9F2C-882E-45B9-A815-C1D5A3534691}" type="presOf" srcId="{F8402E56-A0B4-4C1D-B2D4-C0F18F1949CE}" destId="{F832886A-7CA0-4E17-9443-5B7A77B5635D}" srcOrd="1" destOrd="0" presId="urn:microsoft.com/office/officeart/2005/8/layout/radial5"/>
    <dgm:cxn modelId="{2DFD1AC1-707C-4E6E-9C55-6512678C7EED}" type="presOf" srcId="{0CC0DFF0-B098-4575-A60C-2EF9CD08B759}" destId="{226E9A1D-C3E4-412D-849A-500B9642900F}" srcOrd="0" destOrd="0" presId="urn:microsoft.com/office/officeart/2005/8/layout/radial5"/>
    <dgm:cxn modelId="{A30A8A07-1574-408A-A953-79D53D702650}" type="presOf" srcId="{A42CFFF6-2BDE-49B2-BCED-C4EEF66BF938}" destId="{FFC77851-E1B7-4271-ADE8-671BF67ACAC7}" srcOrd="1" destOrd="0" presId="urn:microsoft.com/office/officeart/2005/8/layout/radial5"/>
    <dgm:cxn modelId="{9FBBE74B-B39A-47D0-86D1-252FCE07BE23}" type="presOf" srcId="{F2418337-42BD-4BCC-BD9F-98F8158D4DE6}" destId="{E71EE147-8290-42B2-BFEB-7334F60E0DEC}" srcOrd="0" destOrd="0" presId="urn:microsoft.com/office/officeart/2005/8/layout/radial5"/>
    <dgm:cxn modelId="{806DBFDD-DFEC-45C2-BDBE-6EF341ED76C4}" type="presParOf" srcId="{DF3E86BB-F23F-4964-B002-84C0D5490C4F}" destId="{E71EE147-8290-42B2-BFEB-7334F60E0DEC}" srcOrd="0" destOrd="0" presId="urn:microsoft.com/office/officeart/2005/8/layout/radial5"/>
    <dgm:cxn modelId="{D8F29E90-4AB2-4A56-A62E-A80EADF980FF}" type="presParOf" srcId="{DF3E86BB-F23F-4964-B002-84C0D5490C4F}" destId="{8E1BB892-FE2A-4828-B52B-338D5E9F2AE3}" srcOrd="1" destOrd="0" presId="urn:microsoft.com/office/officeart/2005/8/layout/radial5"/>
    <dgm:cxn modelId="{D884F634-82DC-4C33-A88D-1AE863DCFA1C}" type="presParOf" srcId="{8E1BB892-FE2A-4828-B52B-338D5E9F2AE3}" destId="{F832886A-7CA0-4E17-9443-5B7A77B5635D}" srcOrd="0" destOrd="0" presId="urn:microsoft.com/office/officeart/2005/8/layout/radial5"/>
    <dgm:cxn modelId="{7996EE28-1662-4675-86CB-2A25E51CEC3F}" type="presParOf" srcId="{DF3E86BB-F23F-4964-B002-84C0D5490C4F}" destId="{CFA747BA-58B5-410E-A76E-310526D7423F}" srcOrd="2" destOrd="0" presId="urn:microsoft.com/office/officeart/2005/8/layout/radial5"/>
    <dgm:cxn modelId="{3B8029BD-9918-4D8B-92E8-AC1C4CF052F6}" type="presParOf" srcId="{DF3E86BB-F23F-4964-B002-84C0D5490C4F}" destId="{A655A14E-93FC-4417-A277-3B5A586BFE84}" srcOrd="3" destOrd="0" presId="urn:microsoft.com/office/officeart/2005/8/layout/radial5"/>
    <dgm:cxn modelId="{80578340-740D-4229-AB45-C35070CB5487}" type="presParOf" srcId="{A655A14E-93FC-4417-A277-3B5A586BFE84}" destId="{6B0C9479-E8CD-4147-807B-C521DBC90BFD}" srcOrd="0" destOrd="0" presId="urn:microsoft.com/office/officeart/2005/8/layout/radial5"/>
    <dgm:cxn modelId="{36E7E453-D9DC-4BB5-939A-6DA851F005D2}" type="presParOf" srcId="{DF3E86BB-F23F-4964-B002-84C0D5490C4F}" destId="{08DD4C8E-D8AC-41FA-BD12-51E4E427A15B}" srcOrd="4" destOrd="0" presId="urn:microsoft.com/office/officeart/2005/8/layout/radial5"/>
    <dgm:cxn modelId="{AE87BFA2-C159-4FFC-8515-7EBEA7072C02}" type="presParOf" srcId="{DF3E86BB-F23F-4964-B002-84C0D5490C4F}" destId="{5C8B6858-BAE6-4E2A-B420-B71B9665F969}" srcOrd="5" destOrd="0" presId="urn:microsoft.com/office/officeart/2005/8/layout/radial5"/>
    <dgm:cxn modelId="{93CC05AA-21DC-4FE7-A089-08D55E842D86}" type="presParOf" srcId="{5C8B6858-BAE6-4E2A-B420-B71B9665F969}" destId="{FFC77851-E1B7-4271-ADE8-671BF67ACAC7}" srcOrd="0" destOrd="0" presId="urn:microsoft.com/office/officeart/2005/8/layout/radial5"/>
    <dgm:cxn modelId="{6C74EDB8-2B4B-4332-93BE-0BA2EDAA3581}" type="presParOf" srcId="{DF3E86BB-F23F-4964-B002-84C0D5490C4F}" destId="{D180095A-55FE-4359-8F89-42B9179EBFDE}" srcOrd="6" destOrd="0" presId="urn:microsoft.com/office/officeart/2005/8/layout/radial5"/>
    <dgm:cxn modelId="{4A151A5F-AA28-4F24-A106-693A5A5CA73B}" type="presParOf" srcId="{DF3E86BB-F23F-4964-B002-84C0D5490C4F}" destId="{D15649DB-7DC9-4684-8020-16974FB92A81}" srcOrd="7" destOrd="0" presId="urn:microsoft.com/office/officeart/2005/8/layout/radial5"/>
    <dgm:cxn modelId="{DC142B50-FCBC-47C4-A96D-833403F0BED7}" type="presParOf" srcId="{D15649DB-7DC9-4684-8020-16974FB92A81}" destId="{8C66708F-352F-4741-9BC8-F537CDFB8002}" srcOrd="0" destOrd="0" presId="urn:microsoft.com/office/officeart/2005/8/layout/radial5"/>
    <dgm:cxn modelId="{3B4AEA5E-3220-4696-858C-027800CAC1F4}" type="presParOf" srcId="{DF3E86BB-F23F-4964-B002-84C0D5490C4F}" destId="{226E9A1D-C3E4-412D-849A-500B9642900F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CBE342-3515-429D-BFD4-E4FE4374BADA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3FEDB12-6A43-454D-AA18-8ED4D1193F9F}">
      <dgm:prSet phldrT="[Texte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 smtClean="0"/>
            <a:t>2N+1II</a:t>
          </a:r>
          <a:endParaRPr lang="fr-FR" dirty="0"/>
        </a:p>
      </dgm:t>
    </dgm:pt>
    <dgm:pt modelId="{4F1107C6-B67E-4F41-B556-E067CEEAD6B0}" type="parTrans" cxnId="{C558EBA6-061A-4C94-87C7-5CA796080112}">
      <dgm:prSet/>
      <dgm:spPr/>
      <dgm:t>
        <a:bodyPr/>
        <a:lstStyle/>
        <a:p>
          <a:endParaRPr lang="fr-FR"/>
        </a:p>
      </dgm:t>
    </dgm:pt>
    <dgm:pt modelId="{7B3B419F-B59B-429F-8732-7FC90CBCE302}" type="sibTrans" cxnId="{C558EBA6-061A-4C94-87C7-5CA796080112}">
      <dgm:prSet/>
      <dgm:spPr/>
      <dgm:t>
        <a:bodyPr/>
        <a:lstStyle/>
        <a:p>
          <a:endParaRPr lang="fr-FR"/>
        </a:p>
      </dgm:t>
    </dgm:pt>
    <dgm:pt modelId="{B3D32B61-B711-471E-8726-46C7DD8DB275}">
      <dgm:prSet phldrT="[Texte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 smtClean="0"/>
            <a:t>2N+1II</a:t>
          </a:r>
        </a:p>
        <a:p>
          <a:r>
            <a:rPr lang="fr-FR" dirty="0" smtClean="0"/>
            <a:t>83,3%</a:t>
          </a:r>
          <a:endParaRPr lang="fr-FR" dirty="0"/>
        </a:p>
      </dgm:t>
    </dgm:pt>
    <dgm:pt modelId="{C7DC3445-3371-47DE-A383-1E289C81BFFB}" type="parTrans" cxnId="{35DA3C81-9200-4F0F-B6A0-29BA7F79D431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fr-FR" dirty="0" smtClean="0">
              <a:latin typeface="Arial 2.76"/>
              <a:cs typeface="Arial 2.76"/>
            </a:rPr>
            <a:t>↓ nombre comprimés </a:t>
          </a:r>
          <a:endParaRPr lang="fr-FR" dirty="0"/>
        </a:p>
      </dgm:t>
    </dgm:pt>
    <dgm:pt modelId="{25CE5FC6-5470-4C02-B644-3B7DE4C885FF}" type="sibTrans" cxnId="{35DA3C81-9200-4F0F-B6A0-29BA7F79D431}">
      <dgm:prSet/>
      <dgm:spPr/>
      <dgm:t>
        <a:bodyPr/>
        <a:lstStyle/>
        <a:p>
          <a:endParaRPr lang="fr-FR"/>
        </a:p>
      </dgm:t>
    </dgm:pt>
    <dgm:pt modelId="{6B43B6C0-673D-4F0A-840E-B33F90627344}">
      <dgm:prSet phldrT="[Texte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 smtClean="0"/>
            <a:t>2N+1IIb</a:t>
          </a:r>
        </a:p>
        <a:p>
          <a:r>
            <a:rPr lang="fr-FR" dirty="0" smtClean="0"/>
            <a:t>13,9%</a:t>
          </a:r>
          <a:endParaRPr lang="fr-FR" dirty="0"/>
        </a:p>
      </dgm:t>
    </dgm:pt>
    <dgm:pt modelId="{C3990CCD-0E85-4D80-AB1A-D313BC6F3FA9}" type="parTrans" cxnId="{4C83FBBC-FF52-415F-BE46-17FFBB993F23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fr-FR" dirty="0" smtClean="0">
              <a:latin typeface="Arial 2.76"/>
              <a:cs typeface="Arial 2.76"/>
            </a:rPr>
            <a:t>↓ nombre comprimés </a:t>
          </a:r>
          <a:endParaRPr lang="fr-FR" dirty="0"/>
        </a:p>
      </dgm:t>
    </dgm:pt>
    <dgm:pt modelId="{208D0D73-7707-48F7-8A76-535E7BFE2830}" type="sibTrans" cxnId="{4C83FBBC-FF52-415F-BE46-17FFBB993F23}">
      <dgm:prSet/>
      <dgm:spPr/>
      <dgm:t>
        <a:bodyPr/>
        <a:lstStyle/>
        <a:p>
          <a:endParaRPr lang="fr-FR"/>
        </a:p>
      </dgm:t>
    </dgm:pt>
    <dgm:pt modelId="{F5BE0832-9194-44B0-BDFE-35B08BE27A09}" type="pres">
      <dgm:prSet presAssocID="{14CBE342-3515-429D-BFD4-E4FE4374BAD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19A6555-32C4-42D2-B386-DA110D7E18FF}" type="pres">
      <dgm:prSet presAssocID="{B3FEDB12-6A43-454D-AA18-8ED4D1193F9F}" presName="centerShape" presStyleLbl="node0" presStyleIdx="0" presStyleCnt="1" custScaleX="155482" custScaleY="147723" custLinFactNeighborX="-73281" custLinFactNeighborY="-11058"/>
      <dgm:spPr/>
      <dgm:t>
        <a:bodyPr/>
        <a:lstStyle/>
        <a:p>
          <a:endParaRPr lang="fr-FR"/>
        </a:p>
      </dgm:t>
    </dgm:pt>
    <dgm:pt modelId="{54A7CACF-5E80-4BB6-918C-91DFE79CC5CC}" type="pres">
      <dgm:prSet presAssocID="{C7DC3445-3371-47DE-A383-1E289C81BFFB}" presName="parTrans" presStyleLbl="sibTrans2D1" presStyleIdx="0" presStyleCnt="2" custScaleX="148433" custScaleY="138822"/>
      <dgm:spPr/>
      <dgm:t>
        <a:bodyPr/>
        <a:lstStyle/>
        <a:p>
          <a:endParaRPr lang="fr-FR"/>
        </a:p>
      </dgm:t>
    </dgm:pt>
    <dgm:pt modelId="{C2696667-CD8C-4D37-BCE9-1039C7D26F2C}" type="pres">
      <dgm:prSet presAssocID="{C7DC3445-3371-47DE-A383-1E289C81BFFB}" presName="connectorText" presStyleLbl="sibTrans2D1" presStyleIdx="0" presStyleCnt="2"/>
      <dgm:spPr/>
      <dgm:t>
        <a:bodyPr/>
        <a:lstStyle/>
        <a:p>
          <a:endParaRPr lang="fr-FR"/>
        </a:p>
      </dgm:t>
    </dgm:pt>
    <dgm:pt modelId="{C11EDFB6-D207-4CE1-8203-977057F6CD34}" type="pres">
      <dgm:prSet presAssocID="{B3D32B61-B711-471E-8726-46C7DD8DB275}" presName="node" presStyleLbl="node1" presStyleIdx="0" presStyleCnt="2" custScaleX="121915" custScaleY="121915" custRadScaleRad="127711" custRadScaleInc="6326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FC2BD89-BE6E-429F-B478-A4FED08B2AB3}" type="pres">
      <dgm:prSet presAssocID="{C3990CCD-0E85-4D80-AB1A-D313BC6F3FA9}" presName="parTrans" presStyleLbl="sibTrans2D1" presStyleIdx="1" presStyleCnt="2" custScaleX="145423" custScaleY="129899"/>
      <dgm:spPr/>
      <dgm:t>
        <a:bodyPr/>
        <a:lstStyle/>
        <a:p>
          <a:endParaRPr lang="fr-FR"/>
        </a:p>
      </dgm:t>
    </dgm:pt>
    <dgm:pt modelId="{4C47D0BD-BD27-401F-8A21-DD7AE928D9FE}" type="pres">
      <dgm:prSet presAssocID="{C3990CCD-0E85-4D80-AB1A-D313BC6F3FA9}" presName="connectorText" presStyleLbl="sibTrans2D1" presStyleIdx="1" presStyleCnt="2"/>
      <dgm:spPr/>
      <dgm:t>
        <a:bodyPr/>
        <a:lstStyle/>
        <a:p>
          <a:endParaRPr lang="fr-FR"/>
        </a:p>
      </dgm:t>
    </dgm:pt>
    <dgm:pt modelId="{83FD4A0B-840D-4322-A49A-CAEA21343DE4}" type="pres">
      <dgm:prSet presAssocID="{6B43B6C0-673D-4F0A-840E-B33F90627344}" presName="node" presStyleLbl="node1" presStyleIdx="1" presStyleCnt="2" custScaleX="121916" custScaleY="110959" custRadScaleRad="111035" custRadScaleInc="-7574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D9BF8B2-2761-4609-96E3-F98CB5604B48}" type="presOf" srcId="{6B43B6C0-673D-4F0A-840E-B33F90627344}" destId="{83FD4A0B-840D-4322-A49A-CAEA21343DE4}" srcOrd="0" destOrd="0" presId="urn:microsoft.com/office/officeart/2005/8/layout/radial5"/>
    <dgm:cxn modelId="{772577E0-F6AD-4119-8969-62024597F4B2}" type="presOf" srcId="{C7DC3445-3371-47DE-A383-1E289C81BFFB}" destId="{C2696667-CD8C-4D37-BCE9-1039C7D26F2C}" srcOrd="1" destOrd="0" presId="urn:microsoft.com/office/officeart/2005/8/layout/radial5"/>
    <dgm:cxn modelId="{05DBA237-E87C-4D62-BA4F-733C43A5AAF8}" type="presOf" srcId="{B3D32B61-B711-471E-8726-46C7DD8DB275}" destId="{C11EDFB6-D207-4CE1-8203-977057F6CD34}" srcOrd="0" destOrd="0" presId="urn:microsoft.com/office/officeart/2005/8/layout/radial5"/>
    <dgm:cxn modelId="{9C1DCD02-8FC6-433E-BFEB-18D40847889D}" type="presOf" srcId="{B3FEDB12-6A43-454D-AA18-8ED4D1193F9F}" destId="{919A6555-32C4-42D2-B386-DA110D7E18FF}" srcOrd="0" destOrd="0" presId="urn:microsoft.com/office/officeart/2005/8/layout/radial5"/>
    <dgm:cxn modelId="{741B80EE-6614-4833-9F77-BD5D35DBC882}" type="presOf" srcId="{C7DC3445-3371-47DE-A383-1E289C81BFFB}" destId="{54A7CACF-5E80-4BB6-918C-91DFE79CC5CC}" srcOrd="0" destOrd="0" presId="urn:microsoft.com/office/officeart/2005/8/layout/radial5"/>
    <dgm:cxn modelId="{4C879A07-4C35-4D7C-BF6B-3FE9B725A511}" type="presOf" srcId="{14CBE342-3515-429D-BFD4-E4FE4374BADA}" destId="{F5BE0832-9194-44B0-BDFE-35B08BE27A09}" srcOrd="0" destOrd="0" presId="urn:microsoft.com/office/officeart/2005/8/layout/radial5"/>
    <dgm:cxn modelId="{4C83FBBC-FF52-415F-BE46-17FFBB993F23}" srcId="{B3FEDB12-6A43-454D-AA18-8ED4D1193F9F}" destId="{6B43B6C0-673D-4F0A-840E-B33F90627344}" srcOrd="1" destOrd="0" parTransId="{C3990CCD-0E85-4D80-AB1A-D313BC6F3FA9}" sibTransId="{208D0D73-7707-48F7-8A76-535E7BFE2830}"/>
    <dgm:cxn modelId="{35DA3C81-9200-4F0F-B6A0-29BA7F79D431}" srcId="{B3FEDB12-6A43-454D-AA18-8ED4D1193F9F}" destId="{B3D32B61-B711-471E-8726-46C7DD8DB275}" srcOrd="0" destOrd="0" parTransId="{C7DC3445-3371-47DE-A383-1E289C81BFFB}" sibTransId="{25CE5FC6-5470-4C02-B644-3B7DE4C885FF}"/>
    <dgm:cxn modelId="{1FA832CD-7622-40C6-A12B-22BB583D949E}" type="presOf" srcId="{C3990CCD-0E85-4D80-AB1A-D313BC6F3FA9}" destId="{4C47D0BD-BD27-401F-8A21-DD7AE928D9FE}" srcOrd="1" destOrd="0" presId="urn:microsoft.com/office/officeart/2005/8/layout/radial5"/>
    <dgm:cxn modelId="{D2365559-2A86-40EF-ABD0-0F581383E56A}" type="presOf" srcId="{C3990CCD-0E85-4D80-AB1A-D313BC6F3FA9}" destId="{2FC2BD89-BE6E-429F-B478-A4FED08B2AB3}" srcOrd="0" destOrd="0" presId="urn:microsoft.com/office/officeart/2005/8/layout/radial5"/>
    <dgm:cxn modelId="{C558EBA6-061A-4C94-87C7-5CA796080112}" srcId="{14CBE342-3515-429D-BFD4-E4FE4374BADA}" destId="{B3FEDB12-6A43-454D-AA18-8ED4D1193F9F}" srcOrd="0" destOrd="0" parTransId="{4F1107C6-B67E-4F41-B556-E067CEEAD6B0}" sibTransId="{7B3B419F-B59B-429F-8732-7FC90CBCE302}"/>
    <dgm:cxn modelId="{4433E7E2-76F9-4F67-88B2-B09B65FC037A}" type="presParOf" srcId="{F5BE0832-9194-44B0-BDFE-35B08BE27A09}" destId="{919A6555-32C4-42D2-B386-DA110D7E18FF}" srcOrd="0" destOrd="0" presId="urn:microsoft.com/office/officeart/2005/8/layout/radial5"/>
    <dgm:cxn modelId="{243BBA84-99F5-4666-AFD4-3A6C8758E595}" type="presParOf" srcId="{F5BE0832-9194-44B0-BDFE-35B08BE27A09}" destId="{54A7CACF-5E80-4BB6-918C-91DFE79CC5CC}" srcOrd="1" destOrd="0" presId="urn:microsoft.com/office/officeart/2005/8/layout/radial5"/>
    <dgm:cxn modelId="{425221B5-C4F5-48E5-8BFE-1DD9BB29641C}" type="presParOf" srcId="{54A7CACF-5E80-4BB6-918C-91DFE79CC5CC}" destId="{C2696667-CD8C-4D37-BCE9-1039C7D26F2C}" srcOrd="0" destOrd="0" presId="urn:microsoft.com/office/officeart/2005/8/layout/radial5"/>
    <dgm:cxn modelId="{E1AEE223-69C6-45A1-AB08-BBC47303229F}" type="presParOf" srcId="{F5BE0832-9194-44B0-BDFE-35B08BE27A09}" destId="{C11EDFB6-D207-4CE1-8203-977057F6CD34}" srcOrd="2" destOrd="0" presId="urn:microsoft.com/office/officeart/2005/8/layout/radial5"/>
    <dgm:cxn modelId="{5A45AC10-1D58-470D-A5E6-338C4A3DC1E3}" type="presParOf" srcId="{F5BE0832-9194-44B0-BDFE-35B08BE27A09}" destId="{2FC2BD89-BE6E-429F-B478-A4FED08B2AB3}" srcOrd="3" destOrd="0" presId="urn:microsoft.com/office/officeart/2005/8/layout/radial5"/>
    <dgm:cxn modelId="{2B52EC7C-37C5-4B81-906C-0000B869733F}" type="presParOf" srcId="{2FC2BD89-BE6E-429F-B478-A4FED08B2AB3}" destId="{4C47D0BD-BD27-401F-8A21-DD7AE928D9FE}" srcOrd="0" destOrd="0" presId="urn:microsoft.com/office/officeart/2005/8/layout/radial5"/>
    <dgm:cxn modelId="{7BECD5EC-5D02-4261-8645-E9102FBC5A49}" type="presParOf" srcId="{F5BE0832-9194-44B0-BDFE-35B08BE27A09}" destId="{83FD4A0B-840D-4322-A49A-CAEA21343DE4}" srcOrd="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04CD2B4-132B-473E-9909-1CAFBBB30102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3377A99-FC94-469C-BF2C-63923D9C0F2C}">
      <dgm:prSet phldrT="[Texte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 smtClean="0"/>
            <a:t>2N+1NN</a:t>
          </a:r>
          <a:endParaRPr lang="fr-FR" dirty="0"/>
        </a:p>
      </dgm:t>
    </dgm:pt>
    <dgm:pt modelId="{6324AF23-3F2B-4AF7-9649-5038A71F8435}" type="parTrans" cxnId="{7ACDB033-318A-468F-BC98-361126862719}">
      <dgm:prSet/>
      <dgm:spPr/>
      <dgm:t>
        <a:bodyPr/>
        <a:lstStyle/>
        <a:p>
          <a:endParaRPr lang="fr-FR"/>
        </a:p>
      </dgm:t>
    </dgm:pt>
    <dgm:pt modelId="{1FD87FBA-8F92-493A-AD01-474F3EE52635}" type="sibTrans" cxnId="{7ACDB033-318A-468F-BC98-361126862719}">
      <dgm:prSet/>
      <dgm:spPr/>
      <dgm:t>
        <a:bodyPr/>
        <a:lstStyle/>
        <a:p>
          <a:endParaRPr lang="fr-FR"/>
        </a:p>
      </dgm:t>
    </dgm:pt>
    <dgm:pt modelId="{F279CC22-66C4-4DAC-824E-8F5BF42D01AA}">
      <dgm:prSet phldrT="[Texte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 smtClean="0"/>
            <a:t>2N+1IIb</a:t>
          </a:r>
        </a:p>
        <a:p>
          <a:r>
            <a:rPr lang="fr-FR" dirty="0" smtClean="0"/>
            <a:t>12,1%</a:t>
          </a:r>
          <a:endParaRPr lang="fr-FR" dirty="0"/>
        </a:p>
      </dgm:t>
    </dgm:pt>
    <dgm:pt modelId="{CB590D92-E61A-4ED3-A1FF-52939F8C942D}" type="parTrans" cxnId="{7D008964-00A0-4DD0-AE09-83745B77D7EB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fr-FR" sz="1400" dirty="0" smtClean="0">
              <a:latin typeface="Arial 2.76"/>
              <a:cs typeface="Arial 2.76"/>
            </a:rPr>
            <a:t>↓ nombre comprimés </a:t>
          </a:r>
          <a:endParaRPr lang="fr-FR" sz="1400" dirty="0"/>
        </a:p>
      </dgm:t>
    </dgm:pt>
    <dgm:pt modelId="{D5805336-FFD2-4164-B40A-33B2E0888D69}" type="sibTrans" cxnId="{7D008964-00A0-4DD0-AE09-83745B77D7EB}">
      <dgm:prSet/>
      <dgm:spPr/>
      <dgm:t>
        <a:bodyPr/>
        <a:lstStyle/>
        <a:p>
          <a:endParaRPr lang="fr-FR"/>
        </a:p>
      </dgm:t>
    </dgm:pt>
    <dgm:pt modelId="{496C1325-E637-40F8-9F0B-D74FB9794CCD}">
      <dgm:prSet phldrT="[Texte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dirty="0" smtClean="0"/>
            <a:t>2N+1II</a:t>
          </a:r>
        </a:p>
        <a:p>
          <a:r>
            <a:rPr lang="fr-FR" dirty="0" smtClean="0"/>
            <a:t>52,7%</a:t>
          </a:r>
          <a:endParaRPr lang="fr-FR" dirty="0"/>
        </a:p>
      </dgm:t>
    </dgm:pt>
    <dgm:pt modelId="{8DA840A6-A5F9-42BB-9BF1-566F27D2A0C4}" type="parTrans" cxnId="{D87A8B81-C78F-4707-83E6-A717E20600E4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fr-FR" sz="1400" dirty="0" smtClean="0">
              <a:latin typeface="Arial 2.76"/>
              <a:cs typeface="Arial 2.76"/>
            </a:rPr>
            <a:t>↓ nombre comprimés </a:t>
          </a:r>
          <a:endParaRPr lang="fr-FR" sz="1400" dirty="0"/>
        </a:p>
      </dgm:t>
    </dgm:pt>
    <dgm:pt modelId="{748609CF-C864-411E-8475-18F6D8988882}" type="sibTrans" cxnId="{D87A8B81-C78F-4707-83E6-A717E20600E4}">
      <dgm:prSet/>
      <dgm:spPr/>
      <dgm:t>
        <a:bodyPr/>
        <a:lstStyle/>
        <a:p>
          <a:endParaRPr lang="fr-FR"/>
        </a:p>
      </dgm:t>
    </dgm:pt>
    <dgm:pt modelId="{285B8970-68B4-44D0-9647-68A7D784089E}">
      <dgm:prSet phldrT="[Texte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dirty="0" smtClean="0"/>
            <a:t>2N+1NN</a:t>
          </a:r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dirty="0" smtClean="0"/>
            <a:t>32,4%</a:t>
          </a:r>
        </a:p>
        <a:p>
          <a:pPr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dirty="0"/>
        </a:p>
      </dgm:t>
    </dgm:pt>
    <dgm:pt modelId="{A98AFA49-7D31-401E-8945-A3E4726FC9D6}" type="parTrans" cxnId="{BCF82140-8F89-4874-864C-19275EF12125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40000"/>
            <a:lumOff val="60000"/>
          </a:schemeClr>
        </a:solidFill>
        <a:ln>
          <a:noFill/>
        </a:ln>
      </dgm:spPr>
      <dgm:t>
        <a:bodyPr/>
        <a:lstStyle/>
        <a:p>
          <a:r>
            <a:rPr lang="fr-FR" sz="1400" dirty="0" smtClean="0">
              <a:latin typeface="Arial 2.76"/>
              <a:cs typeface="Arial 2.76"/>
            </a:rPr>
            <a:t>↓ nombre comprimés </a:t>
          </a:r>
          <a:endParaRPr lang="fr-FR" sz="1400" dirty="0"/>
        </a:p>
      </dgm:t>
    </dgm:pt>
    <dgm:pt modelId="{737EF674-AFAA-4897-A9D9-D6E944A9E655}" type="sibTrans" cxnId="{BCF82140-8F89-4874-864C-19275EF12125}">
      <dgm:prSet/>
      <dgm:spPr/>
      <dgm:t>
        <a:bodyPr/>
        <a:lstStyle/>
        <a:p>
          <a:endParaRPr lang="fr-FR"/>
        </a:p>
      </dgm:t>
    </dgm:pt>
    <dgm:pt modelId="{E7212701-0A69-4244-B39E-B5B8D4ADB272}" type="pres">
      <dgm:prSet presAssocID="{B04CD2B4-132B-473E-9909-1CAFBBB3010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FCA2C9-6199-4B9D-9072-47F248481898}" type="pres">
      <dgm:prSet presAssocID="{03377A99-FC94-469C-BF2C-63923D9C0F2C}" presName="centerShape" presStyleLbl="node0" presStyleIdx="0" presStyleCnt="1" custScaleX="90724" custScaleY="91155" custLinFactNeighborX="-1538" custLinFactNeighborY="23817"/>
      <dgm:spPr/>
      <dgm:t>
        <a:bodyPr/>
        <a:lstStyle/>
        <a:p>
          <a:endParaRPr lang="fr-FR"/>
        </a:p>
      </dgm:t>
    </dgm:pt>
    <dgm:pt modelId="{A787FBA6-7ADE-47EC-B225-732407409706}" type="pres">
      <dgm:prSet presAssocID="{CB590D92-E61A-4ED3-A1FF-52939F8C942D}" presName="parTrans" presStyleLbl="sibTrans2D1" presStyleIdx="0" presStyleCnt="3" custScaleX="181480" custScaleY="119149" custLinFactNeighborX="1683" custLinFactNeighborY="-12282"/>
      <dgm:spPr/>
      <dgm:t>
        <a:bodyPr/>
        <a:lstStyle/>
        <a:p>
          <a:endParaRPr lang="fr-FR"/>
        </a:p>
      </dgm:t>
    </dgm:pt>
    <dgm:pt modelId="{28E04E55-942E-48EB-AFED-06C360A93003}" type="pres">
      <dgm:prSet presAssocID="{CB590D92-E61A-4ED3-A1FF-52939F8C942D}" presName="connectorText" presStyleLbl="sibTrans2D1" presStyleIdx="0" presStyleCnt="3"/>
      <dgm:spPr/>
      <dgm:t>
        <a:bodyPr/>
        <a:lstStyle/>
        <a:p>
          <a:endParaRPr lang="fr-FR"/>
        </a:p>
      </dgm:t>
    </dgm:pt>
    <dgm:pt modelId="{51AAF3D1-8CD0-4D79-9B45-B75C88F34121}" type="pres">
      <dgm:prSet presAssocID="{F279CC22-66C4-4DAC-824E-8F5BF42D01AA}" presName="node" presStyleLbl="node1" presStyleIdx="0" presStyleCnt="3" custScaleX="81454" custScaleY="7983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1527A4F-5C56-47BF-ABDB-BDDA885ECFB4}" type="pres">
      <dgm:prSet presAssocID="{8DA840A6-A5F9-42BB-9BF1-566F27D2A0C4}" presName="parTrans" presStyleLbl="sibTrans2D1" presStyleIdx="1" presStyleCnt="3" custScaleX="165556" custScaleY="126242"/>
      <dgm:spPr/>
      <dgm:t>
        <a:bodyPr/>
        <a:lstStyle/>
        <a:p>
          <a:endParaRPr lang="fr-FR"/>
        </a:p>
      </dgm:t>
    </dgm:pt>
    <dgm:pt modelId="{4C76DA5A-B809-4A42-A4E0-4E35EFF8C0B7}" type="pres">
      <dgm:prSet presAssocID="{8DA840A6-A5F9-42BB-9BF1-566F27D2A0C4}" presName="connectorText" presStyleLbl="sibTrans2D1" presStyleIdx="1" presStyleCnt="3"/>
      <dgm:spPr/>
      <dgm:t>
        <a:bodyPr/>
        <a:lstStyle/>
        <a:p>
          <a:endParaRPr lang="fr-FR"/>
        </a:p>
      </dgm:t>
    </dgm:pt>
    <dgm:pt modelId="{4BF57281-EC80-4D2C-BF5C-4AA13C7C22B5}" type="pres">
      <dgm:prSet presAssocID="{496C1325-E637-40F8-9F0B-D74FB9794CCD}" presName="node" presStyleLbl="node1" presStyleIdx="1" presStyleCnt="3" custScaleX="81454" custScaleY="82037" custRadScaleRad="144969" custRadScaleInc="-6772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DEAA49-3FCB-45D4-9A5C-627CF20DCFFF}" type="pres">
      <dgm:prSet presAssocID="{A98AFA49-7D31-401E-8945-A3E4726FC9D6}" presName="parTrans" presStyleLbl="sibTrans2D1" presStyleIdx="2" presStyleCnt="3" custScaleX="163686" custScaleY="123515"/>
      <dgm:spPr/>
      <dgm:t>
        <a:bodyPr/>
        <a:lstStyle/>
        <a:p>
          <a:endParaRPr lang="fr-FR"/>
        </a:p>
      </dgm:t>
    </dgm:pt>
    <dgm:pt modelId="{0798CCE9-89A3-4019-824C-0A7465BFE0E3}" type="pres">
      <dgm:prSet presAssocID="{A98AFA49-7D31-401E-8945-A3E4726FC9D6}" presName="connectorText" presStyleLbl="sibTrans2D1" presStyleIdx="2" presStyleCnt="3"/>
      <dgm:spPr/>
      <dgm:t>
        <a:bodyPr/>
        <a:lstStyle/>
        <a:p>
          <a:endParaRPr lang="fr-FR"/>
        </a:p>
      </dgm:t>
    </dgm:pt>
    <dgm:pt modelId="{D40AA46F-5A52-4E93-8824-F9F9632E9D29}" type="pres">
      <dgm:prSet presAssocID="{285B8970-68B4-44D0-9647-68A7D784089E}" presName="node" presStyleLbl="node1" presStyleIdx="2" presStyleCnt="3" custScaleX="81008" custScaleY="82036" custRadScaleRad="144485" custRadScaleInc="7657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AB91CA1-B6B7-4B4B-88E4-2FC837B0E3D4}" type="presOf" srcId="{CB590D92-E61A-4ED3-A1FF-52939F8C942D}" destId="{A787FBA6-7ADE-47EC-B225-732407409706}" srcOrd="0" destOrd="0" presId="urn:microsoft.com/office/officeart/2005/8/layout/radial5"/>
    <dgm:cxn modelId="{06A701C7-EF18-473F-A7FC-8E835F72E8A4}" type="presOf" srcId="{B04CD2B4-132B-473E-9909-1CAFBBB30102}" destId="{E7212701-0A69-4244-B39E-B5B8D4ADB272}" srcOrd="0" destOrd="0" presId="urn:microsoft.com/office/officeart/2005/8/layout/radial5"/>
    <dgm:cxn modelId="{033C7060-F3F0-447B-95F8-240E50B19EE0}" type="presOf" srcId="{A98AFA49-7D31-401E-8945-A3E4726FC9D6}" destId="{E2DEAA49-3FCB-45D4-9A5C-627CF20DCFFF}" srcOrd="0" destOrd="0" presId="urn:microsoft.com/office/officeart/2005/8/layout/radial5"/>
    <dgm:cxn modelId="{BCF82140-8F89-4874-864C-19275EF12125}" srcId="{03377A99-FC94-469C-BF2C-63923D9C0F2C}" destId="{285B8970-68B4-44D0-9647-68A7D784089E}" srcOrd="2" destOrd="0" parTransId="{A98AFA49-7D31-401E-8945-A3E4726FC9D6}" sibTransId="{737EF674-AFAA-4897-A9D9-D6E944A9E655}"/>
    <dgm:cxn modelId="{B1FFE78D-74BD-4C40-90A3-CDAA134A4EA7}" type="presOf" srcId="{8DA840A6-A5F9-42BB-9BF1-566F27D2A0C4}" destId="{11527A4F-5C56-47BF-ABDB-BDDA885ECFB4}" srcOrd="0" destOrd="0" presId="urn:microsoft.com/office/officeart/2005/8/layout/radial5"/>
    <dgm:cxn modelId="{7ACDB033-318A-468F-BC98-361126862719}" srcId="{B04CD2B4-132B-473E-9909-1CAFBBB30102}" destId="{03377A99-FC94-469C-BF2C-63923D9C0F2C}" srcOrd="0" destOrd="0" parTransId="{6324AF23-3F2B-4AF7-9649-5038A71F8435}" sibTransId="{1FD87FBA-8F92-493A-AD01-474F3EE52635}"/>
    <dgm:cxn modelId="{929E4BBD-E8FD-428D-8FEB-30035CFF3EEE}" type="presOf" srcId="{CB590D92-E61A-4ED3-A1FF-52939F8C942D}" destId="{28E04E55-942E-48EB-AFED-06C360A93003}" srcOrd="1" destOrd="0" presId="urn:microsoft.com/office/officeart/2005/8/layout/radial5"/>
    <dgm:cxn modelId="{0DC73982-E577-4A06-8F22-461C61A9AC9A}" type="presOf" srcId="{8DA840A6-A5F9-42BB-9BF1-566F27D2A0C4}" destId="{4C76DA5A-B809-4A42-A4E0-4E35EFF8C0B7}" srcOrd="1" destOrd="0" presId="urn:microsoft.com/office/officeart/2005/8/layout/radial5"/>
    <dgm:cxn modelId="{F0201F1B-1038-415A-BDEF-A959A489D862}" type="presOf" srcId="{A98AFA49-7D31-401E-8945-A3E4726FC9D6}" destId="{0798CCE9-89A3-4019-824C-0A7465BFE0E3}" srcOrd="1" destOrd="0" presId="urn:microsoft.com/office/officeart/2005/8/layout/radial5"/>
    <dgm:cxn modelId="{A1280EBE-3D92-4F39-88A6-5CAB6E5C5FFB}" type="presOf" srcId="{F279CC22-66C4-4DAC-824E-8F5BF42D01AA}" destId="{51AAF3D1-8CD0-4D79-9B45-B75C88F34121}" srcOrd="0" destOrd="0" presId="urn:microsoft.com/office/officeart/2005/8/layout/radial5"/>
    <dgm:cxn modelId="{F2BBDEC2-A5AC-4E05-993F-CDEF2254E90D}" type="presOf" srcId="{496C1325-E637-40F8-9F0B-D74FB9794CCD}" destId="{4BF57281-EC80-4D2C-BF5C-4AA13C7C22B5}" srcOrd="0" destOrd="0" presId="urn:microsoft.com/office/officeart/2005/8/layout/radial5"/>
    <dgm:cxn modelId="{7D008964-00A0-4DD0-AE09-83745B77D7EB}" srcId="{03377A99-FC94-469C-BF2C-63923D9C0F2C}" destId="{F279CC22-66C4-4DAC-824E-8F5BF42D01AA}" srcOrd="0" destOrd="0" parTransId="{CB590D92-E61A-4ED3-A1FF-52939F8C942D}" sibTransId="{D5805336-FFD2-4164-B40A-33B2E0888D69}"/>
    <dgm:cxn modelId="{D87A8B81-C78F-4707-83E6-A717E20600E4}" srcId="{03377A99-FC94-469C-BF2C-63923D9C0F2C}" destId="{496C1325-E637-40F8-9F0B-D74FB9794CCD}" srcOrd="1" destOrd="0" parTransId="{8DA840A6-A5F9-42BB-9BF1-566F27D2A0C4}" sibTransId="{748609CF-C864-411E-8475-18F6D8988882}"/>
    <dgm:cxn modelId="{D5A0778A-33C2-4CDE-AC68-6D6138658B37}" type="presOf" srcId="{03377A99-FC94-469C-BF2C-63923D9C0F2C}" destId="{A3FCA2C9-6199-4B9D-9072-47F248481898}" srcOrd="0" destOrd="0" presId="urn:microsoft.com/office/officeart/2005/8/layout/radial5"/>
    <dgm:cxn modelId="{E596C31E-56DE-49C8-B155-437DF1D43214}" type="presOf" srcId="{285B8970-68B4-44D0-9647-68A7D784089E}" destId="{D40AA46F-5A52-4E93-8824-F9F9632E9D29}" srcOrd="0" destOrd="0" presId="urn:microsoft.com/office/officeart/2005/8/layout/radial5"/>
    <dgm:cxn modelId="{A074C23B-0FDF-4D00-9C11-D66DCF3385A8}" type="presParOf" srcId="{E7212701-0A69-4244-B39E-B5B8D4ADB272}" destId="{A3FCA2C9-6199-4B9D-9072-47F248481898}" srcOrd="0" destOrd="0" presId="urn:microsoft.com/office/officeart/2005/8/layout/radial5"/>
    <dgm:cxn modelId="{A82C4E59-B33B-4100-A4AF-B19D8F493D64}" type="presParOf" srcId="{E7212701-0A69-4244-B39E-B5B8D4ADB272}" destId="{A787FBA6-7ADE-47EC-B225-732407409706}" srcOrd="1" destOrd="0" presId="urn:microsoft.com/office/officeart/2005/8/layout/radial5"/>
    <dgm:cxn modelId="{EE86009B-A1CE-4522-AFDF-E6F4749E3E85}" type="presParOf" srcId="{A787FBA6-7ADE-47EC-B225-732407409706}" destId="{28E04E55-942E-48EB-AFED-06C360A93003}" srcOrd="0" destOrd="0" presId="urn:microsoft.com/office/officeart/2005/8/layout/radial5"/>
    <dgm:cxn modelId="{2F74883F-7066-4954-8D64-7F2FBF81C4A7}" type="presParOf" srcId="{E7212701-0A69-4244-B39E-B5B8D4ADB272}" destId="{51AAF3D1-8CD0-4D79-9B45-B75C88F34121}" srcOrd="2" destOrd="0" presId="urn:microsoft.com/office/officeart/2005/8/layout/radial5"/>
    <dgm:cxn modelId="{F70A0528-A88A-4E4E-A794-FE13762DE27C}" type="presParOf" srcId="{E7212701-0A69-4244-B39E-B5B8D4ADB272}" destId="{11527A4F-5C56-47BF-ABDB-BDDA885ECFB4}" srcOrd="3" destOrd="0" presId="urn:microsoft.com/office/officeart/2005/8/layout/radial5"/>
    <dgm:cxn modelId="{93A85577-F9E5-444F-82B1-60846FB1D499}" type="presParOf" srcId="{11527A4F-5C56-47BF-ABDB-BDDA885ECFB4}" destId="{4C76DA5A-B809-4A42-A4E0-4E35EFF8C0B7}" srcOrd="0" destOrd="0" presId="urn:microsoft.com/office/officeart/2005/8/layout/radial5"/>
    <dgm:cxn modelId="{E36EFD06-1BE5-45EB-AF0D-94BB92CF2446}" type="presParOf" srcId="{E7212701-0A69-4244-B39E-B5B8D4ADB272}" destId="{4BF57281-EC80-4D2C-BF5C-4AA13C7C22B5}" srcOrd="4" destOrd="0" presId="urn:microsoft.com/office/officeart/2005/8/layout/radial5"/>
    <dgm:cxn modelId="{1363B742-7AA2-4350-9400-0DC140A9627B}" type="presParOf" srcId="{E7212701-0A69-4244-B39E-B5B8D4ADB272}" destId="{E2DEAA49-3FCB-45D4-9A5C-627CF20DCFFF}" srcOrd="5" destOrd="0" presId="urn:microsoft.com/office/officeart/2005/8/layout/radial5"/>
    <dgm:cxn modelId="{0D8A5974-55BD-4F2D-B2E5-3B8C3C70D48F}" type="presParOf" srcId="{E2DEAA49-3FCB-45D4-9A5C-627CF20DCFFF}" destId="{0798CCE9-89A3-4019-824C-0A7465BFE0E3}" srcOrd="0" destOrd="0" presId="urn:microsoft.com/office/officeart/2005/8/layout/radial5"/>
    <dgm:cxn modelId="{AA5B972D-F8A9-474F-837E-7315C2FCA501}" type="presParOf" srcId="{E7212701-0A69-4244-B39E-B5B8D4ADB272}" destId="{D40AA46F-5A52-4E93-8824-F9F9632E9D29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EFD48C-B5EC-451F-BEA4-59CE84D4B8D3}">
      <dsp:nvSpPr>
        <dsp:cNvPr id="0" name=""/>
        <dsp:cNvSpPr/>
      </dsp:nvSpPr>
      <dsp:spPr>
        <a:xfrm>
          <a:off x="0" y="0"/>
          <a:ext cx="8229600" cy="222170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1D4946-B535-42B8-8155-72E383B1B5C6}">
      <dsp:nvSpPr>
        <dsp:cNvPr id="0" name=""/>
        <dsp:cNvSpPr/>
      </dsp:nvSpPr>
      <dsp:spPr>
        <a:xfrm>
          <a:off x="249154" y="296227"/>
          <a:ext cx="1797974" cy="162925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0" r="-10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B39D32-29C8-4A57-83D5-4F5E5B651F07}">
      <dsp:nvSpPr>
        <dsp:cNvPr id="0" name=""/>
        <dsp:cNvSpPr/>
      </dsp:nvSpPr>
      <dsp:spPr>
        <a:xfrm rot="10800000">
          <a:off x="249154" y="2221706"/>
          <a:ext cx="1797974" cy="2715418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Amélioration de la qualité de vie </a:t>
          </a:r>
          <a:endParaRPr lang="fr-FR" sz="1600" kern="1200" dirty="0"/>
        </a:p>
      </dsp:txBody>
      <dsp:txXfrm rot="10800000">
        <a:off x="304448" y="2221706"/>
        <a:ext cx="1687386" cy="2660124"/>
      </dsp:txXfrm>
    </dsp:sp>
    <dsp:sp modelId="{B4447D42-4F81-4F86-BB1D-7618B7461CB7}">
      <dsp:nvSpPr>
        <dsp:cNvPr id="0" name=""/>
        <dsp:cNvSpPr/>
      </dsp:nvSpPr>
      <dsp:spPr>
        <a:xfrm>
          <a:off x="2226926" y="296227"/>
          <a:ext cx="1797974" cy="162925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0EB7D0-5519-4DEA-8480-D87091D19F87}">
      <dsp:nvSpPr>
        <dsp:cNvPr id="0" name=""/>
        <dsp:cNvSpPr/>
      </dsp:nvSpPr>
      <dsp:spPr>
        <a:xfrm rot="10800000">
          <a:off x="2226926" y="2221706"/>
          <a:ext cx="1797974" cy="2715418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Prévention des effets indésirables</a:t>
          </a:r>
          <a:endParaRPr lang="fr-FR" sz="1600" kern="1200" dirty="0"/>
        </a:p>
      </dsp:txBody>
      <dsp:txXfrm rot="10800000">
        <a:off x="2282220" y="2221706"/>
        <a:ext cx="1687386" cy="2660124"/>
      </dsp:txXfrm>
    </dsp:sp>
    <dsp:sp modelId="{38F8D6B1-9E8A-47F8-8335-2DDA7C4821FA}">
      <dsp:nvSpPr>
        <dsp:cNvPr id="0" name=""/>
        <dsp:cNvSpPr/>
      </dsp:nvSpPr>
      <dsp:spPr>
        <a:xfrm>
          <a:off x="4204698" y="296227"/>
          <a:ext cx="1797974" cy="162925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311C39-9FEE-49B9-97CD-BF8913E4A0F1}">
      <dsp:nvSpPr>
        <dsp:cNvPr id="0" name=""/>
        <dsp:cNvSpPr/>
      </dsp:nvSpPr>
      <dsp:spPr>
        <a:xfrm rot="10800000">
          <a:off x="4204698" y="2221706"/>
          <a:ext cx="1797974" cy="2715418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Prévention des interactions médicamenteuses</a:t>
          </a:r>
          <a:endParaRPr lang="fr-FR" sz="1600" kern="1200" dirty="0"/>
        </a:p>
      </dsp:txBody>
      <dsp:txXfrm rot="10800000">
        <a:off x="4259992" y="2221706"/>
        <a:ext cx="1687386" cy="2660124"/>
      </dsp:txXfrm>
    </dsp:sp>
    <dsp:sp modelId="{F6ED78A4-3994-4AFB-A566-2F396491C464}">
      <dsp:nvSpPr>
        <dsp:cNvPr id="0" name=""/>
        <dsp:cNvSpPr/>
      </dsp:nvSpPr>
      <dsp:spPr>
        <a:xfrm>
          <a:off x="6182470" y="296227"/>
          <a:ext cx="1797974" cy="162925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68C3B3-BE39-4D13-B2A0-6B0C5E0435F3}">
      <dsp:nvSpPr>
        <dsp:cNvPr id="0" name=""/>
        <dsp:cNvSpPr/>
      </dsp:nvSpPr>
      <dsp:spPr>
        <a:xfrm rot="10800000">
          <a:off x="6182470" y="2221706"/>
          <a:ext cx="1797974" cy="2715418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Réduction du coût </a:t>
          </a:r>
          <a:endParaRPr lang="fr-FR" sz="1600" kern="1200" dirty="0"/>
        </a:p>
      </dsp:txBody>
      <dsp:txXfrm rot="10800000">
        <a:off x="6237764" y="2221706"/>
        <a:ext cx="1687386" cy="26601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1EE147-8290-42B2-BFEB-7334F60E0DEC}">
      <dsp:nvSpPr>
        <dsp:cNvPr id="0" name=""/>
        <dsp:cNvSpPr/>
      </dsp:nvSpPr>
      <dsp:spPr>
        <a:xfrm>
          <a:off x="3024340" y="3096335"/>
          <a:ext cx="1711502" cy="1642453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/>
            <a:t>2N+1 </a:t>
          </a:r>
          <a:r>
            <a:rPr lang="fr-FR" sz="3600" kern="1200" dirty="0" err="1" smtClean="0"/>
            <a:t>IPb</a:t>
          </a:r>
          <a:endParaRPr lang="fr-FR" sz="3600" kern="1200" dirty="0" smtClean="0"/>
        </a:p>
      </dsp:txBody>
      <dsp:txXfrm>
        <a:off x="3274984" y="3336867"/>
        <a:ext cx="1210214" cy="1161389"/>
      </dsp:txXfrm>
    </dsp:sp>
    <dsp:sp modelId="{8E1BB892-FE2A-4828-B52B-338D5E9F2AE3}">
      <dsp:nvSpPr>
        <dsp:cNvPr id="0" name=""/>
        <dsp:cNvSpPr/>
      </dsp:nvSpPr>
      <dsp:spPr>
        <a:xfrm rot="14589389">
          <a:off x="2062603" y="1880392"/>
          <a:ext cx="1915950" cy="6776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 w="19050" cap="flat" cmpd="sng" algn="ctr">
          <a:noFill/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>
              <a:latin typeface="Arial 2.76"/>
              <a:cs typeface="Arial 2.76"/>
            </a:rPr>
            <a:t>↓ nombre prises </a:t>
          </a:r>
          <a:endParaRPr lang="fr-FR" sz="1500" kern="1200" dirty="0"/>
        </a:p>
      </dsp:txBody>
      <dsp:txXfrm rot="10800000">
        <a:off x="2210151" y="2106619"/>
        <a:ext cx="1712653" cy="406594"/>
      </dsp:txXfrm>
    </dsp:sp>
    <dsp:sp modelId="{CFA747BA-58B5-410E-A76E-310526D7423F}">
      <dsp:nvSpPr>
        <dsp:cNvPr id="0" name=""/>
        <dsp:cNvSpPr/>
      </dsp:nvSpPr>
      <dsp:spPr>
        <a:xfrm>
          <a:off x="1584173" y="5"/>
          <a:ext cx="1268578" cy="1268578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2N+1IPb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4,56%</a:t>
          </a:r>
        </a:p>
      </dsp:txBody>
      <dsp:txXfrm>
        <a:off x="1769952" y="185784"/>
        <a:ext cx="897020" cy="897020"/>
      </dsp:txXfrm>
    </dsp:sp>
    <dsp:sp modelId="{A655A14E-93FC-4417-A277-3B5A586BFE84}">
      <dsp:nvSpPr>
        <dsp:cNvPr id="0" name=""/>
        <dsp:cNvSpPr/>
      </dsp:nvSpPr>
      <dsp:spPr>
        <a:xfrm rot="17440704">
          <a:off x="3636970" y="1841559"/>
          <a:ext cx="1808670" cy="6927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 w="19050" cap="flat" cmpd="sng" algn="ctr">
          <a:noFill/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>
              <a:latin typeface="Arial 2.76"/>
              <a:cs typeface="Arial 2.76"/>
            </a:rPr>
            <a:t>↓ nombre comprimés </a:t>
          </a:r>
          <a:endParaRPr lang="fr-FR" sz="1500" kern="1200" dirty="0"/>
        </a:p>
      </dsp:txBody>
      <dsp:txXfrm>
        <a:off x="3704188" y="2077324"/>
        <a:ext cx="1600847" cy="415646"/>
      </dsp:txXfrm>
    </dsp:sp>
    <dsp:sp modelId="{08DD4C8E-D8AC-41FA-BD12-51E4E427A15B}">
      <dsp:nvSpPr>
        <dsp:cNvPr id="0" name=""/>
        <dsp:cNvSpPr/>
      </dsp:nvSpPr>
      <dsp:spPr>
        <a:xfrm>
          <a:off x="4485034" y="0"/>
          <a:ext cx="1268578" cy="1268578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2N+1IIb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36,5%</a:t>
          </a:r>
          <a:endParaRPr lang="fr-FR" sz="1700" kern="1200" dirty="0"/>
        </a:p>
      </dsp:txBody>
      <dsp:txXfrm>
        <a:off x="4670813" y="185779"/>
        <a:ext cx="897020" cy="897020"/>
      </dsp:txXfrm>
    </dsp:sp>
    <dsp:sp modelId="{5C8B6858-BAE6-4E2A-B420-B71B9665F969}">
      <dsp:nvSpPr>
        <dsp:cNvPr id="0" name=""/>
        <dsp:cNvSpPr/>
      </dsp:nvSpPr>
      <dsp:spPr>
        <a:xfrm rot="19772734">
          <a:off x="4648801" y="2643035"/>
          <a:ext cx="1967995" cy="67342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 w="19050" cap="flat" cmpd="sng" algn="ctr">
          <a:noFill/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>
              <a:latin typeface="Arial 2.76"/>
              <a:cs typeface="Arial 2.76"/>
            </a:rPr>
            <a:t>↓ nombre comprimés </a:t>
          </a:r>
          <a:endParaRPr lang="fr-FR" sz="1500" kern="1200" dirty="0"/>
        </a:p>
      </dsp:txBody>
      <dsp:txXfrm>
        <a:off x="4662738" y="2828919"/>
        <a:ext cx="1765967" cy="404057"/>
      </dsp:txXfrm>
    </dsp:sp>
    <dsp:sp modelId="{D180095A-55FE-4359-8F89-42B9179EBFDE}">
      <dsp:nvSpPr>
        <dsp:cNvPr id="0" name=""/>
        <dsp:cNvSpPr/>
      </dsp:nvSpPr>
      <dsp:spPr>
        <a:xfrm>
          <a:off x="6480718" y="1381226"/>
          <a:ext cx="1268578" cy="1268578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2N+1II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28,9%</a:t>
          </a:r>
          <a:endParaRPr lang="fr-FR" sz="1700" kern="1200" dirty="0"/>
        </a:p>
      </dsp:txBody>
      <dsp:txXfrm>
        <a:off x="6666497" y="1567005"/>
        <a:ext cx="897020" cy="897020"/>
      </dsp:txXfrm>
    </dsp:sp>
    <dsp:sp modelId="{D15649DB-7DC9-4684-8020-16974FB92A81}">
      <dsp:nvSpPr>
        <dsp:cNvPr id="0" name=""/>
        <dsp:cNvSpPr/>
      </dsp:nvSpPr>
      <dsp:spPr>
        <a:xfrm rot="12335969">
          <a:off x="1110617" y="2730975"/>
          <a:ext cx="2019273" cy="6796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 w="19050" cap="flat" cmpd="sng" algn="ctr">
          <a:noFill/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500" kern="1200" dirty="0" smtClean="0">
              <a:latin typeface="Arial 2.76"/>
              <a:cs typeface="Arial 2.76"/>
            </a:rPr>
            <a:t>↓ nombre comprimés </a:t>
          </a:r>
          <a:endParaRPr lang="fr-FR" sz="1500" kern="1200" dirty="0"/>
        </a:p>
      </dsp:txBody>
      <dsp:txXfrm rot="10800000">
        <a:off x="1304505" y="2910955"/>
        <a:ext cx="1815377" cy="407793"/>
      </dsp:txXfrm>
    </dsp:sp>
    <dsp:sp modelId="{226E9A1D-C3E4-412D-849A-500B9642900F}">
      <dsp:nvSpPr>
        <dsp:cNvPr id="0" name=""/>
        <dsp:cNvSpPr/>
      </dsp:nvSpPr>
      <dsp:spPr>
        <a:xfrm>
          <a:off x="0" y="1728181"/>
          <a:ext cx="1268578" cy="1268578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2N+1NN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27,9%</a:t>
          </a:r>
        </a:p>
      </dsp:txBody>
      <dsp:txXfrm>
        <a:off x="185779" y="1913960"/>
        <a:ext cx="897020" cy="8970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9A6555-32C4-42D2-B386-DA110D7E18FF}">
      <dsp:nvSpPr>
        <dsp:cNvPr id="0" name=""/>
        <dsp:cNvSpPr/>
      </dsp:nvSpPr>
      <dsp:spPr>
        <a:xfrm>
          <a:off x="494942" y="1193463"/>
          <a:ext cx="1912960" cy="1817498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kern="1200" dirty="0" smtClean="0"/>
            <a:t>2N+1II</a:t>
          </a:r>
          <a:endParaRPr lang="fr-FR" sz="3400" kern="1200" dirty="0"/>
        </a:p>
      </dsp:txBody>
      <dsp:txXfrm>
        <a:off x="775089" y="1459629"/>
        <a:ext cx="1352666" cy="1285166"/>
      </dsp:txXfrm>
    </dsp:sp>
    <dsp:sp modelId="{54A7CACF-5E80-4BB6-918C-91DFE79CC5CC}">
      <dsp:nvSpPr>
        <dsp:cNvPr id="0" name=""/>
        <dsp:cNvSpPr/>
      </dsp:nvSpPr>
      <dsp:spPr>
        <a:xfrm rot="20962837">
          <a:off x="2635081" y="1356934"/>
          <a:ext cx="2315148" cy="6126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 w="19050" cap="flat" cmpd="sng" algn="ctr">
          <a:noFill/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latin typeface="Arial 2.76"/>
              <a:cs typeface="Arial 2.76"/>
            </a:rPr>
            <a:t>↓ nombre comprimés </a:t>
          </a:r>
          <a:endParaRPr lang="fr-FR" sz="1700" kern="1200" dirty="0"/>
        </a:p>
      </dsp:txBody>
      <dsp:txXfrm>
        <a:off x="2636655" y="1496391"/>
        <a:ext cx="2131363" cy="367570"/>
      </dsp:txXfrm>
    </dsp:sp>
    <dsp:sp modelId="{C11EDFB6-D207-4CE1-8203-977057F6CD34}">
      <dsp:nvSpPr>
        <dsp:cNvPr id="0" name=""/>
        <dsp:cNvSpPr/>
      </dsp:nvSpPr>
      <dsp:spPr>
        <a:xfrm>
          <a:off x="5268731" y="446956"/>
          <a:ext cx="1582371" cy="1582371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2N+1II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83,3%</a:t>
          </a:r>
          <a:endParaRPr lang="fr-FR" sz="2400" kern="1200" dirty="0"/>
        </a:p>
      </dsp:txBody>
      <dsp:txXfrm>
        <a:off x="5500464" y="678689"/>
        <a:ext cx="1118905" cy="1118905"/>
      </dsp:txXfrm>
    </dsp:sp>
    <dsp:sp modelId="{2FC2BD89-BE6E-429F-B478-A4FED08B2AB3}">
      <dsp:nvSpPr>
        <dsp:cNvPr id="0" name=""/>
        <dsp:cNvSpPr/>
      </dsp:nvSpPr>
      <dsp:spPr>
        <a:xfrm rot="855014">
          <a:off x="2624565" y="2401370"/>
          <a:ext cx="2266645" cy="5732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 w="19050" cap="flat" cmpd="sng" algn="ctr">
          <a:noFill/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>
              <a:latin typeface="Arial 2.76"/>
              <a:cs typeface="Arial 2.76"/>
            </a:rPr>
            <a:t>↓ nombre comprimés </a:t>
          </a:r>
          <a:endParaRPr lang="fr-FR" sz="1700" kern="1200" dirty="0"/>
        </a:p>
      </dsp:txBody>
      <dsp:txXfrm>
        <a:off x="2627211" y="2494852"/>
        <a:ext cx="2094673" cy="343943"/>
      </dsp:txXfrm>
    </dsp:sp>
    <dsp:sp modelId="{83FD4A0B-840D-4322-A49A-CAEA21343DE4}">
      <dsp:nvSpPr>
        <dsp:cNvPr id="0" name=""/>
        <dsp:cNvSpPr/>
      </dsp:nvSpPr>
      <dsp:spPr>
        <a:xfrm>
          <a:off x="5196714" y="2534267"/>
          <a:ext cx="1582384" cy="1440170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2N+1IIb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13,9%</a:t>
          </a:r>
          <a:endParaRPr lang="fr-FR" sz="2400" kern="1200" dirty="0"/>
        </a:p>
      </dsp:txBody>
      <dsp:txXfrm>
        <a:off x="5428449" y="2745175"/>
        <a:ext cx="1118914" cy="10183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FCA2C9-6199-4B9D-9072-47F248481898}">
      <dsp:nvSpPr>
        <dsp:cNvPr id="0" name=""/>
        <dsp:cNvSpPr/>
      </dsp:nvSpPr>
      <dsp:spPr>
        <a:xfrm>
          <a:off x="3322714" y="3351569"/>
          <a:ext cx="1443664" cy="1450522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2N+1NN</a:t>
          </a:r>
          <a:endParaRPr lang="fr-FR" sz="1900" kern="1200" dirty="0"/>
        </a:p>
      </dsp:txBody>
      <dsp:txXfrm>
        <a:off x="3534134" y="3563993"/>
        <a:ext cx="1020824" cy="1025674"/>
      </dsp:txXfrm>
    </dsp:sp>
    <dsp:sp modelId="{A787FBA6-7ADE-47EC-B225-732407409706}">
      <dsp:nvSpPr>
        <dsp:cNvPr id="0" name=""/>
        <dsp:cNvSpPr/>
      </dsp:nvSpPr>
      <dsp:spPr>
        <a:xfrm rot="16271616">
          <a:off x="3169612" y="2028609"/>
          <a:ext cx="1853394" cy="6446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 w="19050" cap="flat" cmpd="sng" algn="ctr">
          <a:noFill/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Arial 2.76"/>
              <a:cs typeface="Arial 2.76"/>
            </a:rPr>
            <a:t>↓ nombre comprimés </a:t>
          </a:r>
          <a:endParaRPr lang="fr-FR" sz="1400" kern="1200" dirty="0"/>
        </a:p>
      </dsp:txBody>
      <dsp:txXfrm>
        <a:off x="3264293" y="2254210"/>
        <a:ext cx="1660004" cy="386780"/>
      </dsp:txXfrm>
    </dsp:sp>
    <dsp:sp modelId="{51AAF3D1-8CD0-4D79-9B45-B75C88F34121}">
      <dsp:nvSpPr>
        <dsp:cNvPr id="0" name=""/>
        <dsp:cNvSpPr/>
      </dsp:nvSpPr>
      <dsp:spPr>
        <a:xfrm>
          <a:off x="3464949" y="154906"/>
          <a:ext cx="1296153" cy="1270454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2N+1IIb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12,1%</a:t>
          </a:r>
          <a:endParaRPr lang="fr-FR" sz="1700" kern="1200" dirty="0"/>
        </a:p>
      </dsp:txBody>
      <dsp:txXfrm>
        <a:off x="3654766" y="340960"/>
        <a:ext cx="916519" cy="898346"/>
      </dsp:txXfrm>
    </dsp:sp>
    <dsp:sp modelId="{11527A4F-5C56-47BF-ABDB-BDDA885ECFB4}">
      <dsp:nvSpPr>
        <dsp:cNvPr id="0" name=""/>
        <dsp:cNvSpPr/>
      </dsp:nvSpPr>
      <dsp:spPr>
        <a:xfrm rot="19975673">
          <a:off x="4672357" y="2905978"/>
          <a:ext cx="1989644" cy="6830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 w="19050" cap="flat" cmpd="sng" algn="ctr">
          <a:noFill/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Arial 2.76"/>
              <a:cs typeface="Arial 2.76"/>
            </a:rPr>
            <a:t>↓ nombre comprimés </a:t>
          </a:r>
          <a:endParaRPr lang="fr-FR" sz="1400" kern="1200" dirty="0"/>
        </a:p>
      </dsp:txBody>
      <dsp:txXfrm>
        <a:off x="4683582" y="3089207"/>
        <a:ext cx="1784741" cy="409805"/>
      </dsp:txXfrm>
    </dsp:sp>
    <dsp:sp modelId="{4BF57281-EC80-4D2C-BF5C-4AA13C7C22B5}">
      <dsp:nvSpPr>
        <dsp:cNvPr id="0" name=""/>
        <dsp:cNvSpPr/>
      </dsp:nvSpPr>
      <dsp:spPr>
        <a:xfrm>
          <a:off x="6636854" y="1767915"/>
          <a:ext cx="1296153" cy="1305430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2N+1II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52,7%</a:t>
          </a:r>
          <a:endParaRPr lang="fr-FR" sz="1700" kern="1200" dirty="0"/>
        </a:p>
      </dsp:txBody>
      <dsp:txXfrm>
        <a:off x="6826671" y="1959091"/>
        <a:ext cx="916519" cy="923078"/>
      </dsp:txXfrm>
    </dsp:sp>
    <dsp:sp modelId="{E2DEAA49-3FCB-45D4-9A5C-627CF20DCFFF}">
      <dsp:nvSpPr>
        <dsp:cNvPr id="0" name=""/>
        <dsp:cNvSpPr/>
      </dsp:nvSpPr>
      <dsp:spPr>
        <a:xfrm rot="12764128">
          <a:off x="1563121" y="2768110"/>
          <a:ext cx="1930813" cy="6682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40000"/>
            <a:lumOff val="60000"/>
          </a:schemeClr>
        </a:solidFill>
        <a:ln w="19050" cap="flat" cmpd="sng" algn="ctr">
          <a:noFill/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latin typeface="Arial 2.76"/>
              <a:cs typeface="Arial 2.76"/>
            </a:rPr>
            <a:t>↓ nombre comprimés </a:t>
          </a:r>
          <a:endParaRPr lang="fr-FR" sz="1400" kern="1200" dirty="0"/>
        </a:p>
      </dsp:txBody>
      <dsp:txXfrm rot="10800000">
        <a:off x="1747677" y="2955966"/>
        <a:ext cx="1730337" cy="400953"/>
      </dsp:txXfrm>
    </dsp:sp>
    <dsp:sp modelId="{D40AA46F-5A52-4E93-8824-F9F9632E9D29}">
      <dsp:nvSpPr>
        <dsp:cNvPr id="0" name=""/>
        <dsp:cNvSpPr/>
      </dsp:nvSpPr>
      <dsp:spPr>
        <a:xfrm>
          <a:off x="375697" y="1479898"/>
          <a:ext cx="1289056" cy="1305414"/>
        </a:xfrm>
        <a:prstGeom prst="ellipse">
          <a:avLst/>
        </a:prstGeom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700" kern="1200" dirty="0" smtClean="0"/>
            <a:t>2N+1NN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kern="1200" dirty="0" smtClean="0"/>
            <a:t>32,4%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700" kern="1200" dirty="0"/>
        </a:p>
      </dsp:txBody>
      <dsp:txXfrm>
        <a:off x="564475" y="1671071"/>
        <a:ext cx="911500" cy="9230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0.11553</cdr:x>
      <cdr:y>0.44751</cdr:y>
    </cdr:from>
    <cdr:to>
      <cdr:x>0.23065</cdr:x>
      <cdr:y>0.53157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739469" y="1692236"/>
          <a:ext cx="736906" cy="3178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1400" b="1"/>
            <a:t>28,3 %</a:t>
          </a:r>
        </a:p>
      </cdr:txBody>
    </cdr:sp>
  </cdr:relSizeAnchor>
  <cdr:relSizeAnchor xmlns:cdr="http://schemas.openxmlformats.org/drawingml/2006/chartDrawing">
    <cdr:from>
      <cdr:x>0.32014</cdr:x>
      <cdr:y>0.29007</cdr:y>
    </cdr:from>
    <cdr:to>
      <cdr:x>0.40928</cdr:x>
      <cdr:y>0.37412</cdr:y>
    </cdr:to>
    <cdr:sp macro="" textlink="">
      <cdr:nvSpPr>
        <cdr:cNvPr id="3" name="ZoneTexte 1"/>
        <cdr:cNvSpPr txBox="1"/>
      </cdr:nvSpPr>
      <cdr:spPr>
        <a:xfrm xmlns:a="http://schemas.openxmlformats.org/drawingml/2006/main">
          <a:off x="2049149" y="1096879"/>
          <a:ext cx="570579" cy="3178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400" b="1"/>
            <a:t>39</a:t>
          </a:r>
          <a:r>
            <a:rPr lang="fr-FR" sz="1400" b="1" baseline="0"/>
            <a:t> </a:t>
          </a:r>
          <a:r>
            <a:rPr lang="fr-FR" sz="1400" b="1"/>
            <a:t>%</a:t>
          </a:r>
        </a:p>
      </cdr:txBody>
    </cdr:sp>
  </cdr:relSizeAnchor>
  <cdr:relSizeAnchor xmlns:cdr="http://schemas.openxmlformats.org/drawingml/2006/chartDrawing">
    <cdr:from>
      <cdr:x>0.52073</cdr:x>
      <cdr:y>0.13931</cdr:y>
    </cdr:from>
    <cdr:to>
      <cdr:x>0.63393</cdr:x>
      <cdr:y>0.22337</cdr:y>
    </cdr:to>
    <cdr:sp macro="" textlink="">
      <cdr:nvSpPr>
        <cdr:cNvPr id="4" name="ZoneTexte 1"/>
        <cdr:cNvSpPr txBox="1"/>
      </cdr:nvSpPr>
      <cdr:spPr>
        <a:xfrm xmlns:a="http://schemas.openxmlformats.org/drawingml/2006/main">
          <a:off x="3333100" y="526803"/>
          <a:ext cx="724550" cy="3178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400" b="1" baseline="0"/>
            <a:t>50,1 </a:t>
          </a:r>
          <a:r>
            <a:rPr lang="fr-FR" sz="1400" b="1"/>
            <a:t>%</a:t>
          </a:r>
        </a:p>
      </cdr:txBody>
    </cdr:sp>
  </cdr:relSizeAnchor>
  <cdr:relSizeAnchor xmlns:cdr="http://schemas.openxmlformats.org/drawingml/2006/chartDrawing">
    <cdr:from>
      <cdr:x>0.0128</cdr:x>
      <cdr:y>0.01731</cdr:y>
    </cdr:from>
    <cdr:to>
      <cdr:x>0.06259</cdr:x>
      <cdr:y>0.07911</cdr:y>
    </cdr:to>
    <cdr:sp macro="" textlink="">
      <cdr:nvSpPr>
        <cdr:cNvPr id="5" name="ZoneTexte 4"/>
        <cdr:cNvSpPr txBox="1"/>
      </cdr:nvSpPr>
      <cdr:spPr>
        <a:xfrm xmlns:a="http://schemas.openxmlformats.org/drawingml/2006/main">
          <a:off x="85726" y="66675"/>
          <a:ext cx="333375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1100"/>
            <a:t>%</a:t>
          </a:r>
        </a:p>
      </cdr:txBody>
    </cdr:sp>
  </cdr:relSizeAnchor>
  <cdr:relSizeAnchor xmlns:cdr="http://schemas.openxmlformats.org/drawingml/2006/chartDrawing">
    <cdr:from>
      <cdr:x>0.72966</cdr:x>
      <cdr:y>0.08144</cdr:y>
    </cdr:from>
    <cdr:to>
      <cdr:x>0.84286</cdr:x>
      <cdr:y>0.1655</cdr:y>
    </cdr:to>
    <cdr:sp macro="" textlink="">
      <cdr:nvSpPr>
        <cdr:cNvPr id="6" name="ZoneTexte 1"/>
        <cdr:cNvSpPr txBox="1"/>
      </cdr:nvSpPr>
      <cdr:spPr>
        <a:xfrm xmlns:a="http://schemas.openxmlformats.org/drawingml/2006/main">
          <a:off x="4670425" y="307975"/>
          <a:ext cx="724550" cy="3178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400" b="1" baseline="0"/>
            <a:t>53,7 </a:t>
          </a:r>
          <a:r>
            <a:rPr lang="fr-FR" sz="1400" b="1"/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0.01365</cdr:x>
      <cdr:y>0.00794</cdr:y>
    </cdr:from>
    <cdr:to>
      <cdr:x>0.08874</cdr:x>
      <cdr:y>0.04965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114301" y="38100"/>
          <a:ext cx="628650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r-FR" sz="1100"/>
            <a:t>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61621-AAC7-4206-ACDB-812AB44C2356}" type="datetimeFigureOut">
              <a:rPr lang="fr-FR" smtClean="0"/>
              <a:t>30/11/2016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23626-D3B4-4754-9ECF-C9B29EFAC1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537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23626-D3B4-4754-9ECF-C9B29EFAC13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7035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Wingdings" pitchFamily="2" charset="2"/>
              <a:buChar char="Ø"/>
            </a:pPr>
            <a:r>
              <a:rPr lang="fr-FR" u="sng" dirty="0" smtClean="0"/>
              <a:t>Simplification : </a:t>
            </a:r>
            <a:r>
              <a:rPr lang="fr-FR" dirty="0" smtClean="0"/>
              <a:t>186 prescriptions de TRIUMEQ, 102 prescriptions de STRIBILD, </a:t>
            </a:r>
          </a:p>
          <a:p>
            <a:r>
              <a:rPr lang="fr-FR" dirty="0" smtClean="0"/>
              <a:t>79 prescriptions d’EVIPLERA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23626-D3B4-4754-9ECF-C9B29EFAC139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5845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Dire qu’on observe une</a:t>
            </a:r>
            <a:r>
              <a:rPr lang="fr-FR" baseline="0" dirty="0" smtClean="0"/>
              <a:t> tendance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23626-D3B4-4754-9ECF-C9B29EFAC139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449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fr-FR" dirty="0" err="1" smtClean="0"/>
              <a:t>Descovy</a:t>
            </a:r>
            <a:r>
              <a:rPr lang="fr-FR" dirty="0" smtClean="0"/>
              <a:t> (</a:t>
            </a:r>
            <a:r>
              <a:rPr lang="fr-FR" dirty="0" err="1" smtClean="0"/>
              <a:t>Truvada</a:t>
            </a:r>
            <a:r>
              <a:rPr lang="fr-FR" dirty="0" smtClean="0"/>
              <a:t> TAF)</a:t>
            </a:r>
          </a:p>
          <a:p>
            <a:pPr lvl="1"/>
            <a:r>
              <a:rPr lang="fr-FR" dirty="0" err="1" smtClean="0"/>
              <a:t>Genvoya</a:t>
            </a:r>
            <a:r>
              <a:rPr lang="fr-FR" dirty="0" smtClean="0"/>
              <a:t> (</a:t>
            </a:r>
            <a:r>
              <a:rPr lang="fr-FR" dirty="0" err="1" smtClean="0"/>
              <a:t>Stribild</a:t>
            </a:r>
            <a:r>
              <a:rPr lang="fr-FR" dirty="0" smtClean="0"/>
              <a:t> TAF)</a:t>
            </a:r>
          </a:p>
          <a:p>
            <a:pPr lvl="1" algn="l"/>
            <a:r>
              <a:rPr lang="fr-FR" dirty="0" err="1" smtClean="0"/>
              <a:t>Odefsey</a:t>
            </a:r>
            <a:r>
              <a:rPr lang="fr-FR" dirty="0" smtClean="0"/>
              <a:t> (</a:t>
            </a:r>
            <a:r>
              <a:rPr lang="fr-FR" dirty="0" err="1" smtClean="0"/>
              <a:t>Eviplera</a:t>
            </a:r>
            <a:r>
              <a:rPr lang="fr-FR" dirty="0" smtClean="0"/>
              <a:t> TAF)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23626-D3B4-4754-9ECF-C9B29EFAC139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868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23626-D3B4-4754-9ECF-C9B29EFAC13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4624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Plus particulièrement, il peut s'agir de :</a:t>
            </a:r>
          </a:p>
          <a:p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améliorer la qualité de vie du patient, par exemple en réduisant le nombre de prises et/ou du</a:t>
            </a:r>
          </a:p>
          <a:p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nombre d'unités de prises,</a:t>
            </a:r>
          </a:p>
          <a:p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corriger ou prévenir des effets indésirables, notamment sur le plan cardiovasculaire et</a:t>
            </a:r>
          </a:p>
          <a:p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métabolique, rénal, ou osseux,</a:t>
            </a:r>
          </a:p>
          <a:p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corriger ou prévenir des interactions médicamenteuses, notamment à l'occasion de l'introduction</a:t>
            </a:r>
          </a:p>
          <a:p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d'un nouveau médicament.</a:t>
            </a:r>
          </a:p>
          <a:p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Dans ces différentes situations, cela peut être l'occasion de prendre en compte le coût des ARV</a:t>
            </a:r>
          </a:p>
          <a:p>
            <a:r>
              <a:rPr lang="fr-FR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pour essayer de réduire le coût du traitement.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23626-D3B4-4754-9ECF-C9B29EFAC139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4901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Expliquer pourquoi il n’y a pas les petits centres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23626-D3B4-4754-9ECF-C9B29EFAC139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548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Donner des exemples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23626-D3B4-4754-9ECF-C9B29EFAC139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5455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23626-D3B4-4754-9ECF-C9B29EFAC139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2428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23626-D3B4-4754-9ECF-C9B29EFAC139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7941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Si les chiffres sont petits c’est qu’il y a peu de centres concernés,</a:t>
            </a:r>
            <a:r>
              <a:rPr lang="fr-FR" baseline="0" dirty="0" smtClean="0"/>
              <a:t> car il faut que ce soit inscrit dans la </a:t>
            </a:r>
            <a:r>
              <a:rPr lang="fr-FR" baseline="0" dirty="0" err="1" smtClean="0"/>
              <a:t>CCl</a:t>
            </a:r>
            <a:r>
              <a:rPr lang="fr-FR" baseline="0" dirty="0" smtClean="0"/>
              <a:t> et tous les contres ne fonctionnent pas de la même façon.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23626-D3B4-4754-9ECF-C9B29EFAC139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0804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Remplacement de IP/</a:t>
            </a:r>
            <a:r>
              <a:rPr lang="fr-FR" sz="1200" dirty="0" err="1" smtClean="0">
                <a:solidFill>
                  <a:schemeClr val="accent1">
                    <a:lumMod val="75000"/>
                  </a:schemeClr>
                </a:solidFill>
              </a:rPr>
              <a:t>r+TDF</a:t>
            </a:r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/FTC par EVG/c/TDF/FTC :61 patients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Remplacement de INNTI + 2 INTI par EVG/c/TDF/FTC : 4 patients (Dont 3 arrêts dus au effets secondaires)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Remplacement d'une trithérapie efficace par ABC/3TV/DTG : 177 patients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Remplacement de IP/</a:t>
            </a:r>
            <a:r>
              <a:rPr lang="fr-FR" sz="1200" dirty="0" err="1" smtClean="0">
                <a:solidFill>
                  <a:schemeClr val="accent1">
                    <a:lumMod val="75000"/>
                  </a:schemeClr>
                </a:solidFill>
              </a:rPr>
              <a:t>r+TDF</a:t>
            </a:r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</a:rPr>
              <a:t>/FTC par RPV/TDF/FTC: 48 patients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cs typeface="Arial 2.76"/>
              </a:rPr>
              <a:t>Bithérapie : 9 patients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1200" dirty="0" smtClean="0">
                <a:solidFill>
                  <a:schemeClr val="accent1">
                    <a:lumMod val="75000"/>
                  </a:schemeClr>
                </a:solidFill>
                <a:cs typeface="Arial 2.76"/>
              </a:rPr>
              <a:t>Monothérapie : 3 patients</a:t>
            </a:r>
          </a:p>
          <a:p>
            <a:r>
              <a:rPr lang="fr-FR" dirty="0" smtClean="0"/>
              <a:t> 371 patients sur 466 qui</a:t>
            </a:r>
            <a:r>
              <a:rPr lang="fr-FR" baseline="0" dirty="0" smtClean="0"/>
              <a:t> ont une simplification en adéquation avec le rapport </a:t>
            </a:r>
            <a:r>
              <a:rPr lang="fr-FR" baseline="0" dirty="0" err="1" smtClean="0"/>
              <a:t>morlat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C23626-D3B4-4754-9ECF-C9B29EFAC139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883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fr-FR" smtClean="0"/>
              <a:t>30/11/2016</a:t>
            </a:r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fr-FR" smtClean="0"/>
              <a:t>Simplification et Allègement thérapeutique</a:t>
            </a:r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6268D31-C54A-4DCA-A487-964BBD246C85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30/11/2016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Simplification et Allègement thérapeutique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8D31-C54A-4DCA-A487-964BBD246C8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30/11/2016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Simplification et Allègement thérapeutique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8D31-C54A-4DCA-A487-964BBD246C85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le isocè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30/11/2016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Simplification et Allègement thérapeutique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8D31-C54A-4DCA-A487-964BBD246C85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fr-FR" smtClean="0"/>
              <a:t>30/11/2016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fr-FR" smtClean="0"/>
              <a:t>Simplification et Allègement thérapeutique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6268D31-C54A-4DCA-A487-964BBD246C85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30/11/2016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Simplification et Allègement thérapeutique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8D31-C54A-4DCA-A487-964BBD246C85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30/11/2016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Simplification et Allègement thérapeutique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8D31-C54A-4DCA-A487-964BBD246C85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30/11/2016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Simplification et Allègement thérapeutique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8D31-C54A-4DCA-A487-964BBD246C85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30/11/2016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Simplification et Allègement thérapeutique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8D31-C54A-4DCA-A487-964BBD246C85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30/11/2016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Simplification et Allègement thérapeutique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8D31-C54A-4DCA-A487-964BBD246C85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30/11/2016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Simplification et Allègement thérapeutique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8D31-C54A-4DCA-A487-964BBD246C85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30/11/2016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Simplification et Allègement thérapeutique</a:t>
            </a:r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6268D31-C54A-4DCA-A487-964BBD246C85}" type="slidenum">
              <a:rPr lang="fr-FR" smtClean="0"/>
              <a:t>‹N°›</a:t>
            </a:fld>
            <a:endParaRPr lang="fr-FR"/>
          </a:p>
        </p:txBody>
      </p:sp>
      <p:sp>
        <p:nvSpPr>
          <p:cNvPr id="28" name="Connecteur droit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cteur droit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le isocè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Simplification et Allègement thérapeutique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Réunion scientifique – 30 </a:t>
            </a:r>
            <a:r>
              <a:rPr lang="fr-FR" dirty="0"/>
              <a:t>n</a:t>
            </a:r>
            <a:r>
              <a:rPr lang="fr-FR" dirty="0" smtClean="0"/>
              <a:t>ovembre 2016</a:t>
            </a:r>
          </a:p>
          <a:p>
            <a:r>
              <a:rPr lang="fr-FR" dirty="0" err="1" smtClean="0"/>
              <a:t>Cameli</a:t>
            </a:r>
            <a:r>
              <a:rPr lang="fr-FR" dirty="0" smtClean="0"/>
              <a:t> Charlotte – </a:t>
            </a:r>
            <a:r>
              <a:rPr lang="fr-FR" dirty="0" err="1" smtClean="0"/>
              <a:t>Duthé</a:t>
            </a:r>
            <a:r>
              <a:rPr lang="fr-FR" dirty="0" smtClean="0"/>
              <a:t> Jean-Charles – </a:t>
            </a:r>
            <a:r>
              <a:rPr lang="fr-FR" dirty="0" err="1" smtClean="0"/>
              <a:t>Mouton-Rioux</a:t>
            </a:r>
            <a:r>
              <a:rPr lang="fr-FR" dirty="0" smtClean="0"/>
              <a:t> Virginie</a:t>
            </a:r>
            <a:endParaRPr lang="fr-FR" dirty="0"/>
          </a:p>
        </p:txBody>
      </p:sp>
      <p:pic>
        <p:nvPicPr>
          <p:cNvPr id="4" name="Image 3" descr="LogoCoreVIH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548680"/>
            <a:ext cx="4309292" cy="2736304"/>
          </a:xfrm>
          <a:prstGeom prst="rect">
            <a:avLst/>
          </a:prstGeom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30/11/2016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Simplification et Allègement thérapeutique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8D31-C54A-4DCA-A487-964BBD246C8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490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700" dirty="0"/>
              <a:t>C</a:t>
            </a:r>
            <a:r>
              <a:rPr lang="fr-FR" sz="2700" dirty="0" smtClean="0"/>
              <a:t>ombinaisons et </a:t>
            </a:r>
            <a:r>
              <a:rPr lang="fr-FR" sz="2700" dirty="0"/>
              <a:t>schémas </a:t>
            </a:r>
            <a:r>
              <a:rPr lang="fr-FR" sz="2700" dirty="0" smtClean="0"/>
              <a:t>thérapeutiques </a:t>
            </a:r>
            <a:r>
              <a:rPr lang="fr-FR" sz="2700" dirty="0"/>
              <a:t>avant et après </a:t>
            </a:r>
            <a:r>
              <a:rPr lang="fr-FR" sz="2700" dirty="0" smtClean="0"/>
              <a:t>simplification/Allègement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92951131"/>
              </p:ext>
            </p:extLst>
          </p:nvPr>
        </p:nvGraphicFramePr>
        <p:xfrm>
          <a:off x="268980" y="2132856"/>
          <a:ext cx="8568952" cy="19994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4216"/>
                <a:gridCol w="2052228"/>
                <a:gridCol w="2016224"/>
                <a:gridCol w="2556284"/>
              </a:tblGrid>
              <a:tr h="813639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Avant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Allègement/Simplification</a:t>
                      </a:r>
                      <a:endParaRPr lang="fr-FR" sz="1400" dirty="0"/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Apres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Allègement/Simplification</a:t>
                      </a:r>
                      <a:endParaRPr lang="fr-FR" sz="1400" dirty="0"/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Pourcentage de diminution des combinaisons/schémas possibles</a:t>
                      </a:r>
                      <a:endParaRPr lang="fr-FR" sz="1400" dirty="0"/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62972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Nombre Combinaisons existantes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110*</a:t>
                      </a:r>
                      <a:endParaRPr lang="fr-FR" sz="1400" dirty="0"/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39</a:t>
                      </a:r>
                      <a:endParaRPr lang="fr-FR" sz="1400" dirty="0"/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- 64,5 %</a:t>
                      </a:r>
                      <a:endParaRPr lang="fr-FR" sz="1400" dirty="0"/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60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Nombre de schémas  existants</a:t>
                      </a:r>
                      <a:endParaRPr lang="fr-FR" sz="1400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30</a:t>
                      </a:r>
                      <a:endParaRPr lang="fr-FR" sz="1400" dirty="0"/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22</a:t>
                      </a:r>
                      <a:endParaRPr lang="fr-FR" sz="1400" dirty="0"/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- 26,7 %</a:t>
                      </a:r>
                      <a:endParaRPr lang="fr-FR" sz="1400" dirty="0"/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449000" y="4502417"/>
            <a:ext cx="8208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cs typeface="Arial 2.76"/>
              </a:rPr>
              <a:t>→ Diminution </a:t>
            </a:r>
            <a:r>
              <a:rPr lang="fr-FR" dirty="0">
                <a:cs typeface="Arial 2.76"/>
              </a:rPr>
              <a:t>du nombre de combinaisons </a:t>
            </a:r>
            <a:r>
              <a:rPr lang="fr-FR" dirty="0" smtClean="0">
                <a:cs typeface="Arial 2.76"/>
              </a:rPr>
              <a:t>et de schémas thérapeutiques possibles</a:t>
            </a:r>
          </a:p>
          <a:p>
            <a:r>
              <a:rPr lang="fr-FR" dirty="0" smtClean="0">
                <a:latin typeface="Arial 2.76"/>
                <a:cs typeface="Arial 2.76"/>
              </a:rPr>
              <a:t>→ </a:t>
            </a:r>
            <a:r>
              <a:rPr lang="fr-FR" dirty="0" smtClean="0">
                <a:cs typeface="Arial 2.76"/>
              </a:rPr>
              <a:t>Homogénéisation des thérapies</a:t>
            </a:r>
          </a:p>
          <a:p>
            <a:endParaRPr lang="fr-FR" dirty="0" smtClean="0">
              <a:cs typeface="Arial 2.76"/>
            </a:endParaRPr>
          </a:p>
          <a:p>
            <a:endParaRPr lang="fr-FR" dirty="0">
              <a:cs typeface="Arial 2.76"/>
            </a:endParaRPr>
          </a:p>
          <a:p>
            <a:endParaRPr lang="fr-FR" dirty="0" smtClean="0">
              <a:cs typeface="Arial 2.76"/>
            </a:endParaRPr>
          </a:p>
          <a:p>
            <a:r>
              <a:rPr lang="fr-FR" dirty="0" smtClean="0">
                <a:cs typeface="Arial 2.76"/>
              </a:rPr>
              <a:t>* Dont 67 patients avec des combinaisons uniques</a:t>
            </a:r>
            <a:endParaRPr lang="fr-FR" dirty="0">
              <a:cs typeface="Arial 2.76"/>
            </a:endParaRP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30/11/2016</a:t>
            </a:r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Simplification et Allègement thérapeutique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8D31-C54A-4DCA-A487-964BBD246C85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701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700" dirty="0" smtClean="0"/>
              <a:t>Patients </a:t>
            </a:r>
            <a:r>
              <a:rPr lang="fr-FR" sz="2700" dirty="0"/>
              <a:t>recevant les </a:t>
            </a:r>
            <a:r>
              <a:rPr lang="fr-FR" sz="2700" dirty="0" smtClean="0"/>
              <a:t>trois </a:t>
            </a:r>
            <a:r>
              <a:rPr lang="fr-FR" sz="2700" dirty="0"/>
              <a:t>thérapies les plus courantes avant et après </a:t>
            </a:r>
            <a:r>
              <a:rPr lang="fr-FR" sz="2700" dirty="0" smtClean="0"/>
              <a:t>simplification/Allègement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30/11/2016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Simplification et Allègement thérapeutique</a:t>
            </a:r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635391"/>
              </p:ext>
            </p:extLst>
          </p:nvPr>
        </p:nvGraphicFramePr>
        <p:xfrm>
          <a:off x="467544" y="1844824"/>
          <a:ext cx="8208912" cy="288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69746"/>
                <a:gridCol w="1713164"/>
                <a:gridCol w="1427637"/>
                <a:gridCol w="1598265"/>
                <a:gridCol w="900100"/>
              </a:tblGrid>
              <a:tr h="840169">
                <a:tc rowSpan="2">
                  <a:txBody>
                    <a:bodyPr/>
                    <a:lstStyle/>
                    <a:p>
                      <a:r>
                        <a:rPr lang="fr-FR" sz="1600" dirty="0" smtClean="0"/>
                        <a:t>Thérapies courantes avant</a:t>
                      </a:r>
                      <a:r>
                        <a:rPr lang="fr-FR" sz="1600" baseline="0" dirty="0" smtClean="0"/>
                        <a:t> Simplification/Allègement</a:t>
                      </a:r>
                      <a:endParaRPr lang="fr-FR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 smtClean="0"/>
                        <a:t>Norvir+Prezista</a:t>
                      </a:r>
                      <a:endParaRPr lang="fr-FR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+</a:t>
                      </a:r>
                      <a:r>
                        <a:rPr lang="fr-FR" sz="1600" dirty="0" err="1" smtClean="0"/>
                        <a:t>Truvada</a:t>
                      </a:r>
                      <a:endParaRPr lang="fr-FR" sz="1600" b="0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 smtClean="0"/>
                        <a:t>Norvir+Reytaz</a:t>
                      </a:r>
                      <a:endParaRPr lang="fr-FR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+</a:t>
                      </a:r>
                      <a:r>
                        <a:rPr lang="fr-FR" sz="1600" dirty="0" err="1" smtClean="0"/>
                        <a:t>Truvada</a:t>
                      </a:r>
                      <a:endParaRPr lang="fr-FR" sz="1600" b="0" dirty="0"/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aseline="0" dirty="0" err="1" smtClean="0"/>
                        <a:t>Isentress+Kivexa</a:t>
                      </a:r>
                      <a:endParaRPr lang="fr-FR" sz="1600" b="0" dirty="0"/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Somme</a:t>
                      </a:r>
                      <a:endParaRPr lang="fr-FR" sz="1600" b="0" dirty="0"/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99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19,5%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aseline="0" dirty="0" smtClean="0"/>
                        <a:t>6,9%</a:t>
                      </a:r>
                      <a:endParaRPr lang="fr-FR" dirty="0"/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aseline="0" dirty="0" smtClean="0"/>
                        <a:t>6%</a:t>
                      </a:r>
                      <a:endParaRPr lang="fr-FR" dirty="0"/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32,4%</a:t>
                      </a:r>
                      <a:endParaRPr lang="fr-FR" dirty="0"/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618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Thérapies courantes après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aseline="0" dirty="0" smtClean="0"/>
                        <a:t>Simplification/Allègement</a:t>
                      </a:r>
                      <a:endParaRPr lang="fr-FR" sz="1600" dirty="0" smtClean="0"/>
                    </a:p>
                    <a:p>
                      <a:endParaRPr lang="fr-FR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 smtClean="0"/>
                        <a:t>Triumeq</a:t>
                      </a:r>
                      <a:endParaRPr lang="fr-FR" sz="1600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 smtClean="0"/>
                        <a:t>Stribild</a:t>
                      </a:r>
                      <a:r>
                        <a:rPr lang="fr-FR" sz="1600" dirty="0" smtClean="0"/>
                        <a:t> </a:t>
                      </a:r>
                      <a:endParaRPr lang="fr-FR" sz="1600" dirty="0"/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 smtClean="0"/>
                        <a:t>Eviplera</a:t>
                      </a:r>
                      <a:r>
                        <a:rPr lang="fr-FR" sz="1600" dirty="0" smtClean="0"/>
                        <a:t> </a:t>
                      </a:r>
                      <a:endParaRPr lang="fr-FR" sz="1600" dirty="0"/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Somme</a:t>
                      </a:r>
                      <a:endParaRPr lang="fr-FR" sz="1600" dirty="0"/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54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42,4%</a:t>
                      </a:r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22,9%</a:t>
                      </a:r>
                      <a:endParaRPr lang="fr-FR" dirty="0"/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/>
                        <a:t>17,7%</a:t>
                      </a:r>
                      <a:endParaRPr lang="fr-FR" dirty="0"/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83%</a:t>
                      </a:r>
                      <a:endParaRPr lang="fr-FR" sz="1600" dirty="0"/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15008" y="5085184"/>
            <a:ext cx="8928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Arial 2.76"/>
                <a:cs typeface="Arial 2.76"/>
              </a:rPr>
              <a:t>→</a:t>
            </a:r>
            <a:r>
              <a:rPr lang="fr-FR" dirty="0"/>
              <a:t> Homogénéisation des combinaisons thérapeutiques avec 83% des patients sous les 3 thérapies majoritaires après simplification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8D31-C54A-4DCA-A487-964BBD246C85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03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192"/>
            <a:ext cx="8229600" cy="1116360"/>
          </a:xfrm>
        </p:spPr>
        <p:txBody>
          <a:bodyPr>
            <a:normAutofit/>
          </a:bodyPr>
          <a:lstStyle/>
          <a:p>
            <a:r>
              <a:rPr lang="fr-FR" sz="2200" dirty="0" smtClean="0"/>
              <a:t>Patients </a:t>
            </a:r>
            <a:r>
              <a:rPr lang="fr-FR" sz="2200" dirty="0"/>
              <a:t>recevant les schémas thérapeutiques les plus courants avant et après la simplification/Allègement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55576" y="5445224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2.76"/>
                <a:cs typeface="Arial 2.76"/>
              </a:rPr>
              <a:t>→ Pénalisation du 2N+1IPb au Profit du 2N+1II, 2N+1IIb et 2N+1NN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382986"/>
              </p:ext>
            </p:extLst>
          </p:nvPr>
        </p:nvGraphicFramePr>
        <p:xfrm>
          <a:off x="827584" y="1844824"/>
          <a:ext cx="7272809" cy="2952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10574"/>
                <a:gridCol w="1531118"/>
                <a:gridCol w="1531117"/>
              </a:tblGrid>
              <a:tr h="416560">
                <a:tc>
                  <a:txBody>
                    <a:bodyPr/>
                    <a:lstStyle/>
                    <a:p>
                      <a:r>
                        <a:rPr lang="fr-FR" dirty="0" smtClean="0"/>
                        <a:t>Schéma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Avant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Après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99367">
                <a:tc>
                  <a:txBody>
                    <a:bodyPr/>
                    <a:lstStyle/>
                    <a:p>
                      <a:r>
                        <a:rPr lang="fr-FR" dirty="0" smtClean="0"/>
                        <a:t>2N+1IPb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44,2%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2,7%</a:t>
                      </a:r>
                      <a:endParaRPr lang="fr-FR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367">
                <a:tc>
                  <a:txBody>
                    <a:bodyPr/>
                    <a:lstStyle/>
                    <a:p>
                      <a:r>
                        <a:rPr lang="fr-FR" dirty="0" smtClean="0"/>
                        <a:t>2N+1II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21,5%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44,6%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3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2N+1IIb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0%</a:t>
                      </a:r>
                      <a:endParaRPr lang="fr-FR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22,9%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3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2N+1NN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16,4%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19%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297">
                <a:tc>
                  <a:txBody>
                    <a:bodyPr/>
                    <a:lstStyle/>
                    <a:p>
                      <a:r>
                        <a:rPr lang="fr-FR" dirty="0" smtClean="0"/>
                        <a:t>Somme du pourcentage de patients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82%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89,2%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30/11/2016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Simplification et Allègement thérapeutique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8D31-C54A-4DCA-A487-964BBD246C85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109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192"/>
            <a:ext cx="8229600" cy="1116360"/>
          </a:xfrm>
        </p:spPr>
        <p:txBody>
          <a:bodyPr>
            <a:normAutofit/>
          </a:bodyPr>
          <a:lstStyle/>
          <a:p>
            <a:r>
              <a:rPr lang="fr-FR" sz="2200" dirty="0" smtClean="0"/>
              <a:t>Patients </a:t>
            </a:r>
            <a:r>
              <a:rPr lang="fr-FR" sz="2200" dirty="0"/>
              <a:t>recevant les schémas thérapeutiques les plus courants avant et après la simplification/Allègement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55576" y="5445224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rial 2.76"/>
                <a:cs typeface="Arial 2.76"/>
              </a:rPr>
              <a:t>→ La majorité des patients ont le schéma thérapeutique 2N+1II +/-b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497448"/>
              </p:ext>
            </p:extLst>
          </p:nvPr>
        </p:nvGraphicFramePr>
        <p:xfrm>
          <a:off x="827584" y="1844824"/>
          <a:ext cx="7272809" cy="2952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10574"/>
                <a:gridCol w="1531118"/>
                <a:gridCol w="1531117"/>
              </a:tblGrid>
              <a:tr h="416560">
                <a:tc>
                  <a:txBody>
                    <a:bodyPr/>
                    <a:lstStyle/>
                    <a:p>
                      <a:r>
                        <a:rPr lang="fr-FR" dirty="0" smtClean="0"/>
                        <a:t>Schéma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Avant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Après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99367">
                <a:tc>
                  <a:txBody>
                    <a:bodyPr/>
                    <a:lstStyle/>
                    <a:p>
                      <a:r>
                        <a:rPr lang="fr-FR" dirty="0" smtClean="0"/>
                        <a:t>2N+1IPb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44,2%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2,7%</a:t>
                      </a:r>
                      <a:endParaRPr lang="fr-FR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367">
                <a:tc>
                  <a:txBody>
                    <a:bodyPr/>
                    <a:lstStyle/>
                    <a:p>
                      <a:r>
                        <a:rPr lang="fr-FR" dirty="0" smtClean="0"/>
                        <a:t>2N+1II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21,5%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44,6%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3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2N+1IIb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0%</a:t>
                      </a:r>
                      <a:endParaRPr lang="fr-FR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22,9%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3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2N+1NN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16,4%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19%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297">
                <a:tc>
                  <a:txBody>
                    <a:bodyPr/>
                    <a:lstStyle/>
                    <a:p>
                      <a:r>
                        <a:rPr lang="fr-FR" dirty="0" smtClean="0"/>
                        <a:t>Somme du pourcentage de patients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82%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89,2%</a:t>
                      </a:r>
                      <a:endParaRPr lang="fr-FR" dirty="0">
                        <a:solidFill>
                          <a:srgbClr val="92D05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30/11/2016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Simplification et Allègement thérapeutique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8D31-C54A-4DCA-A487-964BBD246C85}" type="slidenum">
              <a:rPr lang="fr-FR" smtClean="0"/>
              <a:t>13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755576" y="2780928"/>
            <a:ext cx="7128792" cy="93610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67,5%</a:t>
            </a:r>
            <a:endParaRPr lang="fr-F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4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199" y="116632"/>
            <a:ext cx="8229600" cy="990600"/>
          </a:xfrm>
        </p:spPr>
        <p:txBody>
          <a:bodyPr>
            <a:normAutofit/>
          </a:bodyPr>
          <a:lstStyle/>
          <a:p>
            <a:r>
              <a:rPr lang="fr-FR" sz="2000" dirty="0" smtClean="0"/>
              <a:t>Simplification/Allègement à partir du schéma thérapeutique 2N+1IPb</a:t>
            </a:r>
            <a:endParaRPr lang="fr-FR" sz="200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30/11/2016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Simplification et Allègement thérapeutique</a:t>
            </a:r>
            <a:endParaRPr lang="fr-FR"/>
          </a:p>
        </p:txBody>
      </p:sp>
      <p:graphicFrame>
        <p:nvGraphicFramePr>
          <p:cNvPr id="9" name="Diagramme 8"/>
          <p:cNvGraphicFramePr/>
          <p:nvPr>
            <p:extLst>
              <p:ext uri="{D42A27DB-BD31-4B8C-83A1-F6EECF244321}">
                <p14:modId xmlns:p14="http://schemas.microsoft.com/office/powerpoint/2010/main" val="1732443734"/>
              </p:ext>
            </p:extLst>
          </p:nvPr>
        </p:nvGraphicFramePr>
        <p:xfrm>
          <a:off x="539552" y="1268760"/>
          <a:ext cx="792088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llipse 4"/>
          <p:cNvSpPr/>
          <p:nvPr/>
        </p:nvSpPr>
        <p:spPr>
          <a:xfrm rot="1868394">
            <a:off x="4574620" y="1460686"/>
            <a:ext cx="4116765" cy="233311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65,4%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8D31-C54A-4DCA-A487-964BBD246C85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46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Simplification/Allègement </a:t>
            </a:r>
            <a:r>
              <a:rPr lang="fr-FR" sz="2000" dirty="0"/>
              <a:t>à partir du schéma thérapeutique </a:t>
            </a:r>
            <a:r>
              <a:rPr lang="fr-FR" sz="2000" dirty="0" smtClean="0"/>
              <a:t>2N+1II</a:t>
            </a:r>
            <a:endParaRPr lang="fr-FR" sz="200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30/11/2016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Simplification et Allègement thérapeutique</a:t>
            </a:r>
            <a:endParaRPr lang="fr-FR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53540278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8D31-C54A-4DCA-A487-964BBD246C85}" type="slidenum">
              <a:rPr lang="fr-FR" smtClean="0"/>
              <a:t>15</a:t>
            </a:fld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5364088" y="1196752"/>
            <a:ext cx="2232248" cy="468052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97,2%</a:t>
            </a:r>
            <a:endParaRPr lang="fr-F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94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Simplification/Allègement </a:t>
            </a:r>
            <a:r>
              <a:rPr lang="fr-FR" sz="2000" dirty="0"/>
              <a:t>à partir du schéma thérapeutique </a:t>
            </a:r>
            <a:r>
              <a:rPr lang="fr-FR" sz="2000" dirty="0" smtClean="0"/>
              <a:t>2N+1NN</a:t>
            </a:r>
            <a:endParaRPr lang="fr-FR" sz="200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30/11/2016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Simplification et Allègement thérapeutique</a:t>
            </a:r>
            <a:endParaRPr lang="fr-FR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69337904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8D31-C54A-4DCA-A487-964BBD246C85}" type="slidenum">
              <a:rPr lang="fr-FR" smtClean="0"/>
              <a:t>16</a:t>
            </a:fld>
            <a:endParaRPr lang="fr-FR"/>
          </a:p>
        </p:txBody>
      </p:sp>
      <p:sp>
        <p:nvSpPr>
          <p:cNvPr id="7" name="Ellipse 6"/>
          <p:cNvSpPr/>
          <p:nvPr/>
        </p:nvSpPr>
        <p:spPr>
          <a:xfrm rot="1753851">
            <a:off x="3474798" y="1742771"/>
            <a:ext cx="5472608" cy="223224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C00000"/>
                </a:solidFill>
              </a:rPr>
              <a:t>64,8%</a:t>
            </a:r>
            <a:endParaRPr lang="fr-F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94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Requête N°2 + Contrôle Qualité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30/11/2016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Simplification et Allègement thérapeutique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Mots-clés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avec « </a:t>
            </a:r>
            <a:r>
              <a:rPr lang="fr-FR" dirty="0" err="1">
                <a:solidFill>
                  <a:schemeClr val="accent1">
                    <a:lumMod val="75000"/>
                  </a:schemeClr>
                </a:solidFill>
              </a:rPr>
              <a:t>simplif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...», « </a:t>
            </a:r>
            <a:r>
              <a:rPr lang="fr-FR" dirty="0" err="1">
                <a:solidFill>
                  <a:schemeClr val="accent1">
                    <a:lumMod val="75000"/>
                  </a:schemeClr>
                </a:solidFill>
              </a:rPr>
              <a:t>Allèg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...»,  « 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… jour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sur 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  <a:r>
              <a:rPr lang="fr-FR" i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</a:p>
          <a:p>
            <a:pPr marL="0" indent="0" algn="ctr">
              <a:buNone/>
            </a:pP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Les mots-clés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sont cherchés dans les conclusions des recours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</a:rPr>
              <a:t>Nadis</a:t>
            </a:r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Exploitation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de «</a:t>
            </a:r>
            <a:r>
              <a:rPr lang="fr-FR" i="1" dirty="0">
                <a:solidFill>
                  <a:schemeClr val="accent1">
                    <a:lumMod val="75000"/>
                  </a:schemeClr>
                </a:solidFill>
              </a:rPr>
              <a:t> …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jour sur </a:t>
            </a:r>
            <a:r>
              <a:rPr lang="fr-FR" i="1" dirty="0">
                <a:solidFill>
                  <a:schemeClr val="accent1">
                    <a:lumMod val="75000"/>
                  </a:schemeClr>
                </a:solidFill>
              </a:rPr>
              <a:t>…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 »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uniquement</a:t>
            </a:r>
            <a:endParaRPr lang="fr-FR" dirty="0" smtClean="0"/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Confirmation des données avec les médecins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8D31-C54A-4DCA-A487-964BBD246C85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257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Prises Discontinues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55516180"/>
              </p:ext>
            </p:extLst>
          </p:nvPr>
        </p:nvGraphicFramePr>
        <p:xfrm>
          <a:off x="467544" y="2348880"/>
          <a:ext cx="8229600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Nombre de patients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Schéma</a:t>
                      </a:r>
                      <a:r>
                        <a:rPr lang="fr-FR" baseline="0" dirty="0" smtClean="0"/>
                        <a:t> thérapeutique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Statut virologique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1jour/2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Succès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r>
                        <a:rPr lang="fr-FR" baseline="0" dirty="0" smtClean="0"/>
                        <a:t> jours/7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Succès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2-3 jours/7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Echec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 jours/7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Succès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 jours/7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Succès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 jours/7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Succès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 jours/7 puis 1 jour sur 2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Echec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30/11/2016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Simplification et Allègement thérapeutique</a:t>
            </a:r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683568" y="1340768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35 patients détectés par la requêtes, 10 patients correspondant vraiment aux critères, dont 3 non détectés par la requête.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8D31-C54A-4DCA-A487-964BBD246C85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206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Simplifications et allègements qui suivent les recommandations du rapport </a:t>
            </a:r>
            <a:r>
              <a:rPr lang="fr-FR" dirty="0" err="1" smtClean="0"/>
              <a:t>Morlat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30/11/2016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Simplification et Allègement thérapeutique</a:t>
            </a:r>
            <a:endParaRPr lang="fr-FR"/>
          </a:p>
        </p:txBody>
      </p:sp>
      <p:graphicFrame>
        <p:nvGraphicFramePr>
          <p:cNvPr id="7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6008626"/>
              </p:ext>
            </p:extLst>
          </p:nvPr>
        </p:nvGraphicFramePr>
        <p:xfrm>
          <a:off x="1331640" y="1700808"/>
          <a:ext cx="6336704" cy="40360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68352"/>
                <a:gridCol w="3168352"/>
              </a:tblGrid>
              <a:tr h="76435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Simplification</a:t>
                      </a:r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Allégement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06123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↓ Nombre comprimés</a:t>
                      </a:r>
                    </a:p>
                    <a:p>
                      <a:pPr algn="ctr"/>
                      <a:r>
                        <a:rPr lang="fr-FR" sz="2000" dirty="0" smtClean="0"/>
                        <a:t>290</a:t>
                      </a:r>
                      <a:endParaRPr lang="fr-FR" sz="2000" i="0" dirty="0" smtClean="0">
                        <a:latin typeface="Arial 2.76"/>
                        <a:cs typeface="Arial 2.76"/>
                      </a:endParaRPr>
                    </a:p>
                  </a:txBody>
                  <a:tcPr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↓ Dose</a:t>
                      </a:r>
                    </a:p>
                    <a:p>
                      <a:pPr algn="ctr"/>
                      <a:r>
                        <a:rPr lang="fr-FR" sz="2000" dirty="0" smtClean="0"/>
                        <a:t>Pas de données</a:t>
                      </a:r>
                      <a:endParaRPr lang="fr-FR" sz="20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 2.76"/>
                        <a:cs typeface="Arial 2.76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34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↓ Nombre de prises + Nombre de comprimés</a:t>
                      </a:r>
                    </a:p>
                    <a:p>
                      <a:pPr algn="ctr"/>
                      <a:r>
                        <a:rPr lang="fr-FR" sz="2000" dirty="0" smtClean="0"/>
                        <a:t>15</a:t>
                      </a:r>
                      <a:endParaRPr lang="fr-FR" sz="20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 2.76"/>
                        <a:cs typeface="Arial 2.76"/>
                      </a:endParaRPr>
                    </a:p>
                  </a:txBody>
                  <a:tcPr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↓ Nombre d’</a:t>
                      </a:r>
                      <a:r>
                        <a:rPr lang="fr-FR" sz="1200" dirty="0" err="1" smtClean="0"/>
                        <a:t>ARVs</a:t>
                      </a:r>
                      <a:endParaRPr lang="fr-FR" sz="1200" dirty="0" smtClean="0"/>
                    </a:p>
                    <a:p>
                      <a:pPr algn="ctr"/>
                      <a:r>
                        <a:rPr lang="fr-FR" sz="2400" dirty="0" smtClean="0"/>
                        <a:t> 12</a:t>
                      </a:r>
                      <a:endParaRPr lang="fr-FR" sz="24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123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↓ Nombre de prises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/>
                        <a:t>44</a:t>
                      </a:r>
                      <a:endParaRPr lang="fr-FR" sz="20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 2.76"/>
                        <a:cs typeface="Arial 2.76"/>
                      </a:endParaRPr>
                    </a:p>
                  </a:txBody>
                  <a:tcPr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123"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↓ Nombre jours de traitement</a:t>
                      </a:r>
                    </a:p>
                    <a:p>
                      <a:pPr algn="ctr"/>
                      <a:r>
                        <a:rPr lang="fr-FR" sz="2000" dirty="0" smtClean="0"/>
                        <a:t>10</a:t>
                      </a:r>
                      <a:endParaRPr lang="fr-FR" sz="2000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Arial 2.76"/>
                        <a:cs typeface="Arial 2.76"/>
                      </a:endParaRPr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8D31-C54A-4DCA-A487-964BBD246C85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974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Allègement thérapeutique : individualiser </a:t>
            </a:r>
            <a:r>
              <a:rPr lang="fr-FR" dirty="0"/>
              <a:t>le traitement pour gagner en tolérance </a:t>
            </a:r>
            <a:endParaRPr lang="fr-FR" dirty="0" smtClean="0"/>
          </a:p>
          <a:p>
            <a:r>
              <a:rPr lang="fr-FR" dirty="0" smtClean="0"/>
              <a:t>Simplification thérapeutique : </a:t>
            </a:r>
            <a:r>
              <a:rPr lang="fr-FR" dirty="0"/>
              <a:t>individualiser le traitement </a:t>
            </a:r>
            <a:r>
              <a:rPr lang="fr-FR" dirty="0" smtClean="0"/>
              <a:t>pour simplifier l’administration</a:t>
            </a:r>
          </a:p>
          <a:p>
            <a:pPr algn="ctr"/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 Tout en maintenant l’efficacité </a:t>
            </a:r>
            <a:r>
              <a:rPr lang="fr-FR" dirty="0" err="1" smtClean="0"/>
              <a:t>immunovirologique</a:t>
            </a: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30/11/2016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Simplification et Allègement thérapeutique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8D31-C54A-4DCA-A487-964BBD246C8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334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832" y="116632"/>
            <a:ext cx="8712968" cy="990600"/>
          </a:xfrm>
        </p:spPr>
        <p:txBody>
          <a:bodyPr>
            <a:noAutofit/>
          </a:bodyPr>
          <a:lstStyle/>
          <a:p>
            <a:pPr algn="ctr"/>
            <a:r>
              <a:rPr lang="fr-FR" sz="2400" dirty="0" smtClean="0"/>
              <a:t>Evolution de la prescription de trithérapie en mono-comprimé pour motif de simplification</a:t>
            </a:r>
            <a:endParaRPr lang="fr-FR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4662829" y="1772816"/>
            <a:ext cx="279837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AMM </a:t>
            </a:r>
            <a:r>
              <a:rPr lang="fr-FR" sz="1600" dirty="0" err="1" smtClean="0"/>
              <a:t>Eviplera</a:t>
            </a:r>
            <a:r>
              <a:rPr lang="fr-FR" sz="1600" dirty="0" smtClean="0"/>
              <a:t> : 28/11/2011</a:t>
            </a:r>
          </a:p>
          <a:p>
            <a:r>
              <a:rPr lang="fr-FR" sz="1600" dirty="0" smtClean="0"/>
              <a:t>AMM </a:t>
            </a:r>
            <a:r>
              <a:rPr lang="fr-FR" sz="1600" dirty="0" err="1" smtClean="0"/>
              <a:t>Stribild</a:t>
            </a:r>
            <a:r>
              <a:rPr lang="fr-FR" sz="1600" dirty="0" smtClean="0"/>
              <a:t> : 24/05/2013</a:t>
            </a:r>
          </a:p>
          <a:p>
            <a:r>
              <a:rPr lang="fr-FR" sz="1600" dirty="0" smtClean="0"/>
              <a:t>AMM </a:t>
            </a:r>
            <a:r>
              <a:rPr lang="fr-FR" sz="1600" dirty="0" err="1" smtClean="0"/>
              <a:t>Triumeq</a:t>
            </a:r>
            <a:r>
              <a:rPr lang="fr-FR" sz="1600" dirty="0" smtClean="0"/>
              <a:t> : 02/09/2014</a:t>
            </a:r>
            <a:endParaRPr lang="fr-FR" sz="1600" dirty="0"/>
          </a:p>
        </p:txBody>
      </p:sp>
      <p:sp>
        <p:nvSpPr>
          <p:cNvPr id="4" name="ZoneTexte 3"/>
          <p:cNvSpPr txBox="1"/>
          <p:nvPr/>
        </p:nvSpPr>
        <p:spPr>
          <a:xfrm>
            <a:off x="638739" y="1175186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Nombre de patients</a:t>
            </a:r>
            <a:endParaRPr lang="fr-FR" sz="1200" dirty="0"/>
          </a:p>
        </p:txBody>
      </p:sp>
      <p:sp>
        <p:nvSpPr>
          <p:cNvPr id="5" name="ZoneTexte 4"/>
          <p:cNvSpPr txBox="1"/>
          <p:nvPr/>
        </p:nvSpPr>
        <p:spPr>
          <a:xfrm>
            <a:off x="388038" y="5589240"/>
            <a:ext cx="8424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rial 2.76"/>
                <a:cs typeface="Arial 2.76"/>
              </a:rPr>
              <a:t>→ </a:t>
            </a:r>
            <a:r>
              <a:rPr lang="fr-FR" dirty="0" smtClean="0"/>
              <a:t>Prescription majoritairement de TRIUMEQ pour simplification thérapeutique (dernière thérapie en mono-comprimé ayant eu son AMM)</a:t>
            </a:r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815515"/>
              </p:ext>
            </p:extLst>
          </p:nvPr>
        </p:nvGraphicFramePr>
        <p:xfrm>
          <a:off x="342845" y="1175186"/>
          <a:ext cx="845747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30/11/2016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Simplification et Allègement thérapeutique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8D31-C54A-4DCA-A487-964BBD246C85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927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/>
          <a:lstStyle/>
          <a:p>
            <a:pPr algn="ctr"/>
            <a:r>
              <a:rPr lang="fr-FR" dirty="0" smtClean="0"/>
              <a:t>Les mono-comprimés – évolution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043608" y="5301208"/>
            <a:ext cx="73988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rial 2.76"/>
                <a:cs typeface="Arial 2.76"/>
              </a:rPr>
              <a:t>→ </a:t>
            </a:r>
            <a:r>
              <a:rPr lang="fr-FR" dirty="0" smtClean="0"/>
              <a:t>Nette augmentation de la prescription de traitement en mono-comprimés entre 2013 et 2015</a:t>
            </a:r>
          </a:p>
          <a:p>
            <a:r>
              <a:rPr lang="fr-FR" dirty="0">
                <a:latin typeface="Arial 2.76"/>
                <a:cs typeface="Arial 2.76"/>
              </a:rPr>
              <a:t>→ </a:t>
            </a:r>
            <a:r>
              <a:rPr lang="fr-FR" dirty="0" smtClean="0"/>
              <a:t>Plus de la moitié de la file active en 2015 est traitée par mono-comprimé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824091" y="1311117"/>
            <a:ext cx="279837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AMM </a:t>
            </a:r>
            <a:r>
              <a:rPr lang="fr-FR" sz="1600" dirty="0" err="1" smtClean="0"/>
              <a:t>Eviplera</a:t>
            </a:r>
            <a:r>
              <a:rPr lang="fr-FR" sz="1600" dirty="0" smtClean="0"/>
              <a:t> : 28/11/2011</a:t>
            </a:r>
          </a:p>
          <a:p>
            <a:r>
              <a:rPr lang="fr-FR" sz="1600" dirty="0" smtClean="0"/>
              <a:t>AMM </a:t>
            </a:r>
            <a:r>
              <a:rPr lang="fr-FR" sz="1600" dirty="0" err="1" smtClean="0"/>
              <a:t>Stribild</a:t>
            </a:r>
            <a:r>
              <a:rPr lang="fr-FR" sz="1600" dirty="0" smtClean="0"/>
              <a:t> : 24/05/2013</a:t>
            </a:r>
          </a:p>
          <a:p>
            <a:r>
              <a:rPr lang="fr-FR" sz="1600" dirty="0" smtClean="0"/>
              <a:t>AMM </a:t>
            </a:r>
            <a:r>
              <a:rPr lang="fr-FR" sz="1600" dirty="0" err="1" smtClean="0"/>
              <a:t>Triumeq</a:t>
            </a:r>
            <a:r>
              <a:rPr lang="fr-FR" sz="1600" dirty="0" smtClean="0"/>
              <a:t> : 02/09/2014</a:t>
            </a:r>
            <a:endParaRPr lang="fr-FR" sz="1600" dirty="0"/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4948957"/>
              </p:ext>
            </p:extLst>
          </p:nvPr>
        </p:nvGraphicFramePr>
        <p:xfrm>
          <a:off x="611560" y="1538287"/>
          <a:ext cx="7920880" cy="3618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30/11/2016</a:t>
            </a:r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Simplification et Allègement thérapeutique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8D31-C54A-4DCA-A487-964BBD246C85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805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Requête N°3 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29600" cy="49377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2400" dirty="0" smtClean="0"/>
              <a:t>Identification </a:t>
            </a:r>
            <a:r>
              <a:rPr lang="fr-FR" sz="2400" dirty="0"/>
              <a:t>des patients </a:t>
            </a:r>
            <a:r>
              <a:rPr lang="fr-FR" sz="2400" dirty="0" smtClean="0"/>
              <a:t>éligibles </a:t>
            </a:r>
            <a:r>
              <a:rPr lang="fr-FR" sz="2400" dirty="0"/>
              <a:t>à </a:t>
            </a:r>
            <a:r>
              <a:rPr lang="fr-FR" sz="2400" dirty="0" smtClean="0"/>
              <a:t>l’allègement </a:t>
            </a:r>
            <a:r>
              <a:rPr lang="fr-FR" sz="2400" dirty="0"/>
              <a:t>par Monothérapie IP/r en Bretagne </a:t>
            </a:r>
            <a:endParaRPr lang="fr-FR" sz="2400" dirty="0" smtClean="0"/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A)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Traités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depuis plus de 5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ans (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données de l’essai MONOI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n’ayant jamais eu d’échec virologique sous traitement</a:t>
            </a:r>
          </a:p>
          <a:p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Nadir CD4  ≥  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200 (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données de l’essai PROTEA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fr-FR" b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Traités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depuis plus de 24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mois (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Rapport d’expert) </a:t>
            </a:r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n’ayant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jamais eu d’échec virologique sous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traitement</a:t>
            </a:r>
          </a:p>
          <a:p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Nadir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CD4  ≥  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200 (données de l’essai PROTEA)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dirty="0" smtClean="0"/>
          </a:p>
          <a:p>
            <a:pPr marL="0" indent="0">
              <a:buNone/>
            </a:pPr>
            <a:r>
              <a:rPr lang="fr-FR" u="sng" dirty="0" smtClean="0"/>
              <a:t>Critère non pris en compte</a:t>
            </a:r>
            <a:r>
              <a:rPr lang="fr-FR" dirty="0" smtClean="0"/>
              <a:t> : charge virale inférieure au seuil mais non indétectable (présence d’un signal &lt; seuil)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30/11/2016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Simplification et Allègement thérapeutique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8D31-C54A-4DCA-A487-964BBD246C85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948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12968" cy="73833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Allègement thérapeutique : Monothérapies IP/r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Passage d’une trithérapie à une monothérapie IP/r</a:t>
            </a:r>
          </a:p>
          <a:p>
            <a:endParaRPr lang="fr-FR" dirty="0" smtClean="0"/>
          </a:p>
          <a:p>
            <a:r>
              <a:rPr lang="fr-FR" dirty="0" smtClean="0"/>
              <a:t>Si le recours à une stratégie de simplification par une monothérapie d’IP/r est envisagé chez un patient (en tenant compte des considérations générales), le switch doit reposer sur l’utilisation de </a:t>
            </a:r>
            <a:r>
              <a:rPr lang="fr-FR" dirty="0" err="1" smtClean="0"/>
              <a:t>darunavir</a:t>
            </a:r>
            <a:r>
              <a:rPr lang="fr-FR" dirty="0" smtClean="0"/>
              <a:t>/r.</a:t>
            </a:r>
          </a:p>
          <a:p>
            <a:endParaRPr lang="fr-FR" dirty="0"/>
          </a:p>
          <a:p>
            <a:r>
              <a:rPr lang="fr-FR" dirty="0" smtClean="0"/>
              <a:t>La monothérapie d’IP/r permet de plus de réduire le coût de traitement de moitié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30/11/2016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Simplification et Allègement thérapeutique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8D31-C54A-4DCA-A487-964BBD246C85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453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8431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Evolution du type de thérapie en Bretagne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50360" y="5589240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rial 2.76"/>
                <a:cs typeface="Arial 2.76"/>
              </a:rPr>
              <a:t>→ </a:t>
            </a:r>
            <a:r>
              <a:rPr lang="fr-FR" dirty="0" smtClean="0"/>
              <a:t>Augmentation du % de patients sous Monothérapie/Bithérapie entre 2013 et 2015 au détriment de la quadrithérapie et de la trithérapie</a:t>
            </a:r>
            <a:endParaRPr lang="fr-FR" b="1" dirty="0"/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0169008"/>
              </p:ext>
            </p:extLst>
          </p:nvPr>
        </p:nvGraphicFramePr>
        <p:xfrm>
          <a:off x="179512" y="1033463"/>
          <a:ext cx="8784976" cy="4483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30/11/2016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Simplification et Allègement thérapeutique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8D31-C54A-4DCA-A487-964BBD246C85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28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787208" cy="684312"/>
          </a:xfrm>
        </p:spPr>
        <p:txBody>
          <a:bodyPr>
            <a:normAutofit fontScale="90000"/>
          </a:bodyPr>
          <a:lstStyle/>
          <a:p>
            <a:pPr marL="0" indent="0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Requête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3A : Traités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depuis plus de 5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ans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23528" y="5773906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fr-FR" dirty="0" smtClean="0"/>
              <a:t>952 patients éligibles à l’allègement de leur trithérapie par monothérapie IP/r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59848"/>
              </p:ext>
            </p:extLst>
          </p:nvPr>
        </p:nvGraphicFramePr>
        <p:xfrm>
          <a:off x="4860032" y="1412782"/>
          <a:ext cx="4032447" cy="3922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31430"/>
                <a:gridCol w="1701017"/>
              </a:tblGrid>
              <a:tr h="26145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Types de traitements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 err="1">
                          <a:effectLst/>
                        </a:rPr>
                        <a:t>Nbre</a:t>
                      </a:r>
                      <a:r>
                        <a:rPr lang="fr-FR" sz="1400" u="none" strike="noStrike" dirty="0">
                          <a:effectLst/>
                        </a:rPr>
                        <a:t> de patients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145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 err="1">
                          <a:effectLst/>
                        </a:rPr>
                        <a:t>Eviplera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276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145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 err="1">
                          <a:effectLst/>
                        </a:rPr>
                        <a:t>Stribild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112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145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 err="1">
                          <a:effectLst/>
                        </a:rPr>
                        <a:t>Atripla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102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145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 err="1">
                          <a:effectLst/>
                        </a:rPr>
                        <a:t>Triumeq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87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145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 err="1">
                          <a:effectLst/>
                        </a:rPr>
                        <a:t>Truvada</a:t>
                      </a:r>
                      <a:r>
                        <a:rPr lang="fr-FR" sz="1400" u="none" strike="noStrike" dirty="0">
                          <a:effectLst/>
                        </a:rPr>
                        <a:t> + </a:t>
                      </a:r>
                      <a:r>
                        <a:rPr lang="fr-FR" sz="1400" u="none" strike="noStrike" dirty="0" err="1">
                          <a:effectLst/>
                        </a:rPr>
                        <a:t>Viramune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62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145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 err="1">
                          <a:effectLst/>
                        </a:rPr>
                        <a:t>Kivexa</a:t>
                      </a:r>
                      <a:r>
                        <a:rPr lang="fr-FR" sz="1400" u="none" strike="noStrike" dirty="0">
                          <a:effectLst/>
                        </a:rPr>
                        <a:t> + </a:t>
                      </a:r>
                      <a:r>
                        <a:rPr lang="fr-FR" sz="1400" u="none" strike="noStrike" dirty="0" err="1">
                          <a:effectLst/>
                        </a:rPr>
                        <a:t>Viramune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43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2595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 err="1">
                          <a:effectLst/>
                        </a:rPr>
                        <a:t>Norvir</a:t>
                      </a:r>
                      <a:r>
                        <a:rPr lang="fr-FR" sz="1400" u="none" strike="noStrike" dirty="0">
                          <a:effectLst/>
                        </a:rPr>
                        <a:t> + </a:t>
                      </a:r>
                      <a:r>
                        <a:rPr lang="fr-FR" sz="1400" u="none" strike="noStrike" dirty="0" err="1">
                          <a:effectLst/>
                        </a:rPr>
                        <a:t>Prezista</a:t>
                      </a:r>
                      <a:r>
                        <a:rPr lang="fr-FR" sz="1400" u="none" strike="noStrike" dirty="0">
                          <a:effectLst/>
                        </a:rPr>
                        <a:t> + </a:t>
                      </a:r>
                      <a:r>
                        <a:rPr lang="fr-FR" sz="1400" u="none" strike="noStrike" dirty="0" err="1">
                          <a:effectLst/>
                        </a:rPr>
                        <a:t>Truvada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39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145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 err="1">
                          <a:effectLst/>
                        </a:rPr>
                        <a:t>Isentress</a:t>
                      </a:r>
                      <a:r>
                        <a:rPr lang="fr-FR" sz="1400" u="none" strike="noStrike" dirty="0">
                          <a:effectLst/>
                        </a:rPr>
                        <a:t> + </a:t>
                      </a:r>
                      <a:r>
                        <a:rPr lang="fr-FR" sz="1400" u="none" strike="noStrike" dirty="0" err="1">
                          <a:effectLst/>
                        </a:rPr>
                        <a:t>Truvada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28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145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Norvir + Reyataz + Truvada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27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145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Edurant + Kivexa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15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145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Kivexa + Norvir + Prezista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14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145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Tivicay + Truvada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9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45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Autres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138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45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Total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952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341130"/>
              </p:ext>
            </p:extLst>
          </p:nvPr>
        </p:nvGraphicFramePr>
        <p:xfrm>
          <a:off x="683569" y="3212976"/>
          <a:ext cx="3888432" cy="21602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5551"/>
                <a:gridCol w="1554199"/>
                <a:gridCol w="838682"/>
              </a:tblGrid>
              <a:tr h="246886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Type de schéma</a:t>
                      </a:r>
                      <a:endParaRPr lang="fr-F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 err="1">
                          <a:effectLst/>
                        </a:rPr>
                        <a:t>Nbre</a:t>
                      </a:r>
                      <a:r>
                        <a:rPr lang="fr-FR" sz="1400" u="none" strike="noStrike" dirty="0">
                          <a:effectLst/>
                        </a:rPr>
                        <a:t> de patients</a:t>
                      </a:r>
                      <a:endParaRPr lang="fr-F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u="none" strike="noStrike" dirty="0">
                          <a:effectLst/>
                        </a:rPr>
                        <a:t>%</a:t>
                      </a:r>
                      <a:endParaRPr lang="fr-F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889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2N+1NN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547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57,5%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1889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2N+1II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145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15,2%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889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2N+1IPb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116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12,2%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889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2N+1IIb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112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11,8%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1889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Autre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>
                          <a:effectLst/>
                        </a:rPr>
                        <a:t>32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3,2%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89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Total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952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100,0%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147663"/>
              </p:ext>
            </p:extLst>
          </p:nvPr>
        </p:nvGraphicFramePr>
        <p:xfrm>
          <a:off x="683568" y="1412777"/>
          <a:ext cx="3888432" cy="1584177"/>
        </p:xfrm>
        <a:graphic>
          <a:graphicData uri="http://schemas.openxmlformats.org/drawingml/2006/table">
            <a:tbl>
              <a:tblPr firstRow="1"/>
              <a:tblGrid>
                <a:gridCol w="1555373"/>
                <a:gridCol w="1477604"/>
                <a:gridCol w="855455"/>
              </a:tblGrid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Type de thérapie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Nbre de patients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Monothérapie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Bithérapie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Trithérapie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Quadrithérapie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 4 molécules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31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30/11/2016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Simplification et Allègement thérapeutique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8D31-C54A-4DCA-A487-964BBD246C85}" type="slidenum">
              <a:rPr lang="fr-FR" smtClean="0"/>
              <a:t>25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428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08912" cy="684312"/>
          </a:xfrm>
        </p:spPr>
        <p:txBody>
          <a:bodyPr>
            <a:normAutofit fontScale="90000"/>
          </a:bodyPr>
          <a:lstStyle/>
          <a:p>
            <a:pPr marL="0" indent="0"/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Requête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3B : Traités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depuis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plus de 24 mois</a:t>
            </a:r>
            <a:endParaRPr lang="fr-FR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916943"/>
              </p:ext>
            </p:extLst>
          </p:nvPr>
        </p:nvGraphicFramePr>
        <p:xfrm>
          <a:off x="395536" y="1412776"/>
          <a:ext cx="4248473" cy="2088234"/>
        </p:xfrm>
        <a:graphic>
          <a:graphicData uri="http://schemas.openxmlformats.org/drawingml/2006/table">
            <a:tbl>
              <a:tblPr/>
              <a:tblGrid>
                <a:gridCol w="2013051"/>
                <a:gridCol w="1299120"/>
                <a:gridCol w="936302"/>
              </a:tblGrid>
              <a:tr h="50638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Type de thérapie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Nbre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de patients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64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Monothérapie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364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Bithérapie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64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Trithérapie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93,9%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364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Quadrithérapie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364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 4 molécules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64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23242"/>
              </p:ext>
            </p:extLst>
          </p:nvPr>
        </p:nvGraphicFramePr>
        <p:xfrm>
          <a:off x="395537" y="3717032"/>
          <a:ext cx="4320480" cy="2160238"/>
        </p:xfrm>
        <a:graphic>
          <a:graphicData uri="http://schemas.openxmlformats.org/drawingml/2006/table">
            <a:tbl>
              <a:tblPr/>
              <a:tblGrid>
                <a:gridCol w="1440160"/>
                <a:gridCol w="1440160"/>
                <a:gridCol w="1440160"/>
              </a:tblGrid>
              <a:tr h="53135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Type de schéma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Nbre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 patients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14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2N+1NN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53,6%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14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2N+1IPb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4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2N+1II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13,3%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4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2N+1IIb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11,2%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14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Autre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48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1313</a:t>
                      </a:r>
                    </a:p>
                  </a:txBody>
                  <a:tcPr marL="9525" marR="9525" marT="9525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02916"/>
              </p:ext>
            </p:extLst>
          </p:nvPr>
        </p:nvGraphicFramePr>
        <p:xfrm>
          <a:off x="4932040" y="1340768"/>
          <a:ext cx="3816424" cy="453650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319523"/>
                <a:gridCol w="1496901"/>
              </a:tblGrid>
              <a:tr h="466677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Types de traitements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 err="1">
                          <a:effectLst/>
                        </a:rPr>
                        <a:t>Nbre</a:t>
                      </a:r>
                      <a:r>
                        <a:rPr lang="fr-FR" sz="1400" u="none" strike="noStrike" dirty="0">
                          <a:effectLst/>
                        </a:rPr>
                        <a:t> de patients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843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 err="1">
                          <a:effectLst/>
                        </a:rPr>
                        <a:t>Eviplera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387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3843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 err="1">
                          <a:effectLst/>
                        </a:rPr>
                        <a:t>Stribild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147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43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 err="1">
                          <a:effectLst/>
                        </a:rPr>
                        <a:t>Atripla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121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43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 err="1">
                          <a:effectLst/>
                        </a:rPr>
                        <a:t>Triumeq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110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15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 err="1">
                          <a:effectLst/>
                        </a:rPr>
                        <a:t>Norvir</a:t>
                      </a:r>
                      <a:r>
                        <a:rPr lang="fr-FR" sz="1400" u="none" strike="noStrike" dirty="0">
                          <a:effectLst/>
                        </a:rPr>
                        <a:t> + </a:t>
                      </a:r>
                      <a:r>
                        <a:rPr lang="fr-FR" sz="1400" u="none" strike="noStrike" dirty="0" err="1">
                          <a:effectLst/>
                        </a:rPr>
                        <a:t>Prezista</a:t>
                      </a:r>
                      <a:r>
                        <a:rPr lang="fr-FR" sz="1400" u="none" strike="noStrike" dirty="0">
                          <a:effectLst/>
                        </a:rPr>
                        <a:t> + </a:t>
                      </a:r>
                      <a:r>
                        <a:rPr lang="fr-FR" sz="1400" u="none" strike="noStrike" dirty="0" err="1">
                          <a:effectLst/>
                        </a:rPr>
                        <a:t>Truvada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81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43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 err="1">
                          <a:effectLst/>
                        </a:rPr>
                        <a:t>Truvada</a:t>
                      </a:r>
                      <a:r>
                        <a:rPr lang="fr-FR" sz="1400" u="none" strike="noStrike" dirty="0">
                          <a:effectLst/>
                        </a:rPr>
                        <a:t> + </a:t>
                      </a:r>
                      <a:r>
                        <a:rPr lang="fr-FR" sz="1400" u="none" strike="noStrike" dirty="0" err="1">
                          <a:effectLst/>
                        </a:rPr>
                        <a:t>Viramune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67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6861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 err="1">
                          <a:effectLst/>
                        </a:rPr>
                        <a:t>Norvir</a:t>
                      </a:r>
                      <a:r>
                        <a:rPr lang="fr-FR" sz="1400" u="none" strike="noStrike" dirty="0">
                          <a:effectLst/>
                        </a:rPr>
                        <a:t> + </a:t>
                      </a:r>
                      <a:r>
                        <a:rPr lang="fr-FR" sz="1400" u="none" strike="noStrike" dirty="0" err="1">
                          <a:effectLst/>
                        </a:rPr>
                        <a:t>Reyataz</a:t>
                      </a:r>
                      <a:r>
                        <a:rPr lang="fr-FR" sz="1400" u="none" strike="noStrike" dirty="0">
                          <a:effectLst/>
                        </a:rPr>
                        <a:t> + </a:t>
                      </a:r>
                      <a:r>
                        <a:rPr lang="fr-FR" sz="1400" u="none" strike="noStrike" dirty="0" err="1">
                          <a:effectLst/>
                        </a:rPr>
                        <a:t>Truvada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35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43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 err="1">
                          <a:effectLst/>
                        </a:rPr>
                        <a:t>Kivexa</a:t>
                      </a:r>
                      <a:r>
                        <a:rPr lang="fr-FR" sz="1400" u="none" strike="noStrike" dirty="0">
                          <a:effectLst/>
                        </a:rPr>
                        <a:t> + </a:t>
                      </a:r>
                      <a:r>
                        <a:rPr lang="fr-FR" sz="1400" u="none" strike="noStrike" dirty="0" err="1">
                          <a:effectLst/>
                        </a:rPr>
                        <a:t>Viramune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47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43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Isentress + Truvada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30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43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Edurant + Kivexa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23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43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Norvir + Prezista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20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1578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Kivexa + Norvir + Prezista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19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43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Intelence + Truvada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12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43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Intelence + Kivexa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43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Tivicay + Truvada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10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843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>
                          <a:effectLst/>
                        </a:rPr>
                        <a:t>Autres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194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43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u="none" strike="noStrike" dirty="0">
                          <a:effectLst/>
                        </a:rPr>
                        <a:t>Total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u="none" strike="noStrike" dirty="0">
                          <a:effectLst/>
                        </a:rPr>
                        <a:t>1313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30/11/2016</a:t>
            </a:r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Simplification et Allègement thérapeutique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8D31-C54A-4DCA-A487-964BBD246C85}" type="slidenum">
              <a:rPr lang="fr-FR" smtClean="0"/>
              <a:t>26</a:t>
            </a:fld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251520" y="5939492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fr-FR" dirty="0" smtClean="0"/>
              <a:t>1233 patients éligibles à l’allègement de leur trithérapie par monothérapie IP/r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084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Profil des patients ayant déjà été allégés pour Monothérapie IP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051372"/>
              </p:ext>
            </p:extLst>
          </p:nvPr>
        </p:nvGraphicFramePr>
        <p:xfrm>
          <a:off x="323528" y="1484784"/>
          <a:ext cx="4176464" cy="1368151"/>
        </p:xfrm>
        <a:graphic>
          <a:graphicData uri="http://schemas.openxmlformats.org/drawingml/2006/table">
            <a:tbl>
              <a:tblPr/>
              <a:tblGrid>
                <a:gridCol w="2687944"/>
                <a:gridCol w="1488520"/>
              </a:tblGrid>
              <a:tr h="21419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ARV Avant monothérapie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Nbre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 patients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183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Norvir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+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Prezista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+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Truvada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419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Kaletra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954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Norvir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+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Prezista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+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Viread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419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19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207604"/>
              </p:ext>
            </p:extLst>
          </p:nvPr>
        </p:nvGraphicFramePr>
        <p:xfrm>
          <a:off x="323528" y="3429000"/>
          <a:ext cx="4176464" cy="2880319"/>
        </p:xfrm>
        <a:graphic>
          <a:graphicData uri="http://schemas.openxmlformats.org/drawingml/2006/table">
            <a:tbl>
              <a:tblPr/>
              <a:tblGrid>
                <a:gridCol w="2672937"/>
                <a:gridCol w="1503527"/>
              </a:tblGrid>
              <a:tr h="22156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SCHEMA</a:t>
                      </a:r>
                      <a:r>
                        <a:rPr lang="fr-F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Avant monothérapie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Nbre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 patients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156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2N+1IPb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156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1IPb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56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1N+1IPb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56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2N+1NN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56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1IPb+1II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56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2N+1NN+1IPb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56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2N+1IIb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56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1N+1NN+1IPb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56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1NN+1IPb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56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2IPb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156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3N+1IPb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563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289562"/>
              </p:ext>
            </p:extLst>
          </p:nvPr>
        </p:nvGraphicFramePr>
        <p:xfrm>
          <a:off x="4644008" y="1484781"/>
          <a:ext cx="4320480" cy="4824538"/>
        </p:xfrm>
        <a:graphic>
          <a:graphicData uri="http://schemas.openxmlformats.org/drawingml/2006/table">
            <a:tbl>
              <a:tblPr/>
              <a:tblGrid>
                <a:gridCol w="2868418"/>
                <a:gridCol w="1452062"/>
              </a:tblGrid>
              <a:tr h="44976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Motif de changement de traitement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Nbre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 patients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025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Simplification thérapeutique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025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Effets secondaires digestifs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25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Effets secondaires ostéo-articulaires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25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Dyslipidémie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25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 renseigné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25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Intolérance aux traitements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25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Effets secondaires rénaux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25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Début de protocole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25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Lipodystrophie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25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Décision du patient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25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Toxicité hépatique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25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Echec virologique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25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Autres effets secondaires cliniques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25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Autres motifs thérapeutiques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25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Effets secondaires cutanés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25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Toxicité rénale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25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Inconnu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025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 de traitement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251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>
          <a:xfrm>
            <a:off x="6400800" y="6375608"/>
            <a:ext cx="2289048" cy="365760"/>
          </a:xfrm>
        </p:spPr>
        <p:txBody>
          <a:bodyPr/>
          <a:lstStyle/>
          <a:p>
            <a:r>
              <a:rPr lang="fr-FR" smtClean="0"/>
              <a:t>30/11/2016</a:t>
            </a:r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Simplification et Allègement thérapeutique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8D31-C54A-4DCA-A487-964BBD246C85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67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30/11/2016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Simplification et Allègement thérapeutique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Allègement/Simplification observés vont dans le sens du rapport </a:t>
            </a:r>
            <a:r>
              <a:rPr lang="fr-FR" dirty="0" err="1" smtClean="0"/>
              <a:t>Morlat</a:t>
            </a:r>
            <a:r>
              <a:rPr lang="fr-FR" dirty="0" smtClean="0"/>
              <a:t> :</a:t>
            </a:r>
          </a:p>
          <a:p>
            <a:pPr lvl="1"/>
            <a:r>
              <a:rPr lang="fr-FR" dirty="0" err="1" smtClean="0"/>
              <a:t>Monocomprimés</a:t>
            </a:r>
            <a:endParaRPr lang="fr-FR" dirty="0" smtClean="0"/>
          </a:p>
          <a:p>
            <a:pPr lvl="1"/>
            <a:r>
              <a:rPr lang="fr-FR" dirty="0" smtClean="0"/>
              <a:t>Monothérapies</a:t>
            </a:r>
          </a:p>
          <a:p>
            <a:pPr marL="0" indent="0">
              <a:buNone/>
            </a:pPr>
            <a:r>
              <a:rPr lang="fr-FR" dirty="0"/>
              <a:t>Mais </a:t>
            </a:r>
            <a:r>
              <a:rPr lang="fr-FR" dirty="0" smtClean="0"/>
              <a:t>existence </a:t>
            </a:r>
            <a:r>
              <a:rPr lang="fr-FR" dirty="0"/>
              <a:t>de biais au </a:t>
            </a:r>
            <a:r>
              <a:rPr lang="fr-FR" dirty="0" smtClean="0"/>
              <a:t>sein </a:t>
            </a:r>
            <a:r>
              <a:rPr lang="fr-FR" dirty="0"/>
              <a:t>des requêtes du fait de </a:t>
            </a:r>
            <a:r>
              <a:rPr lang="fr-FR" dirty="0" smtClean="0"/>
              <a:t>l’hétérogénéité </a:t>
            </a:r>
            <a:r>
              <a:rPr lang="fr-FR" dirty="0"/>
              <a:t>des données 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r>
              <a:rPr lang="fr-FR" dirty="0" smtClean="0"/>
              <a:t>Est-ce que l’Arrivée </a:t>
            </a:r>
            <a:r>
              <a:rPr lang="fr-FR" dirty="0"/>
              <a:t>de nouvelles molécules sur le </a:t>
            </a:r>
            <a:r>
              <a:rPr lang="fr-FR" dirty="0" smtClean="0"/>
              <a:t>marché va modifier les stratégies de simplification/Allègement? </a:t>
            </a:r>
            <a:endParaRPr lang="fr-FR" dirty="0"/>
          </a:p>
          <a:p>
            <a:endParaRPr lang="fr-FR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8D31-C54A-4DCA-A487-964BBD246C85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351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25194323"/>
              </p:ext>
            </p:extLst>
          </p:nvPr>
        </p:nvGraphicFramePr>
        <p:xfrm>
          <a:off x="1547664" y="1700808"/>
          <a:ext cx="5976664" cy="36003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8332"/>
                <a:gridCol w="2988332"/>
              </a:tblGrid>
              <a:tr h="682531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Simplification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Allègement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1983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↓ Nombre comprimés</a:t>
                      </a:r>
                      <a:endParaRPr lang="fr-FR" dirty="0" smtClean="0">
                        <a:latin typeface="Arial 2.76"/>
                        <a:cs typeface="Arial 2.76"/>
                      </a:endParaRPr>
                    </a:p>
                  </a:txBody>
                  <a:tcPr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↓ Dose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837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↓ Nombre de prises + Nombre de comprimés</a:t>
                      </a:r>
                      <a:endParaRPr lang="fr-FR" dirty="0" smtClean="0">
                        <a:latin typeface="Arial 2.76"/>
                        <a:cs typeface="Arial 2.76"/>
                      </a:endParaRPr>
                    </a:p>
                  </a:txBody>
                  <a:tcPr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↓ Nombre d’</a:t>
                      </a:r>
                      <a:r>
                        <a:rPr lang="fr-FR" dirty="0" err="1" smtClean="0"/>
                        <a:t>ARVs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83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↓ Nombre de prises</a:t>
                      </a:r>
                      <a:endParaRPr lang="fr-FR" dirty="0" smtClean="0">
                        <a:latin typeface="Arial 2.76"/>
                        <a:cs typeface="Arial 2.76"/>
                      </a:endParaRPr>
                    </a:p>
                  </a:txBody>
                  <a:tcPr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830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↓ Nombre jours de traitement</a:t>
                      </a:r>
                      <a:endParaRPr lang="fr-FR" dirty="0" smtClean="0">
                        <a:latin typeface="Arial 2.76"/>
                        <a:cs typeface="Arial 2.76"/>
                      </a:endParaRPr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30/11/2016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Simplification et Allègement thérapeutique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8D31-C54A-4DCA-A487-964BBD246C8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41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 : Objectifs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17955296"/>
              </p:ext>
            </p:extLst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30/11/2016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Simplification et Allègement thérapeutique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8D31-C54A-4DCA-A487-964BBD246C8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780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Matériel et Méthodes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857872"/>
          </a:xfrm>
        </p:spPr>
        <p:txBody>
          <a:bodyPr>
            <a:normAutofit/>
          </a:bodyPr>
          <a:lstStyle/>
          <a:p>
            <a:r>
              <a:rPr lang="fr-FR" dirty="0"/>
              <a:t>Requêtes </a:t>
            </a:r>
            <a:r>
              <a:rPr lang="fr-FR" dirty="0" err="1"/>
              <a:t>Dat’Aids</a:t>
            </a:r>
            <a:r>
              <a:rPr lang="fr-FR" dirty="0"/>
              <a:t> </a:t>
            </a:r>
            <a:r>
              <a:rPr lang="fr-FR" dirty="0" smtClean="0"/>
              <a:t>avec base de données Access</a:t>
            </a:r>
          </a:p>
          <a:p>
            <a:endParaRPr lang="fr-FR" dirty="0" smtClean="0"/>
          </a:p>
          <a:p>
            <a:r>
              <a:rPr lang="fr-FR" dirty="0" smtClean="0"/>
              <a:t>Création d’une requête (par Data manager)</a:t>
            </a:r>
          </a:p>
          <a:p>
            <a:pPr marL="0" indent="0">
              <a:buNone/>
            </a:pPr>
            <a:r>
              <a:rPr lang="fr-FR" dirty="0" smtClean="0"/>
              <a:t>→ Période extraction : 1 juin 2015 – 30 juin 2016</a:t>
            </a:r>
          </a:p>
          <a:p>
            <a:pPr marL="0" indent="0">
              <a:buNone/>
            </a:pPr>
            <a:r>
              <a:rPr lang="fr-FR" dirty="0" smtClean="0">
                <a:latin typeface="Arial 2.76"/>
                <a:cs typeface="Arial 2.76"/>
              </a:rPr>
              <a:t>→ </a:t>
            </a:r>
            <a:r>
              <a:rPr lang="fr-FR" dirty="0" smtClean="0">
                <a:cs typeface="Arial 2.76"/>
              </a:rPr>
              <a:t>Sites concernés : Rennes, Saint-Brieuc, Brest, Quimper, Vannes et Lorient</a:t>
            </a: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30/11/2016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Simplification et Allègement thérapeutique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8D31-C54A-4DCA-A487-964BBD246C8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853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Matériel et Méthodes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730080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Identification </a:t>
            </a:r>
            <a:r>
              <a:rPr lang="fr-FR" dirty="0"/>
              <a:t>des </a:t>
            </a:r>
            <a:r>
              <a:rPr lang="fr-FR" dirty="0" smtClean="0"/>
              <a:t>patients </a:t>
            </a:r>
            <a:r>
              <a:rPr lang="fr-FR" dirty="0"/>
              <a:t>ayant eu un </a:t>
            </a:r>
            <a:r>
              <a:rPr lang="fr-FR" dirty="0" smtClean="0"/>
              <a:t>allègement/simplification thérapeutique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b="1" u="sng" dirty="0">
                <a:solidFill>
                  <a:schemeClr val="accent1">
                    <a:lumMod val="75000"/>
                  </a:schemeClr>
                </a:solidFill>
              </a:rPr>
              <a:t>Requête 1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 :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 simplification thérapeutique » dans l’Histoire thérapeutique</a:t>
            </a:r>
          </a:p>
          <a:p>
            <a:pPr marL="0" indent="0">
              <a:buNone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r-FR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b="1" u="sng" dirty="0">
                <a:solidFill>
                  <a:schemeClr val="accent1">
                    <a:lumMod val="75000"/>
                  </a:schemeClr>
                </a:solidFill>
              </a:rPr>
              <a:t>Requête 2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 :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mots clés avec « </a:t>
            </a:r>
            <a:r>
              <a:rPr lang="fr-FR" dirty="0" err="1">
                <a:solidFill>
                  <a:schemeClr val="accent1">
                    <a:lumMod val="75000"/>
                  </a:schemeClr>
                </a:solidFill>
              </a:rPr>
              <a:t>simplif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...», « </a:t>
            </a:r>
            <a:r>
              <a:rPr lang="fr-FR" dirty="0" err="1">
                <a:solidFill>
                  <a:schemeClr val="accent1">
                    <a:lumMod val="75000"/>
                  </a:schemeClr>
                </a:solidFill>
              </a:rPr>
              <a:t>Allèg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...»,  « 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…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jours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sur…» 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Identification </a:t>
            </a:r>
            <a:r>
              <a:rPr lang="fr-FR" dirty="0"/>
              <a:t>des </a:t>
            </a:r>
            <a:r>
              <a:rPr lang="fr-FR" dirty="0" smtClean="0"/>
              <a:t>patients éligibles </a:t>
            </a:r>
            <a:r>
              <a:rPr lang="fr-FR" dirty="0"/>
              <a:t>à </a:t>
            </a:r>
            <a:r>
              <a:rPr lang="fr-FR" dirty="0" smtClean="0"/>
              <a:t>la simplification/Allègement thérapeutique</a:t>
            </a:r>
          </a:p>
          <a:p>
            <a:endParaRPr lang="fr-FR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FR" b="1" u="sng" dirty="0">
                <a:solidFill>
                  <a:schemeClr val="accent1">
                    <a:lumMod val="75000"/>
                  </a:schemeClr>
                </a:solidFill>
              </a:rPr>
              <a:t>Requête 3</a:t>
            </a:r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 : </a:t>
            </a:r>
            <a:endParaRPr lang="fr-F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A)Traités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depuis plus de 5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ans, n’ayant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jamais eu d’échec virologique sous traitement, avec un Nadir CD4  ≥  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200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B)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Traités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depuis plus de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24 mois,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n’ayant jamais eu d’échec virologique sous traitement, avec un Nadir CD4  ≥  200</a:t>
            </a:r>
          </a:p>
          <a:p>
            <a:pPr marL="0" indent="0">
              <a:buNone/>
            </a:pP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30/11/2016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Simplification et Allègement thérapeutique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8D31-C54A-4DCA-A487-964BBD246C8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429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Matériels et Méthodes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57678941"/>
              </p:ext>
            </p:extLst>
          </p:nvPr>
        </p:nvGraphicFramePr>
        <p:xfrm>
          <a:off x="467544" y="1916832"/>
          <a:ext cx="7992888" cy="269393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822214"/>
                <a:gridCol w="4170674"/>
              </a:tblGrid>
              <a:tr h="336125">
                <a:tc>
                  <a:txBody>
                    <a:bodyPr/>
                    <a:lstStyle/>
                    <a:p>
                      <a:r>
                        <a:rPr lang="fr-FR" dirty="0" smtClean="0"/>
                        <a:t>Facilités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Difficultés</a:t>
                      </a:r>
                      <a:endParaRPr lang="fr-FR" dirty="0"/>
                    </a:p>
                  </a:txBody>
                  <a:tcPr/>
                </a:tc>
              </a:tr>
              <a:tr h="232817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Création de la requête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Utilisation des outils techniques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dirty="0"/>
                    </a:p>
                  </a:txBody>
                  <a:tcPr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Hétérogénéité de l’utilisation de </a:t>
                      </a:r>
                      <a:r>
                        <a:rPr lang="fr-FR" dirty="0" err="1" smtClean="0"/>
                        <a:t>Nadis</a:t>
                      </a:r>
                      <a:r>
                        <a:rPr lang="fr-FR" dirty="0" smtClean="0"/>
                        <a:t> dans l</a:t>
                      </a:r>
                      <a:r>
                        <a:rPr lang="fr-FR" baseline="0" dirty="0" smtClean="0"/>
                        <a:t>es différents centres</a:t>
                      </a:r>
                      <a:endParaRPr lang="fr-FR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dirty="0" smtClean="0"/>
                        <a:t>Exhaustivité et qualité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de</a:t>
                      </a:r>
                      <a:r>
                        <a:rPr lang="fr-FR" baseline="0" dirty="0" smtClean="0"/>
                        <a:t>s </a:t>
                      </a:r>
                      <a:r>
                        <a:rPr lang="fr-FR" dirty="0" smtClean="0"/>
                        <a:t>données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dirty="0" smtClean="0"/>
                        <a:t>Pas de requête possible pour mettre en évidence une diminution de dose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30/11/2016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Simplification et Allègement thérapeutique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8D31-C54A-4DCA-A487-964BBD246C85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739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Requête </a:t>
            </a:r>
            <a:r>
              <a:rPr lang="fr-FR" dirty="0" smtClean="0"/>
              <a:t>N°1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30/11/2016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Simplification et Allègement thérapeutique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« 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Simplification 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thérapeutique » dans l’Histoire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thérapeutique</a:t>
            </a:r>
          </a:p>
          <a:p>
            <a:pPr marL="0" indent="0" algn="ctr">
              <a:buNone/>
            </a:pP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dirty="0" smtClean="0"/>
              <a:t>       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Exhaustivité et qualité des données (Si le motif dans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</a:rPr>
              <a:t>Nadis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est 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</a:rPr>
              <a:t>Inconnu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ou 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</a:rPr>
              <a:t>Autre,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les patients ne seront pas détectés ou à l’inverse le motif </a:t>
            </a:r>
            <a:r>
              <a:rPr lang="fr-FR" i="1" dirty="0" smtClean="0">
                <a:solidFill>
                  <a:schemeClr val="accent1">
                    <a:lumMod val="75000"/>
                  </a:schemeClr>
                </a:solidFill>
              </a:rPr>
              <a:t>simplification thérapeutique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est inscrit mais ce n’est pas une simplification)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976" y="3140968"/>
            <a:ext cx="323478" cy="323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8D31-C54A-4DCA-A487-964BBD246C85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48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000" dirty="0" smtClean="0"/>
              <a:t>Patients </a:t>
            </a:r>
            <a:r>
              <a:rPr lang="fr-FR" sz="2000" dirty="0"/>
              <a:t>ayant eu une simplification ou un allégement de leur traitement en Bretagne et sur les différents sites bretons en fonction de la file active </a:t>
            </a:r>
            <a:r>
              <a:rPr lang="fr-FR" sz="2000" dirty="0" smtClean="0"/>
              <a:t>totale</a:t>
            </a:r>
            <a:endParaRPr lang="fr-FR" sz="20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08922045"/>
              </p:ext>
            </p:extLst>
          </p:nvPr>
        </p:nvGraphicFramePr>
        <p:xfrm>
          <a:off x="665312" y="1772816"/>
          <a:ext cx="7776864" cy="3510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/>
                <a:gridCol w="1903040"/>
                <a:gridCol w="1800200"/>
                <a:gridCol w="2016224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Zone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File active totale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File active</a:t>
                      </a:r>
                      <a:r>
                        <a:rPr lang="fr-FR" baseline="0" dirty="0" smtClean="0"/>
                        <a:t> Simplification/</a:t>
                      </a:r>
                      <a:br>
                        <a:rPr lang="fr-FR" baseline="0" dirty="0" smtClean="0"/>
                      </a:br>
                      <a:r>
                        <a:rPr lang="fr-FR" baseline="0" dirty="0" smtClean="0"/>
                        <a:t>Allègement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% Simplification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Bretagne</a:t>
                      </a:r>
                      <a:endParaRPr lang="fr-FR" b="1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3277</a:t>
                      </a:r>
                      <a:endParaRPr lang="fr-FR" b="1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446</a:t>
                      </a:r>
                      <a:endParaRPr lang="fr-FR" b="1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13,6</a:t>
                      </a:r>
                      <a:endParaRPr lang="fr-FR" b="1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Rennes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1380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186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13,5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Quimper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405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61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15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Brest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499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87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17,4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Saint-Brieuc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404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69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17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Vannes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367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35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9,5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Lorient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239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3,3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30/11/2016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Simplification et Allègement thérapeutique</a:t>
            </a:r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683568" y="5805264"/>
            <a:ext cx="8064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File active : patients </a:t>
            </a:r>
            <a:r>
              <a:rPr lang="fr-FR" sz="1600" dirty="0"/>
              <a:t>ayant au moins un recours médical entre le 01/06/2015 et le 30/06/2016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68D31-C54A-4DCA-A487-964BBD246C85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249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Origin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2465</TotalTime>
  <Words>1858</Words>
  <Application>Microsoft Office PowerPoint</Application>
  <PresentationFormat>Affichage à l'écran (4:3)</PresentationFormat>
  <Paragraphs>677</Paragraphs>
  <Slides>28</Slides>
  <Notes>12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29" baseType="lpstr">
      <vt:lpstr>Origine</vt:lpstr>
      <vt:lpstr>Simplification et Allègement thérapeutique</vt:lpstr>
      <vt:lpstr>Introduction</vt:lpstr>
      <vt:lpstr>Introduction </vt:lpstr>
      <vt:lpstr>Introduction : Objectifs</vt:lpstr>
      <vt:lpstr>Matériel et Méthodes</vt:lpstr>
      <vt:lpstr>Matériel et Méthodes</vt:lpstr>
      <vt:lpstr>Matériels et Méthodes</vt:lpstr>
      <vt:lpstr>Requête N°1</vt:lpstr>
      <vt:lpstr>Patients ayant eu une simplification ou un allégement de leur traitement en Bretagne et sur les différents sites bretons en fonction de la file active totale</vt:lpstr>
      <vt:lpstr>Combinaisons et schémas thérapeutiques avant et après simplification/Allègement</vt:lpstr>
      <vt:lpstr>Patients recevant les trois thérapies les plus courantes avant et après simplification/Allègement</vt:lpstr>
      <vt:lpstr>Patients recevant les schémas thérapeutiques les plus courants avant et après la simplification/Allègement</vt:lpstr>
      <vt:lpstr>Patients recevant les schémas thérapeutiques les plus courants avant et après la simplification/Allègement</vt:lpstr>
      <vt:lpstr>Simplification/Allègement à partir du schéma thérapeutique 2N+1IPb</vt:lpstr>
      <vt:lpstr>Simplification/Allègement à partir du schéma thérapeutique 2N+1II</vt:lpstr>
      <vt:lpstr>Simplification/Allègement à partir du schéma thérapeutique 2N+1NN</vt:lpstr>
      <vt:lpstr>Requête N°2 + Contrôle Qualité</vt:lpstr>
      <vt:lpstr>Prises Discontinues</vt:lpstr>
      <vt:lpstr>Simplifications et allègements qui suivent les recommandations du rapport Morlat</vt:lpstr>
      <vt:lpstr>Evolution de la prescription de trithérapie en mono-comprimé pour motif de simplification</vt:lpstr>
      <vt:lpstr>Les mono-comprimés – évolution </vt:lpstr>
      <vt:lpstr>Requête N°3 </vt:lpstr>
      <vt:lpstr>Allègement thérapeutique : Monothérapies IP/r</vt:lpstr>
      <vt:lpstr>Evolution du type de thérapie en Bretagne</vt:lpstr>
      <vt:lpstr>Requête 3A : Traités depuis plus de 5 ans</vt:lpstr>
      <vt:lpstr>Requête 3B : Traités depuis plus de 24 mois</vt:lpstr>
      <vt:lpstr>Profil des patients ayant déjà été allégés pour Monothérapie IP</vt:lpstr>
      <vt:lpstr>Conclusion</vt:lpstr>
    </vt:vector>
  </TitlesOfParts>
  <Company>CHU-RENNES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Simplification et Allègement thérapeutique</dc:title>
  <dc:creator>Charlotte CAMELI</dc:creator>
  <cp:lastModifiedBy>Charlotte CAMELI</cp:lastModifiedBy>
  <cp:revision>131</cp:revision>
  <dcterms:created xsi:type="dcterms:W3CDTF">2016-11-07T13:44:30Z</dcterms:created>
  <dcterms:modified xsi:type="dcterms:W3CDTF">2016-11-30T15:52:31Z</dcterms:modified>
</cp:coreProperties>
</file>