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76" r:id="rId4"/>
    <p:sldId id="260" r:id="rId5"/>
    <p:sldId id="281" r:id="rId6"/>
    <p:sldId id="266" r:id="rId7"/>
    <p:sldId id="267" r:id="rId8"/>
    <p:sldId id="282" r:id="rId9"/>
    <p:sldId id="279" r:id="rId10"/>
    <p:sldId id="283" r:id="rId11"/>
    <p:sldId id="268" r:id="rId12"/>
    <p:sldId id="269" r:id="rId13"/>
    <p:sldId id="288" r:id="rId14"/>
    <p:sldId id="284" r:id="rId15"/>
    <p:sldId id="270" r:id="rId16"/>
    <p:sldId id="271" r:id="rId17"/>
    <p:sldId id="285" r:id="rId18"/>
    <p:sldId id="272" r:id="rId19"/>
    <p:sldId id="273" r:id="rId20"/>
    <p:sldId id="286" r:id="rId21"/>
    <p:sldId id="274" r:id="rId22"/>
    <p:sldId id="27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7600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>
        <p:scale>
          <a:sx n="90" d="100"/>
          <a:sy n="90" d="100"/>
        </p:scale>
        <p:origin x="-29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001\corevih\TEC\15%20-%20Pr&#233;sentation%20donn&#233;es%20&#233;pid&#233;mio\2018\20181018_comorbidites\Vaccination\20180924_trame_tableau_vaccination_V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f001\corevih\TEC\15%20-%20Pr&#233;sentation%20donn&#233;es%20&#233;pid&#233;mio\2018\20181018_comorbidites\Vaccination\20180924_trame_tableau_vaccination_V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f001\corevih\TEC\15%20-%20Pr&#233;sentation%20donn&#233;es%20&#233;pid&#233;mio\2018\20181018_comorbidites\Vaccination\20180924_trame_tableau_vaccination_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001\corevih\TEC\15%20-%20Pr&#233;sentation%20donn&#233;es%20&#233;pid&#233;mio\2018\20181018_comorbidites\Vaccination\20180924_trame_tableau_vaccination_V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001\corevih\TEC\15%20-%20Pr&#233;sentation%20donn&#233;es%20&#233;pid&#233;mio\2018\20181018_comorbidites\Vaccination\20180924_trame_tableau_vaccination_V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001\corevih\TEC\15%20-%20Pr&#233;sentation%20donn&#233;es%20&#233;pid&#233;mio\2018\20181018_comorbidites\Vaccination\20180924_trame_tableau_vaccination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59064571006547E-2"/>
          <c:y val="3.1677465802735782E-2"/>
          <c:w val="0.73411598065356076"/>
          <c:h val="0.89617954343180106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'Vacc pneumo'!$E$22</c:f>
              <c:strCache>
                <c:ptCount val="1"/>
                <c:pt idx="0">
                  <c:v>Données manquantes totales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val>
            <c:numRef>
              <c:f>'Vacc pneumo'!$F$22:$N$22</c:f>
              <c:numCache>
                <c:formatCode>General</c:formatCode>
                <c:ptCount val="9"/>
                <c:pt idx="0">
                  <c:v>76.8</c:v>
                </c:pt>
                <c:pt idx="1">
                  <c:v>68.3</c:v>
                </c:pt>
                <c:pt idx="2">
                  <c:v>95.4</c:v>
                </c:pt>
                <c:pt idx="3">
                  <c:v>57.1</c:v>
                </c:pt>
                <c:pt idx="4">
                  <c:v>49.7</c:v>
                </c:pt>
                <c:pt idx="5">
                  <c:v>78.099999999999994</c:v>
                </c:pt>
                <c:pt idx="6">
                  <c:v>83.7</c:v>
                </c:pt>
                <c:pt idx="7">
                  <c:v>36</c:v>
                </c:pt>
                <c:pt idx="8">
                  <c:v>65.900000000000006</c:v>
                </c:pt>
              </c:numCache>
            </c:numRef>
          </c:val>
        </c:ser>
        <c:ser>
          <c:idx val="0"/>
          <c:order val="1"/>
          <c:tx>
            <c:strRef>
              <c:f>'Vacc pneumo'!$E$20</c:f>
              <c:strCache>
                <c:ptCount val="1"/>
                <c:pt idx="0">
                  <c:v>Nbr Vaccins Faits et/ou prescrits </c:v>
                </c:pt>
              </c:strCache>
            </c:strRef>
          </c:tx>
          <c:invertIfNegative val="0"/>
          <c:cat>
            <c:strRef>
              <c:f>'Vacc pneumo'!$F$19:$N$19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pneumo'!$F$20:$N$20</c:f>
              <c:numCache>
                <c:formatCode>General</c:formatCode>
                <c:ptCount val="9"/>
                <c:pt idx="0">
                  <c:v>23</c:v>
                </c:pt>
                <c:pt idx="1">
                  <c:v>30</c:v>
                </c:pt>
                <c:pt idx="2">
                  <c:v>5</c:v>
                </c:pt>
                <c:pt idx="3">
                  <c:v>41</c:v>
                </c:pt>
                <c:pt idx="4">
                  <c:v>49</c:v>
                </c:pt>
                <c:pt idx="5">
                  <c:v>22</c:v>
                </c:pt>
                <c:pt idx="6">
                  <c:v>16</c:v>
                </c:pt>
                <c:pt idx="7">
                  <c:v>62</c:v>
                </c:pt>
                <c:pt idx="8">
                  <c:v>33</c:v>
                </c:pt>
              </c:numCache>
            </c:numRef>
          </c:val>
        </c:ser>
        <c:ser>
          <c:idx val="1"/>
          <c:order val="2"/>
          <c:tx>
            <c:strRef>
              <c:f>'Vacc pneumo'!$E$21</c:f>
              <c:strCache>
                <c:ptCount val="1"/>
                <c:pt idx="0">
                  <c:v>Nbr Vaccins refusé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4306150033664511E-2"/>
                  <c:y val="1.05590332887250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2861004713031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530750168322553E-3"/>
                  <c:y val="-2.87976961843052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9799504376386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673800403974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8369002019870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44492002693160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145922505049676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71673800403974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 b="1">
                    <a:solidFill>
                      <a:srgbClr val="00B050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'Vacc pneumo'!$F$19:$N$19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pneumo'!$F$21:$N$21</c:f>
              <c:numCache>
                <c:formatCode>General</c:formatCode>
                <c:ptCount val="9"/>
                <c:pt idx="0">
                  <c:v>0.1</c:v>
                </c:pt>
                <c:pt idx="1">
                  <c:v>1.7</c:v>
                </c:pt>
                <c:pt idx="2">
                  <c:v>0</c:v>
                </c:pt>
                <c:pt idx="3">
                  <c:v>1.7</c:v>
                </c:pt>
                <c:pt idx="4">
                  <c:v>1.3</c:v>
                </c:pt>
                <c:pt idx="5">
                  <c:v>0</c:v>
                </c:pt>
                <c:pt idx="6">
                  <c:v>0</c:v>
                </c:pt>
                <c:pt idx="7">
                  <c:v>1.6</c:v>
                </c:pt>
                <c:pt idx="8">
                  <c:v>0.8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0259712"/>
        <c:axId val="80539648"/>
      </c:barChart>
      <c:catAx>
        <c:axId val="802597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80539648"/>
        <c:crosses val="autoZero"/>
        <c:auto val="1"/>
        <c:lblAlgn val="ctr"/>
        <c:lblOffset val="100"/>
        <c:noMultiLvlLbl val="0"/>
      </c:catAx>
      <c:valAx>
        <c:axId val="805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259712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100" b="1"/>
            </a:pPr>
            <a:endParaRPr lang="fr-FR"/>
          </a:p>
        </c:txPr>
      </c:legendEntry>
      <c:layout>
        <c:manualLayout>
          <c:xMode val="edge"/>
          <c:yMode val="edge"/>
          <c:x val="0.8295251206090527"/>
          <c:y val="0.41664937671128044"/>
          <c:w val="0.16269760104644199"/>
          <c:h val="0.2329359478013412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/>
              <a:t>Vaccination File</a:t>
            </a:r>
            <a:r>
              <a:rPr lang="fr-FR" sz="1600" baseline="0" dirty="0"/>
              <a:t> Active totale entre 2015 et 2017</a:t>
            </a:r>
            <a:endParaRPr lang="fr-FR" sz="1600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2"/>
          <c:order val="0"/>
          <c:tx>
            <c:strRef>
              <c:f>'Vacc Grippe'!$E$29</c:f>
              <c:strCache>
                <c:ptCount val="1"/>
                <c:pt idx="0">
                  <c:v>Données manquantes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'Vacc Grippe'!$F$26:$N$26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Grippe'!$F$29:$N$29</c:f>
              <c:numCache>
                <c:formatCode>General</c:formatCode>
                <c:ptCount val="9"/>
                <c:pt idx="0">
                  <c:v>86</c:v>
                </c:pt>
                <c:pt idx="1">
                  <c:v>80</c:v>
                </c:pt>
                <c:pt idx="2">
                  <c:v>97</c:v>
                </c:pt>
                <c:pt idx="3">
                  <c:v>63</c:v>
                </c:pt>
                <c:pt idx="4">
                  <c:v>49</c:v>
                </c:pt>
                <c:pt idx="5">
                  <c:v>95</c:v>
                </c:pt>
                <c:pt idx="6">
                  <c:v>94</c:v>
                </c:pt>
                <c:pt idx="7">
                  <c:v>44</c:v>
                </c:pt>
                <c:pt idx="8">
                  <c:v>73</c:v>
                </c:pt>
              </c:numCache>
            </c:numRef>
          </c:val>
        </c:ser>
        <c:ser>
          <c:idx val="0"/>
          <c:order val="1"/>
          <c:tx>
            <c:strRef>
              <c:f>'Vacc Grippe'!$E$27</c:f>
              <c:strCache>
                <c:ptCount val="1"/>
                <c:pt idx="0">
                  <c:v>Nbr de patients vacciné au moins une fois (fait ou prescrit)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55038732651662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'Vacc Grippe'!$F$26:$N$26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Grippe'!$F$27:$N$27</c:f>
              <c:numCache>
                <c:formatCode>General</c:formatCode>
                <c:ptCount val="9"/>
                <c:pt idx="0">
                  <c:v>14</c:v>
                </c:pt>
                <c:pt idx="1">
                  <c:v>15</c:v>
                </c:pt>
                <c:pt idx="2">
                  <c:v>3</c:v>
                </c:pt>
                <c:pt idx="3">
                  <c:v>29</c:v>
                </c:pt>
                <c:pt idx="4">
                  <c:v>45</c:v>
                </c:pt>
                <c:pt idx="5">
                  <c:v>4</c:v>
                </c:pt>
                <c:pt idx="6">
                  <c:v>6</c:v>
                </c:pt>
                <c:pt idx="7">
                  <c:v>54</c:v>
                </c:pt>
                <c:pt idx="8">
                  <c:v>24</c:v>
                </c:pt>
              </c:numCache>
            </c:numRef>
          </c:val>
        </c:ser>
        <c:ser>
          <c:idx val="1"/>
          <c:order val="2"/>
          <c:tx>
            <c:strRef>
              <c:f>'Vacc Grippe'!$E$28</c:f>
              <c:strCache>
                <c:ptCount val="1"/>
                <c:pt idx="0">
                  <c:v>Nbr Vaccins refusé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807453751448609E-2"/>
                  <c:y val="-8.80087703858110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81522032517532E-2"/>
                  <c:y val="8.067377423666931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2.448524890824183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48524890824183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037268757243045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1.5581522032517532E-2"/>
                  <c:y val="4.4004385192905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00333854703796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'Vacc Grippe'!$F$26:$N$26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Grippe'!$F$28:$N$28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8</c:v>
                </c:pt>
                <c:pt idx="4">
                  <c:v>6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0597376"/>
        <c:axId val="80598912"/>
      </c:barChart>
      <c:catAx>
        <c:axId val="80597376"/>
        <c:scaling>
          <c:orientation val="minMax"/>
        </c:scaling>
        <c:delete val="0"/>
        <c:axPos val="l"/>
        <c:majorTickMark val="out"/>
        <c:minorTickMark val="none"/>
        <c:tickLblPos val="nextTo"/>
        <c:crossAx val="80598912"/>
        <c:crosses val="autoZero"/>
        <c:auto val="1"/>
        <c:lblAlgn val="ctr"/>
        <c:lblOffset val="100"/>
        <c:noMultiLvlLbl val="0"/>
      </c:catAx>
      <c:valAx>
        <c:axId val="8059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59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12475230914513"/>
          <c:y val="0.20985344932027791"/>
          <c:w val="0.34010429051209407"/>
          <c:h val="0.416893555063691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/>
              <a:t>Pourcentage File active totale </a:t>
            </a:r>
            <a:r>
              <a:rPr lang="fr-FR" sz="1600" baseline="0" dirty="0" smtClean="0"/>
              <a:t>vaccinée </a:t>
            </a:r>
            <a:r>
              <a:rPr lang="fr-FR" sz="1600" baseline="0" dirty="0"/>
              <a:t>plusieurs fois entre 2015 et 2017</a:t>
            </a:r>
            <a:endParaRPr lang="fr-FR" sz="16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8661946418624683E-2"/>
          <c:y val="5.6298176452451207E-2"/>
          <c:w val="0.68606511405606563"/>
          <c:h val="0.83092487776945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'Vacc Grippe'!$E$39</c:f>
              <c:strCache>
                <c:ptCount val="1"/>
                <c:pt idx="0">
                  <c:v>Nbr patients vacciné 1x</c:v>
                </c:pt>
              </c:strCache>
            </c:strRef>
          </c:tx>
          <c:invertIfNegative val="0"/>
          <c:cat>
            <c:strRef>
              <c:f>'Vacc Grippe'!$F$38:$N$38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Grippe'!$F$39:$N$39</c:f>
              <c:numCache>
                <c:formatCode>General</c:formatCode>
                <c:ptCount val="9"/>
                <c:pt idx="0">
                  <c:v>9</c:v>
                </c:pt>
                <c:pt idx="1">
                  <c:v>13</c:v>
                </c:pt>
                <c:pt idx="2">
                  <c:v>3</c:v>
                </c:pt>
                <c:pt idx="3">
                  <c:v>22</c:v>
                </c:pt>
                <c:pt idx="4">
                  <c:v>20</c:v>
                </c:pt>
                <c:pt idx="5">
                  <c:v>4</c:v>
                </c:pt>
                <c:pt idx="6">
                  <c:v>4</c:v>
                </c:pt>
                <c:pt idx="7">
                  <c:v>25</c:v>
                </c:pt>
                <c:pt idx="8">
                  <c:v>14</c:v>
                </c:pt>
              </c:numCache>
            </c:numRef>
          </c:val>
        </c:ser>
        <c:ser>
          <c:idx val="1"/>
          <c:order val="1"/>
          <c:tx>
            <c:strRef>
              <c:f>'Vacc Grippe'!$E$40</c:f>
              <c:strCache>
                <c:ptCount val="1"/>
                <c:pt idx="0">
                  <c:v>Nbr patients vacciné 2x</c:v>
                </c:pt>
              </c:strCache>
            </c:strRef>
          </c:tx>
          <c:invertIfNegative val="0"/>
          <c:cat>
            <c:strRef>
              <c:f>'Vacc Grippe'!$F$38:$N$38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Grippe'!$F$40:$N$40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3">
                  <c:v>7</c:v>
                </c:pt>
                <c:pt idx="4">
                  <c:v>15</c:v>
                </c:pt>
                <c:pt idx="6">
                  <c:v>2</c:v>
                </c:pt>
                <c:pt idx="7">
                  <c:v>17</c:v>
                </c:pt>
                <c:pt idx="8">
                  <c:v>7</c:v>
                </c:pt>
              </c:numCache>
            </c:numRef>
          </c:val>
        </c:ser>
        <c:ser>
          <c:idx val="2"/>
          <c:order val="2"/>
          <c:tx>
            <c:strRef>
              <c:f>'Vacc Grippe'!$E$41</c:f>
              <c:strCache>
                <c:ptCount val="1"/>
                <c:pt idx="0">
                  <c:v>Nbr patients vacciné 3x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'Vacc Grippe'!$F$38:$N$38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Grippe'!$F$41:$N$41</c:f>
              <c:numCache>
                <c:formatCode>General</c:formatCode>
                <c:ptCount val="9"/>
                <c:pt idx="0">
                  <c:v>1</c:v>
                </c:pt>
                <c:pt idx="4">
                  <c:v>10</c:v>
                </c:pt>
                <c:pt idx="7">
                  <c:v>12</c:v>
                </c:pt>
                <c:pt idx="8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708544"/>
        <c:axId val="81710080"/>
      </c:barChart>
      <c:catAx>
        <c:axId val="8170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81710080"/>
        <c:crosses val="autoZero"/>
        <c:auto val="1"/>
        <c:lblAlgn val="ctr"/>
        <c:lblOffset val="100"/>
        <c:noMultiLvlLbl val="0"/>
      </c:catAx>
      <c:valAx>
        <c:axId val="81710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1708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Répartition vaccination</a:t>
            </a:r>
            <a:r>
              <a:rPr lang="fr-FR" baseline="0"/>
              <a:t> VHB dans la File active "vaccinable"</a:t>
            </a:r>
            <a:endParaRPr lang="fr-FR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482323839731649E-2"/>
          <c:y val="0.18551793074461276"/>
          <c:w val="0.64728567082632738"/>
          <c:h val="0.65351142560862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'Vacc VHB'!$T$73</c:f>
              <c:strCache>
                <c:ptCount val="1"/>
                <c:pt idx="0">
                  <c:v>% patients vaccinables jamais vaccinés</c:v>
                </c:pt>
              </c:strCache>
            </c:strRef>
          </c:tx>
          <c:invertIfNegative val="0"/>
          <c:cat>
            <c:strRef>
              <c:f>'Vacc VHB'!$U$72:$AC$72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VHB'!$U$73:$AC$73</c:f>
              <c:numCache>
                <c:formatCode>General</c:formatCode>
                <c:ptCount val="9"/>
                <c:pt idx="0">
                  <c:v>87</c:v>
                </c:pt>
                <c:pt idx="1">
                  <c:v>68</c:v>
                </c:pt>
                <c:pt idx="2">
                  <c:v>86</c:v>
                </c:pt>
                <c:pt idx="3">
                  <c:v>88</c:v>
                </c:pt>
                <c:pt idx="4">
                  <c:v>69</c:v>
                </c:pt>
                <c:pt idx="5">
                  <c:v>94</c:v>
                </c:pt>
                <c:pt idx="6">
                  <c:v>71</c:v>
                </c:pt>
                <c:pt idx="7">
                  <c:v>81</c:v>
                </c:pt>
                <c:pt idx="8">
                  <c:v>82</c:v>
                </c:pt>
              </c:numCache>
            </c:numRef>
          </c:val>
        </c:ser>
        <c:ser>
          <c:idx val="1"/>
          <c:order val="1"/>
          <c:tx>
            <c:strRef>
              <c:f>'Vacc VHB'!$T$74</c:f>
              <c:strCache>
                <c:ptCount val="1"/>
                <c:pt idx="0">
                  <c:v>% vaccins faits et/ou prescrit</c:v>
                </c:pt>
              </c:strCache>
            </c:strRef>
          </c:tx>
          <c:invertIfNegative val="0"/>
          <c:cat>
            <c:strRef>
              <c:f>'Vacc VHB'!$U$72:$AC$72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VHB'!$U$74:$AC$74</c:f>
              <c:numCache>
                <c:formatCode>General</c:formatCode>
                <c:ptCount val="9"/>
                <c:pt idx="0">
                  <c:v>12</c:v>
                </c:pt>
                <c:pt idx="1">
                  <c:v>31</c:v>
                </c:pt>
                <c:pt idx="2">
                  <c:v>13</c:v>
                </c:pt>
                <c:pt idx="3">
                  <c:v>10</c:v>
                </c:pt>
                <c:pt idx="4">
                  <c:v>31</c:v>
                </c:pt>
                <c:pt idx="5">
                  <c:v>6</c:v>
                </c:pt>
                <c:pt idx="6">
                  <c:v>24</c:v>
                </c:pt>
                <c:pt idx="7">
                  <c:v>18</c:v>
                </c:pt>
                <c:pt idx="8">
                  <c:v>17</c:v>
                </c:pt>
              </c:numCache>
            </c:numRef>
          </c:val>
        </c:ser>
        <c:ser>
          <c:idx val="2"/>
          <c:order val="2"/>
          <c:tx>
            <c:strRef>
              <c:f>'Vacc VHB'!$T$75</c:f>
              <c:strCache>
                <c:ptCount val="1"/>
                <c:pt idx="0">
                  <c:v>% vaccins refusés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105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'Vacc VHB'!$U$72:$AC$72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VHB'!$U$75:$AC$75</c:f>
              <c:numCache>
                <c:formatCode>General</c:formatCode>
                <c:ptCount val="9"/>
                <c:pt idx="0">
                  <c:v>0.2</c:v>
                </c:pt>
                <c:pt idx="1">
                  <c:v>0.8</c:v>
                </c:pt>
                <c:pt idx="2">
                  <c:v>0.8</c:v>
                </c:pt>
                <c:pt idx="3">
                  <c:v>1.2</c:v>
                </c:pt>
                <c:pt idx="4">
                  <c:v>0.5</c:v>
                </c:pt>
                <c:pt idx="5">
                  <c:v>0</c:v>
                </c:pt>
                <c:pt idx="6">
                  <c:v>5.9</c:v>
                </c:pt>
                <c:pt idx="7">
                  <c:v>1.3</c:v>
                </c:pt>
                <c:pt idx="8">
                  <c:v>0.7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790464"/>
        <c:axId val="81839232"/>
      </c:barChart>
      <c:catAx>
        <c:axId val="8179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81839232"/>
        <c:crosses val="autoZero"/>
        <c:auto val="1"/>
        <c:lblAlgn val="ctr"/>
        <c:lblOffset val="100"/>
        <c:noMultiLvlLbl val="0"/>
      </c:catAx>
      <c:valAx>
        <c:axId val="81839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179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7444334855179"/>
          <c:y val="0.42824680381942981"/>
          <c:w val="0.22363940195718499"/>
          <c:h val="0.334520072896566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Pourcentage File active HSH "vaccinable" jamais vaccinés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601748417183749"/>
          <c:y val="0.17337010789844731"/>
          <c:w val="0.72083873528528575"/>
          <c:h val="0.743928126087392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'Vacc VHB'!$E$73</c:f>
              <c:strCache>
                <c:ptCount val="1"/>
                <c:pt idx="0">
                  <c:v>% patient HSH vaccinable jamais vaccinés</c:v>
                </c:pt>
              </c:strCache>
            </c:strRef>
          </c:tx>
          <c:invertIfNegative val="0"/>
          <c:cat>
            <c:strRef>
              <c:f>'Vacc VHB'!$F$72:$N$72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VHB'!$F$73:$N$73</c:f>
              <c:numCache>
                <c:formatCode>General</c:formatCode>
                <c:ptCount val="9"/>
                <c:pt idx="0">
                  <c:v>85</c:v>
                </c:pt>
                <c:pt idx="1">
                  <c:v>72</c:v>
                </c:pt>
                <c:pt idx="2">
                  <c:v>90</c:v>
                </c:pt>
                <c:pt idx="3">
                  <c:v>88</c:v>
                </c:pt>
                <c:pt idx="4">
                  <c:v>67</c:v>
                </c:pt>
                <c:pt idx="5">
                  <c:v>100</c:v>
                </c:pt>
                <c:pt idx="6">
                  <c:v>86</c:v>
                </c:pt>
                <c:pt idx="7">
                  <c:v>72</c:v>
                </c:pt>
                <c:pt idx="8">
                  <c:v>81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589056"/>
        <c:axId val="90590592"/>
      </c:barChart>
      <c:catAx>
        <c:axId val="90589056"/>
        <c:scaling>
          <c:orientation val="minMax"/>
        </c:scaling>
        <c:delete val="0"/>
        <c:axPos val="b"/>
        <c:majorTickMark val="out"/>
        <c:minorTickMark val="none"/>
        <c:tickLblPos val="nextTo"/>
        <c:crossAx val="90590592"/>
        <c:crosses val="autoZero"/>
        <c:auto val="1"/>
        <c:lblAlgn val="ctr"/>
        <c:lblOffset val="100"/>
        <c:noMultiLvlLbl val="0"/>
      </c:catAx>
      <c:valAx>
        <c:axId val="9059059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90589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/>
              <a:t>Statut sérologique de la File active HSH en fonction des antécédents de « vaccination Hépatite A » et des antécédents d’ « Hépatite A »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2"/>
          <c:order val="0"/>
          <c:tx>
            <c:strRef>
              <c:f>'Vacc VHA'!$A$45</c:f>
              <c:strCache>
                <c:ptCount val="1"/>
                <c:pt idx="0">
                  <c:v>Données manquantes totales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'Vacc VHA'!$B$40:$J$40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VHA'!$B$45:$J$45</c:f>
              <c:numCache>
                <c:formatCode>General</c:formatCode>
                <c:ptCount val="9"/>
                <c:pt idx="0">
                  <c:v>55</c:v>
                </c:pt>
                <c:pt idx="1">
                  <c:v>18</c:v>
                </c:pt>
                <c:pt idx="2">
                  <c:v>79</c:v>
                </c:pt>
                <c:pt idx="3">
                  <c:v>68</c:v>
                </c:pt>
                <c:pt idx="4">
                  <c:v>57</c:v>
                </c:pt>
                <c:pt idx="5">
                  <c:v>71</c:v>
                </c:pt>
                <c:pt idx="6">
                  <c:v>29</c:v>
                </c:pt>
                <c:pt idx="7">
                  <c:v>21</c:v>
                </c:pt>
                <c:pt idx="8">
                  <c:v>49</c:v>
                </c:pt>
              </c:numCache>
            </c:numRef>
          </c:val>
        </c:ser>
        <c:ser>
          <c:idx val="0"/>
          <c:order val="1"/>
          <c:tx>
            <c:strRef>
              <c:f>'Vacc VHA'!$A$43</c:f>
              <c:strCache>
                <c:ptCount val="1"/>
                <c:pt idx="0">
                  <c:v>Patients potentiellement vaccinable (séro neg sans atcd)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'Vacc VHA'!$B$40:$J$40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VHA'!$B$43:$J$43</c:f>
              <c:numCache>
                <c:formatCode>General</c:formatCode>
                <c:ptCount val="9"/>
                <c:pt idx="0">
                  <c:v>17</c:v>
                </c:pt>
                <c:pt idx="1">
                  <c:v>18</c:v>
                </c:pt>
                <c:pt idx="2">
                  <c:v>15</c:v>
                </c:pt>
                <c:pt idx="3">
                  <c:v>11</c:v>
                </c:pt>
                <c:pt idx="4">
                  <c:v>6</c:v>
                </c:pt>
                <c:pt idx="5">
                  <c:v>10</c:v>
                </c:pt>
                <c:pt idx="6">
                  <c:v>24</c:v>
                </c:pt>
                <c:pt idx="7">
                  <c:v>17</c:v>
                </c:pt>
                <c:pt idx="8">
                  <c:v>15</c:v>
                </c:pt>
              </c:numCache>
            </c:numRef>
          </c:val>
        </c:ser>
        <c:ser>
          <c:idx val="3"/>
          <c:order val="2"/>
          <c:tx>
            <c:strRef>
              <c:f>'Vacc VHA'!$A$42</c:f>
              <c:strCache>
                <c:ptCount val="1"/>
                <c:pt idx="0">
                  <c:v>Patients avec séro - et atcd</c:v>
                </c:pt>
              </c:strCache>
            </c:strRef>
          </c:tx>
          <c:invertIfNegative val="0"/>
          <c:val>
            <c:numRef>
              <c:f>'Vacc VHA'!$B$42:$J$42</c:f>
              <c:numCache>
                <c:formatCode>General</c:formatCode>
                <c:ptCount val="9"/>
                <c:pt idx="0">
                  <c:v>2.8</c:v>
                </c:pt>
                <c:pt idx="1">
                  <c:v>2.2999999999999998</c:v>
                </c:pt>
                <c:pt idx="2">
                  <c:v>0.8</c:v>
                </c:pt>
                <c:pt idx="3">
                  <c:v>6.8</c:v>
                </c:pt>
                <c:pt idx="4">
                  <c:v>10.8</c:v>
                </c:pt>
                <c:pt idx="5">
                  <c:v>2.4</c:v>
                </c:pt>
                <c:pt idx="6">
                  <c:v>0</c:v>
                </c:pt>
                <c:pt idx="7">
                  <c:v>12.4</c:v>
                </c:pt>
                <c:pt idx="8">
                  <c:v>5.4</c:v>
                </c:pt>
              </c:numCache>
            </c:numRef>
          </c:val>
        </c:ser>
        <c:ser>
          <c:idx val="4"/>
          <c:order val="3"/>
          <c:tx>
            <c:strRef>
              <c:f>'Vacc VHA'!$A$41</c:f>
              <c:strCache>
                <c:ptCount val="1"/>
                <c:pt idx="0">
                  <c:v>Patients avec séro +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7.3816945406362765E-3"/>
                  <c:y val="2.15334969653029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'Vacc VHA'!$B$41:$J$41</c:f>
              <c:numCache>
                <c:formatCode>General</c:formatCode>
                <c:ptCount val="9"/>
                <c:pt idx="0">
                  <c:v>25.1</c:v>
                </c:pt>
                <c:pt idx="1">
                  <c:v>61.1</c:v>
                </c:pt>
                <c:pt idx="2">
                  <c:v>4.8</c:v>
                </c:pt>
                <c:pt idx="3">
                  <c:v>14.1</c:v>
                </c:pt>
                <c:pt idx="4">
                  <c:v>26.8</c:v>
                </c:pt>
                <c:pt idx="5">
                  <c:v>17.100000000000001</c:v>
                </c:pt>
                <c:pt idx="6">
                  <c:v>47.1</c:v>
                </c:pt>
                <c:pt idx="7">
                  <c:v>50</c:v>
                </c:pt>
                <c:pt idx="8">
                  <c:v>30.1</c:v>
                </c:pt>
              </c:numCache>
            </c:numRef>
          </c:val>
        </c:ser>
        <c:ser>
          <c:idx val="1"/>
          <c:order val="4"/>
          <c:tx>
            <c:strRef>
              <c:f>'Vacc VHA'!$A$44</c:f>
              <c:strCache>
                <c:ptCount val="1"/>
                <c:pt idx="0">
                  <c:v>Nbr Vaccins refusé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1.77993527508090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3268608414239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3268608414239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50809061488673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41747572815527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rgbClr val="00B050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'Vacc VHA'!$B$40:$J$40</c:f>
              <c:strCache>
                <c:ptCount val="9"/>
                <c:pt idx="0">
                  <c:v>Rennes</c:v>
                </c:pt>
                <c:pt idx="1">
                  <c:v>Vannes</c:v>
                </c:pt>
                <c:pt idx="2">
                  <c:v>Lorient</c:v>
                </c:pt>
                <c:pt idx="3">
                  <c:v>Saint Brieuc</c:v>
                </c:pt>
                <c:pt idx="4">
                  <c:v>Brest</c:v>
                </c:pt>
                <c:pt idx="5">
                  <c:v>Saint Malo</c:v>
                </c:pt>
                <c:pt idx="6">
                  <c:v>Morlaix</c:v>
                </c:pt>
                <c:pt idx="7">
                  <c:v>Quimper</c:v>
                </c:pt>
                <c:pt idx="8">
                  <c:v>Région</c:v>
                </c:pt>
              </c:strCache>
            </c:strRef>
          </c:cat>
          <c:val>
            <c:numRef>
              <c:f>'Vacc VHA'!$B$44:$J$44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0.9</c:v>
                </c:pt>
                <c:pt idx="5">
                  <c:v>0</c:v>
                </c:pt>
                <c:pt idx="6">
                  <c:v>0</c:v>
                </c:pt>
                <c:pt idx="7">
                  <c:v>1.1000000000000001</c:v>
                </c:pt>
                <c:pt idx="8">
                  <c:v>0.3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650112"/>
        <c:axId val="90651648"/>
      </c:barChart>
      <c:catAx>
        <c:axId val="90650112"/>
        <c:scaling>
          <c:orientation val="minMax"/>
        </c:scaling>
        <c:delete val="0"/>
        <c:axPos val="l"/>
        <c:majorTickMark val="out"/>
        <c:minorTickMark val="none"/>
        <c:tickLblPos val="nextTo"/>
        <c:crossAx val="90651648"/>
        <c:crosses val="autoZero"/>
        <c:auto val="1"/>
        <c:lblAlgn val="ctr"/>
        <c:lblOffset val="100"/>
        <c:noMultiLvlLbl val="0"/>
      </c:catAx>
      <c:valAx>
        <c:axId val="90651648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9065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91105752449673"/>
          <c:y val="0.24151726910378568"/>
          <c:w val="0.23604724874335284"/>
          <c:h val="0.317278610244365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0.65246</cdr:x>
      <cdr:y>0.8943</cdr:y>
    </cdr:from>
    <cdr:to>
      <cdr:x>0.7096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4104143" y="2824910"/>
          <a:ext cx="359426" cy="33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/>
            <a:t>%</a:t>
          </a:r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0.00963</cdr:x>
      <cdr:y>0.06414</cdr:y>
    </cdr:from>
    <cdr:to>
      <cdr:x>0.04976</cdr:x>
      <cdr:y>0.12448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0290" y="232994"/>
          <a:ext cx="251211" cy="219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/>
            <a:t>%</a:t>
          </a:r>
          <a:endParaRPr lang="fr-F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554949-9859-4C8A-9B9A-5B8EB1707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5CBD328-C013-486B-9E02-2F4E1D1FE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B18371-21E5-4163-B2DF-E0D318F9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DB491D-5A90-4D34-B7B7-7911E56D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81582C-714F-4B6F-A475-F48D21AD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2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A373F6-9ED9-4799-AEDE-83BAB609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293CB0-DAD7-4648-B9DD-DB17B7C4B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D7DC6B-6001-4782-A21B-123B8B53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0C7C34-C118-4126-B840-CD94061B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967A83-A660-4028-904B-CCB6BE73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56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EDF34F6-41D6-4C7A-AA9C-20B944900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6CA9E4-1620-49BB-B491-70D11576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748BCE-D66E-4206-ABB1-3DB19ED8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63559B-C9FB-4DA7-AA5F-FC67AE33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4B74ED-1E08-4B4F-BF5F-A4B8C6C7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054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678021" y="776239"/>
            <a:ext cx="10064280" cy="4571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5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879FB2-862C-4747-B2B6-75E4E3E6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441171-40C3-4848-A774-BB2035DE4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73994F-FD39-427C-9093-28AA7F54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1AD5AF-DA8F-46BD-AC61-E20BC737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E31A1E-57DA-4FD6-B91E-8FDD80C6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59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2B558-C619-41BE-B0B5-7A593D7B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9567FF-EF17-4973-9A47-6D9D7D37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0C0E22-44F4-43ED-900A-16177AAE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E16519-C544-4C5E-9C02-41242855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E7CA0C-A6EE-4E6B-A248-0E1BE913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48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B4B2AA-5276-4672-8C0B-B19419B1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6D1B1A-697E-49C6-A425-F56A5BE1E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5B7697-BD2D-49CE-806A-9B122E8BC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A25E14-BB21-46DF-ADB6-36208132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F70FB-A257-4448-8DF8-8A3F77A5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0A0031-7B78-4B85-B47D-0D2F78B1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7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032A19-F246-4E5F-A655-FA611D82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302267-46F5-431C-8E88-A904C75D2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6E3554-0209-4C68-92BE-61F813C85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52EB341-2B41-4343-A84A-3F7CAA0BF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198B79A-186D-4685-9274-FD1F21AD5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357C42C-E658-483E-A0FE-51A5B7C7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6F0E7B-9361-445F-882E-4F554BA8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B722A72-50FF-44BB-8537-C35F85F0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5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087017-98CB-4B5C-A128-39D0F190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878848B-47A4-48ED-BE04-BB2EB5F6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E47352A-3CB0-444B-AD7D-376A5133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FC7F67-DC12-46FA-B867-95FF3C43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60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75FD61-CB98-4E51-B981-9CE86EC1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7172D74-A138-49D1-8897-223BD6F6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F71709-DE7D-434E-944D-D00B84D2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39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98217-B34F-4351-85A7-2C41245F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8BA240-5E22-45CD-8F95-EB37EFC4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A4625F-6F34-4FC3-86F9-415FD76C1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397B8D-26A6-44C2-A697-D2498D65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69FF32-6692-47B8-B60B-F162F9BC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5C83B9-63BD-4CF1-9439-BDA051BB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2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3CDDE-19F1-4F3D-8E6C-F80F4086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72BADC9-8EB2-4889-BC71-E6C291230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D0AC6D-BD61-486E-8AD6-95F1ACC9A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9CCD1C-CAB7-43E4-AF8A-28617FA9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513D8E-E55E-4B51-B621-2D6CB04E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41A2F4-8307-4119-829F-9431F3E9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70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BF0B05F-B58A-4668-A687-8296A2BD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4A196B-1723-407E-942F-C5BBEFEF2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CF600A-512E-4D14-9280-80BB3B91D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AE65-9913-4D68-82F8-33D0AC0DC01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B814EC-33C8-4291-A5CA-4CE2FFE94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664475-79A1-40A2-95A3-290F76E18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64A1F-73A1-4A6D-958D-8F53F01739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54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689105" cy="68708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fr-FR" dirty="0" smtClean="0">
                <a:solidFill>
                  <a:prstClr val="white"/>
                </a:solidFill>
              </a:rPr>
              <a:t>Réunion Comorbidités – 17-01-2019 – COREVIH Bretagne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8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7187" y="2527976"/>
            <a:ext cx="9790412" cy="1470025"/>
          </a:xfrm>
        </p:spPr>
        <p:txBody>
          <a:bodyPr>
            <a:noAutofit/>
          </a:bodyPr>
          <a:lstStyle/>
          <a:p>
            <a:r>
              <a:rPr lang="fr-FR" sz="5400" dirty="0"/>
              <a:t>Vaccination du </a:t>
            </a:r>
            <a:r>
              <a:rPr lang="fr-FR" sz="5400" dirty="0" smtClean="0"/>
              <a:t>PPVIH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7186" y="3971118"/>
            <a:ext cx="9790412" cy="1291998"/>
          </a:xfrm>
        </p:spPr>
        <p:txBody>
          <a:bodyPr>
            <a:noAutofit/>
          </a:bodyPr>
          <a:lstStyle/>
          <a:p>
            <a:r>
              <a:rPr lang="fr-FR" sz="1800" dirty="0"/>
              <a:t>Camille </a:t>
            </a:r>
            <a:r>
              <a:rPr lang="fr-FR" sz="1800" dirty="0" err="1"/>
              <a:t>Guennoun</a:t>
            </a:r>
            <a:r>
              <a:rPr lang="fr-FR" sz="1800" dirty="0"/>
              <a:t> et Solene </a:t>
            </a:r>
            <a:r>
              <a:rPr lang="fr-FR" sz="1800" dirty="0" err="1"/>
              <a:t>Patrat-Delon</a:t>
            </a:r>
            <a:endParaRPr lang="fr-FR" sz="1800" dirty="0"/>
          </a:p>
          <a:p>
            <a:r>
              <a:rPr lang="fr-FR" sz="1800" dirty="0"/>
              <a:t>COREVIH – SMIRM CHU Rennes</a:t>
            </a:r>
          </a:p>
          <a:p>
            <a:r>
              <a:rPr lang="fr-FR" sz="1800" dirty="0"/>
              <a:t>Le 17/01/2019</a:t>
            </a:r>
          </a:p>
          <a:p>
            <a:r>
              <a:rPr lang="fr-FR" sz="1800" dirty="0"/>
              <a:t>COREVIH Bretagne: comorbidités et VIH</a:t>
            </a:r>
          </a:p>
        </p:txBody>
      </p:sp>
      <p:pic>
        <p:nvPicPr>
          <p:cNvPr id="5" name="Image 4" descr="LogoCoreVI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36" y="162039"/>
            <a:ext cx="4285048" cy="20406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6325" y="23474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45D4EA-AB9F-4D58-816D-5B90F40E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229139" cy="774562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HPV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5772AE-0C49-4319-A47E-9B3B254BF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Surrisque </a:t>
            </a:r>
          </a:p>
          <a:p>
            <a:pPr lvl="1"/>
            <a:r>
              <a:rPr lang="fr-FR" dirty="0"/>
              <a:t>d’infection HPV (23 à 60%)</a:t>
            </a:r>
          </a:p>
          <a:p>
            <a:pPr lvl="1"/>
            <a:r>
              <a:rPr lang="fr-FR" dirty="0"/>
              <a:t>de persistance de l’infection</a:t>
            </a:r>
          </a:p>
          <a:p>
            <a:pPr lvl="1"/>
            <a:r>
              <a:rPr lang="fr-FR" dirty="0"/>
              <a:t>et de progression des lésions </a:t>
            </a:r>
            <a:r>
              <a:rPr lang="fr-FR" dirty="0" err="1"/>
              <a:t>ano</a:t>
            </a:r>
            <a:r>
              <a:rPr lang="fr-FR" dirty="0"/>
              <a:t> génitales associées </a:t>
            </a:r>
            <a:r>
              <a:rPr lang="fr-FR" sz="2200" dirty="0"/>
              <a:t>(incidence du cancer anal chez HSH VIH+ = 45/100000 patient-année vs 5/100000 si VIH -)</a:t>
            </a:r>
          </a:p>
          <a:p>
            <a:pPr lvl="1"/>
            <a:r>
              <a:rPr lang="fr-FR" dirty="0"/>
              <a:t>répartition des génotypes ≠ pop° </a:t>
            </a:r>
            <a:r>
              <a:rPr lang="fr-FR" dirty="0" err="1"/>
              <a:t>g</a:t>
            </a:r>
            <a:r>
              <a:rPr lang="fr-FR" baseline="30000" dirty="0" err="1"/>
              <a:t>le</a:t>
            </a:r>
            <a:r>
              <a:rPr lang="fr-FR" baseline="30000" dirty="0"/>
              <a:t> </a:t>
            </a:r>
            <a:r>
              <a:rPr lang="fr-FR" dirty="0"/>
              <a:t> </a:t>
            </a:r>
            <a:r>
              <a:rPr lang="fr-FR" sz="2200" dirty="0"/>
              <a:t>(génotypes additionnels plus représentés/ proportion d’HPV 16 &lt; mais quand même majoritaire dans cancer)</a:t>
            </a:r>
          </a:p>
          <a:p>
            <a:endParaRPr lang="fr-FR" dirty="0"/>
          </a:p>
          <a:p>
            <a:r>
              <a:rPr lang="fr-FR" dirty="0"/>
              <a:t>Données du vaccin chez PPVIH:</a:t>
            </a:r>
          </a:p>
          <a:p>
            <a:pPr lvl="1"/>
            <a:r>
              <a:rPr lang="fr-FR" dirty="0"/>
              <a:t> immunogénicité correcte (mais </a:t>
            </a:r>
            <a:r>
              <a:rPr lang="fr-FR" dirty="0" err="1"/>
              <a:t>Ac</a:t>
            </a:r>
            <a:r>
              <a:rPr lang="fr-FR" dirty="0"/>
              <a:t> &lt; pop° </a:t>
            </a:r>
            <a:r>
              <a:rPr lang="fr-FR" dirty="0" err="1"/>
              <a:t>g</a:t>
            </a:r>
            <a:r>
              <a:rPr lang="fr-FR" baseline="30000" dirty="0" err="1"/>
              <a:t>le</a:t>
            </a:r>
            <a:r>
              <a:rPr lang="fr-FR" dirty="0"/>
              <a:t>, surtout si CD4&lt;200 et CV +)</a:t>
            </a:r>
          </a:p>
          <a:p>
            <a:pPr lvl="1"/>
            <a:r>
              <a:rPr lang="fr-FR" dirty="0"/>
              <a:t>Couverture jusqu’à 80% des génotypes d’HPV retrouvés, par GARDASIL 9® 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FF9930-53CF-4DFB-9DE9-B22905C8E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550" y="365125"/>
            <a:ext cx="27622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4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1499FC-27E4-4E90-99A6-35EAE4F83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Modalités:</a:t>
            </a:r>
          </a:p>
          <a:p>
            <a:pPr lvl="1"/>
            <a:r>
              <a:rPr lang="fr-FR" dirty="0"/>
              <a:t>Schéma à </a:t>
            </a:r>
            <a:r>
              <a:rPr lang="fr-FR" dirty="0">
                <a:solidFill>
                  <a:schemeClr val="accent2"/>
                </a:solidFill>
              </a:rPr>
              <a:t>3 doses </a:t>
            </a:r>
            <a:r>
              <a:rPr lang="fr-FR" dirty="0"/>
              <a:t>: M0 M2 M6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5FDF01-E3A9-4D5C-AD49-4DAB33897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54" t="71472" b="13250"/>
          <a:stretch/>
        </p:blipFill>
        <p:spPr>
          <a:xfrm>
            <a:off x="838200" y="1091579"/>
            <a:ext cx="10354288" cy="146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B94D1C-1CE6-4592-8637-E9C016ED8F7C}"/>
              </a:ext>
            </a:extLst>
          </p:cNvPr>
          <p:cNvSpPr txBox="1"/>
          <p:nvPr/>
        </p:nvSpPr>
        <p:spPr>
          <a:xfrm>
            <a:off x="2557670" y="2552079"/>
            <a:ext cx="4214191" cy="369332"/>
          </a:xfrm>
          <a:prstGeom prst="rect">
            <a:avLst/>
          </a:prstGeom>
          <a:solidFill>
            <a:srgbClr val="999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Chez HSH, jusqu’à 26 ans</a:t>
            </a:r>
          </a:p>
        </p:txBody>
      </p:sp>
    </p:spTree>
    <p:extLst>
      <p:ext uri="{BB962C8B-B14F-4D97-AF65-F5344CB8AC3E}">
        <p14:creationId xmlns:p14="http://schemas.microsoft.com/office/powerpoint/2010/main" val="415391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65274"/>
            <a:ext cx="10515600" cy="4911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Quelques chiffres en région : 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8,8% de patients déjà vaccinés soit 329 patients 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0,4% de patients infectés soit 13 patients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27,7% de patients guéris soit 1034 patients</a:t>
            </a:r>
          </a:p>
          <a:p>
            <a:pPr lvl="1">
              <a:lnSpc>
                <a:spcPct val="150000"/>
              </a:lnSpc>
            </a:pPr>
            <a:r>
              <a:rPr lang="fr-FR" dirty="0" smtClean="0"/>
              <a:t>50% de patients avec une sérologie incomplète mais partiellement positive soit 1865 patients</a:t>
            </a:r>
          </a:p>
          <a:p>
            <a:pPr lvl="1">
              <a:lnSpc>
                <a:spcPct val="150000"/>
              </a:lnSpc>
            </a:pPr>
            <a:r>
              <a:rPr lang="fr-FR" b="1" dirty="0" smtClean="0"/>
              <a:t>13,1% </a:t>
            </a:r>
            <a:r>
              <a:rPr lang="fr-FR" dirty="0" smtClean="0"/>
              <a:t>soit </a:t>
            </a:r>
            <a:r>
              <a:rPr lang="fr-FR" b="1" dirty="0"/>
              <a:t>489</a:t>
            </a:r>
            <a:r>
              <a:rPr lang="fr-FR" dirty="0"/>
              <a:t> </a:t>
            </a:r>
            <a:r>
              <a:rPr lang="fr-FR" dirty="0" smtClean="0"/>
              <a:t>patients présentant une sérologie Ag </a:t>
            </a:r>
            <a:r>
              <a:rPr lang="fr-FR" dirty="0" err="1" smtClean="0"/>
              <a:t>Hbs</a:t>
            </a:r>
            <a:r>
              <a:rPr lang="fr-FR" dirty="0" smtClean="0"/>
              <a:t> - /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antiHbc</a:t>
            </a:r>
            <a:r>
              <a:rPr lang="fr-FR" dirty="0" smtClean="0"/>
              <a:t>- /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antiHbs</a:t>
            </a:r>
            <a:r>
              <a:rPr lang="fr-FR" dirty="0" smtClean="0"/>
              <a:t> - ; incomplète ou manquante (127 = 3,4%)</a:t>
            </a:r>
            <a:endParaRPr lang="fr-FR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A85ACC2-55FF-4FE3-92B9-D1D2F2ACC6F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361661" cy="77456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>
                <a:solidFill>
                  <a:schemeClr val="bg1"/>
                </a:solidFill>
              </a:rPr>
              <a:t>VHB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8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85ACC2-55FF-4FE3-92B9-D1D2F2AC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361661" cy="774562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VHB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92D912-D2BE-4BA6-8934-1B239E078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1022496" cy="543950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845337"/>
              </p:ext>
            </p:extLst>
          </p:nvPr>
        </p:nvGraphicFramePr>
        <p:xfrm>
          <a:off x="301450" y="1242233"/>
          <a:ext cx="6089301" cy="519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673347"/>
              </p:ext>
            </p:extLst>
          </p:nvPr>
        </p:nvGraphicFramePr>
        <p:xfrm>
          <a:off x="5949854" y="1225898"/>
          <a:ext cx="5987587" cy="478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88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85ACC2-55FF-4FE3-92B9-D1D2F2AC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361661" cy="774562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VHB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92D912-D2BE-4BA6-8934-1B239E078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22496" cy="4879975"/>
          </a:xfrm>
        </p:spPr>
        <p:txBody>
          <a:bodyPr>
            <a:normAutofit/>
          </a:bodyPr>
          <a:lstStyle/>
          <a:p>
            <a:r>
              <a:rPr lang="fr-FR" dirty="0" err="1"/>
              <a:t>Coinfection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37%  de sérologie + non vaccinale (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antiHbc</a:t>
            </a:r>
            <a:r>
              <a:rPr lang="fr-FR" dirty="0"/>
              <a:t> au moins)</a:t>
            </a:r>
          </a:p>
          <a:p>
            <a:pPr lvl="1"/>
            <a:r>
              <a:rPr lang="fr-FR" dirty="0"/>
              <a:t>7 à 9% d’hépatite B active</a:t>
            </a:r>
          </a:p>
          <a:p>
            <a:pPr lvl="1"/>
            <a:r>
              <a:rPr lang="fr-FR" dirty="0" err="1"/>
              <a:t>Csq</a:t>
            </a:r>
            <a:r>
              <a:rPr lang="fr-FR" dirty="0"/>
              <a:t> sur évolution de l’hépatite B</a:t>
            </a:r>
          </a:p>
          <a:p>
            <a:pPr lvl="1"/>
            <a:r>
              <a:rPr lang="fr-FR" dirty="0"/>
              <a:t>Incidence chez PPVIH: ?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Chez HSH (étude </a:t>
            </a:r>
            <a:r>
              <a:rPr lang="fr-FR" dirty="0" err="1"/>
              <a:t>Prevagay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Prévalence de l’hépatite B: 1,5% si PPVIH /0,4% si VIH-</a:t>
            </a:r>
          </a:p>
          <a:p>
            <a:pPr lvl="1"/>
            <a:r>
              <a:rPr lang="fr-FR" dirty="0"/>
              <a:t>Vaccination déclarée 65% si VIH+ / 35% si VIH + qui s’ignore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on pourrait faire mieux!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1DA0EB-0486-4FD3-811F-F447A03D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A82B12-595A-4324-950A-5A9BF6545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2753277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Modalités</a:t>
            </a:r>
          </a:p>
          <a:p>
            <a:pPr lvl="1"/>
            <a:r>
              <a:rPr lang="fr-FR" dirty="0"/>
              <a:t>Vaccin obligatoire chez enfant</a:t>
            </a:r>
          </a:p>
          <a:p>
            <a:pPr lvl="1"/>
            <a:r>
              <a:rPr lang="fr-FR" dirty="0"/>
              <a:t>Vaccination recommandée si:</a:t>
            </a:r>
          </a:p>
          <a:p>
            <a:pPr lvl="2"/>
            <a:r>
              <a:rPr lang="fr-FR" dirty="0" err="1"/>
              <a:t>Agn</a:t>
            </a:r>
            <a:r>
              <a:rPr lang="fr-FR" dirty="0"/>
              <a:t> </a:t>
            </a:r>
            <a:r>
              <a:rPr lang="fr-FR" dirty="0" err="1"/>
              <a:t>Hbs</a:t>
            </a:r>
            <a:r>
              <a:rPr lang="fr-FR" dirty="0"/>
              <a:t>, </a:t>
            </a:r>
            <a:r>
              <a:rPr lang="fr-FR" dirty="0" err="1"/>
              <a:t>Ac</a:t>
            </a:r>
            <a:r>
              <a:rPr lang="fr-FR" dirty="0"/>
              <a:t> anti </a:t>
            </a:r>
            <a:r>
              <a:rPr lang="fr-FR" dirty="0" err="1"/>
              <a:t>Hbs</a:t>
            </a:r>
            <a:r>
              <a:rPr lang="fr-FR" dirty="0"/>
              <a:t>,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antiHbc</a:t>
            </a:r>
            <a:r>
              <a:rPr lang="fr-FR" dirty="0"/>
              <a:t> (-/-/-) négatifs</a:t>
            </a:r>
          </a:p>
          <a:p>
            <a:pPr lvl="2"/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antiHbc</a:t>
            </a:r>
            <a:r>
              <a:rPr lang="fr-FR" dirty="0"/>
              <a:t> isolé + CV VHB négative et pas d’Ac </a:t>
            </a:r>
            <a:r>
              <a:rPr lang="fr-FR" dirty="0" err="1"/>
              <a:t>antiHbs</a:t>
            </a:r>
            <a:r>
              <a:rPr lang="fr-FR" dirty="0"/>
              <a:t> après 1 rappel</a:t>
            </a:r>
          </a:p>
          <a:p>
            <a:pPr lvl="1"/>
            <a:r>
              <a:rPr lang="fr-FR" dirty="0"/>
              <a:t>Schéma vaccinal renforcé: </a:t>
            </a:r>
            <a:r>
              <a:rPr lang="fr-FR" dirty="0">
                <a:solidFill>
                  <a:schemeClr val="accent2"/>
                </a:solidFill>
              </a:rPr>
              <a:t>M0, M1, M2, M6 double dose </a:t>
            </a:r>
            <a:r>
              <a:rPr lang="fr-FR" dirty="0"/>
              <a:t>(40µg) (+ durable, meilleure réponse)</a:t>
            </a:r>
          </a:p>
          <a:p>
            <a:r>
              <a:rPr lang="fr-FR" dirty="0">
                <a:solidFill>
                  <a:schemeClr val="accent2"/>
                </a:solidFill>
              </a:rPr>
              <a:t>Suivi sérologique</a:t>
            </a:r>
          </a:p>
          <a:p>
            <a:pPr lvl="1"/>
            <a:r>
              <a:rPr lang="fr-FR" dirty="0"/>
              <a:t>Contrôle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antiHbs</a:t>
            </a:r>
            <a:r>
              <a:rPr lang="fr-FR" dirty="0"/>
              <a:t> en fin de vaccination +/- réinjection 20µg (3 doses max)</a:t>
            </a:r>
          </a:p>
          <a:p>
            <a:pPr lvl="1"/>
            <a:r>
              <a:rPr lang="fr-FR" dirty="0"/>
              <a:t>Contrôle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antiHbs</a:t>
            </a:r>
            <a:r>
              <a:rPr lang="fr-FR" dirty="0"/>
              <a:t> 1/an</a:t>
            </a:r>
          </a:p>
          <a:p>
            <a:pPr lvl="1"/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57CD36-7C97-45B9-8A05-FA5B7DF05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" t="16072" r="588" b="68418"/>
          <a:stretch/>
        </p:blipFill>
        <p:spPr>
          <a:xfrm>
            <a:off x="493644" y="612533"/>
            <a:ext cx="11076783" cy="16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86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08A4B3-72F6-471F-8670-0801AEE5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348409" cy="774562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VHA</a:t>
            </a:r>
          </a:p>
        </p:txBody>
      </p:sp>
      <p:sp>
        <p:nvSpPr>
          <p:cNvPr id="4" name="ZoneTexte 1"/>
          <p:cNvSpPr txBox="1"/>
          <p:nvPr/>
        </p:nvSpPr>
        <p:spPr>
          <a:xfrm>
            <a:off x="8415686" y="4846956"/>
            <a:ext cx="3627458" cy="964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15 % de la file active régionale est potentiellement « vaccinable »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949540"/>
              </p:ext>
            </p:extLst>
          </p:nvPr>
        </p:nvGraphicFramePr>
        <p:xfrm>
          <a:off x="1291771" y="858611"/>
          <a:ext cx="10322833" cy="589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5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08A4B3-72F6-471F-8670-0801AEE5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348409" cy="774562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VHA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48FBBD-3672-41B2-BA53-D45657F29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524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Séroprévalence 37,2 à 75% chez PPVIH</a:t>
            </a:r>
          </a:p>
          <a:p>
            <a:endParaRPr lang="fr-FR" dirty="0"/>
          </a:p>
          <a:p>
            <a:r>
              <a:rPr lang="fr-FR" dirty="0"/>
              <a:t>Pour patient à risque: </a:t>
            </a:r>
          </a:p>
          <a:p>
            <a:pPr lvl="1"/>
            <a:r>
              <a:rPr lang="fr-FR" dirty="0"/>
              <a:t>HSH, </a:t>
            </a:r>
          </a:p>
          <a:p>
            <a:pPr lvl="1"/>
            <a:r>
              <a:rPr lang="fr-FR" dirty="0"/>
              <a:t>UDI, </a:t>
            </a:r>
          </a:p>
          <a:p>
            <a:pPr lvl="1"/>
            <a:r>
              <a:rPr lang="fr-FR" dirty="0"/>
              <a:t>voyage, </a:t>
            </a:r>
          </a:p>
          <a:p>
            <a:pPr lvl="1"/>
            <a:r>
              <a:rPr lang="fr-FR" dirty="0"/>
              <a:t>hépatopathies chroniques</a:t>
            </a:r>
          </a:p>
          <a:p>
            <a:pPr lvl="1"/>
            <a:r>
              <a:rPr lang="fr-FR" dirty="0"/>
              <a:t>vit en communauté en situation d’hygiène précaire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Moindre immunogénicité du vaccin, moindre durabilité de la protection vaccinale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2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4FD587-CA6B-41AD-B57C-983CFA09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A08AAF-6C39-4223-8FC6-097A40C66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Modalités:</a:t>
            </a:r>
          </a:p>
          <a:p>
            <a:pPr lvl="1"/>
            <a:r>
              <a:rPr lang="fr-FR" dirty="0"/>
              <a:t>Primo vaccination à M0 M6, </a:t>
            </a:r>
            <a:r>
              <a:rPr lang="fr-FR" dirty="0">
                <a:solidFill>
                  <a:schemeClr val="accent2"/>
                </a:solidFill>
              </a:rPr>
              <a:t>contrôle </a:t>
            </a:r>
            <a:r>
              <a:rPr lang="fr-FR" dirty="0" err="1">
                <a:solidFill>
                  <a:schemeClr val="accent2"/>
                </a:solidFill>
              </a:rPr>
              <a:t>Ac</a:t>
            </a:r>
            <a:r>
              <a:rPr lang="fr-FR" dirty="0">
                <a:solidFill>
                  <a:schemeClr val="accent2"/>
                </a:solidFill>
              </a:rPr>
              <a:t> anti VHA +/- 3eme dose</a:t>
            </a:r>
          </a:p>
          <a:p>
            <a:pPr lvl="1"/>
            <a:r>
              <a:rPr lang="fr-FR" dirty="0">
                <a:solidFill>
                  <a:schemeClr val="accent2"/>
                </a:solidFill>
              </a:rPr>
              <a:t>Contrôle des </a:t>
            </a:r>
            <a:r>
              <a:rPr lang="fr-FR" dirty="0" err="1">
                <a:solidFill>
                  <a:schemeClr val="accent2"/>
                </a:solidFill>
              </a:rPr>
              <a:t>Ac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/>
              <a:t>à 5 ans +/- rappel</a:t>
            </a:r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E96273-7C00-4AD6-8B77-E13B5E30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2" y="344168"/>
            <a:ext cx="11059649" cy="19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04834-0E6D-453F-969D-78FCB023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720548" cy="748058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Méningocoque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859905"/>
              </p:ext>
            </p:extLst>
          </p:nvPr>
        </p:nvGraphicFramePr>
        <p:xfrm>
          <a:off x="2783394" y="1656990"/>
          <a:ext cx="6099348" cy="264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03"/>
                <a:gridCol w="2062703"/>
                <a:gridCol w="1973942"/>
              </a:tblGrid>
              <a:tr h="516783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Nombre vaccins faits et/ou</a:t>
                      </a:r>
                      <a:r>
                        <a:rPr lang="fr-FR" sz="2000" baseline="0" dirty="0" smtClean="0"/>
                        <a:t> prescrits (%)</a:t>
                      </a:r>
                      <a:endParaRPr lang="fr-F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1678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File active totale </a:t>
                      </a:r>
                    </a:p>
                    <a:p>
                      <a:pPr algn="ctr"/>
                      <a:r>
                        <a:rPr lang="fr-FR" sz="1400" dirty="0" smtClean="0"/>
                        <a:t>(</a:t>
                      </a:r>
                      <a:r>
                        <a:rPr lang="fr-FR" sz="1400" dirty="0" err="1" smtClean="0"/>
                        <a:t>N</a:t>
                      </a:r>
                      <a:r>
                        <a:rPr lang="fr-FR" sz="1050" dirty="0" err="1" smtClean="0"/>
                        <a:t>Région</a:t>
                      </a:r>
                      <a:r>
                        <a:rPr lang="fr-FR" sz="1400" dirty="0" smtClean="0"/>
                        <a:t>=3728)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HSH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(</a:t>
                      </a:r>
                      <a:r>
                        <a:rPr lang="fr-FR" sz="1400" dirty="0" err="1" smtClean="0"/>
                        <a:t>N</a:t>
                      </a:r>
                      <a:r>
                        <a:rPr lang="fr-FR" sz="1050" dirty="0" err="1" smtClean="0"/>
                        <a:t>Région</a:t>
                      </a:r>
                      <a:r>
                        <a:rPr lang="fr-FR" sz="1400" dirty="0" smtClean="0"/>
                        <a:t>=1437)</a:t>
                      </a:r>
                    </a:p>
                  </a:txBody>
                  <a:tcPr anchor="ctr"/>
                </a:tc>
              </a:tr>
              <a:tr h="516783">
                <a:tc>
                  <a:txBody>
                    <a:bodyPr/>
                    <a:lstStyle/>
                    <a:p>
                      <a:r>
                        <a:rPr lang="fr-FR" dirty="0" smtClean="0"/>
                        <a:t>Région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0,6</a:t>
                      </a:r>
                      <a:endParaRPr lang="fr-FR" dirty="0"/>
                    </a:p>
                  </a:txBody>
                  <a:tcPr/>
                </a:tc>
              </a:tr>
              <a:tr h="516783">
                <a:tc>
                  <a:txBody>
                    <a:bodyPr/>
                    <a:lstStyle/>
                    <a:p>
                      <a:r>
                        <a:rPr lang="fr-FR" dirty="0" smtClean="0"/>
                        <a:t>Rennes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0,8</a:t>
                      </a:r>
                      <a:endParaRPr lang="fr-FR" dirty="0"/>
                    </a:p>
                  </a:txBody>
                  <a:tcPr/>
                </a:tc>
              </a:tr>
              <a:tr h="516783">
                <a:tc>
                  <a:txBody>
                    <a:bodyPr/>
                    <a:lstStyle/>
                    <a:p>
                      <a:r>
                        <a:rPr lang="fr-FR" dirty="0" smtClean="0"/>
                        <a:t>Brest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059910" y="5124657"/>
            <a:ext cx="770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6 centres pour lesquels la notion de vaccination n’est pas renseignée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99,4% </a:t>
            </a:r>
            <a:r>
              <a:rPr lang="fr-FR" dirty="0" smtClean="0"/>
              <a:t>de données manquantes sur la Région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68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496E8C63-9D1F-46C4-B7CF-981B49BFFE33}"/>
              </a:ext>
            </a:extLst>
          </p:cNvPr>
          <p:cNvSpPr/>
          <p:nvPr/>
        </p:nvSpPr>
        <p:spPr>
          <a:xfrm rot="10800000">
            <a:off x="4565374" y="2469293"/>
            <a:ext cx="3061252" cy="213513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D216C1-40A3-4D7E-A5BA-207A2CF71C20}"/>
              </a:ext>
            </a:extLst>
          </p:cNvPr>
          <p:cNvSpPr txBox="1"/>
          <p:nvPr/>
        </p:nvSpPr>
        <p:spPr>
          <a:xfrm>
            <a:off x="5539409" y="2873434"/>
            <a:ext cx="115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PPVIH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2DA27A-B01E-4CDB-87A3-E0C8820A2E75}"/>
              </a:ext>
            </a:extLst>
          </p:cNvPr>
          <p:cNvSpPr txBox="1"/>
          <p:nvPr/>
        </p:nvSpPr>
        <p:spPr>
          <a:xfrm>
            <a:off x="1537667" y="1021658"/>
            <a:ext cx="3366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VACCINS OBLIGATOIRES</a:t>
            </a:r>
            <a:r>
              <a:rPr lang="fr-FR" sz="2000" dirty="0"/>
              <a:t>, comme en pop° générale</a:t>
            </a:r>
          </a:p>
          <a:p>
            <a:endParaRPr lang="fr-FR" sz="2000" dirty="0"/>
          </a:p>
          <a:p>
            <a:r>
              <a:rPr lang="fr-FR" sz="2000" dirty="0"/>
              <a:t>- ! Seuil pour vaccin vivant</a:t>
            </a:r>
          </a:p>
          <a:p>
            <a:r>
              <a:rPr lang="fr-FR" sz="2000" dirty="0"/>
              <a:t>- Schémas renforcés parfois</a:t>
            </a:r>
          </a:p>
          <a:p>
            <a:r>
              <a:rPr lang="fr-FR" sz="2000" dirty="0"/>
              <a:t>- Rappel + </a:t>
            </a:r>
            <a:r>
              <a:rPr lang="fr-FR" sz="2000" dirty="0" err="1"/>
              <a:t>fqt</a:t>
            </a:r>
            <a:endParaRPr lang="fr-FR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EF0D74-2B8F-4558-A1BA-DF092219F1D3}"/>
              </a:ext>
            </a:extLst>
          </p:cNvPr>
          <p:cNvSpPr txBox="1"/>
          <p:nvPr/>
        </p:nvSpPr>
        <p:spPr>
          <a:xfrm>
            <a:off x="7288695" y="1038985"/>
            <a:ext cx="3737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VACCINS RECOMMANDES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Sensibilité accrue à certaines infections</a:t>
            </a:r>
          </a:p>
          <a:p>
            <a:pPr marL="285750" indent="-285750">
              <a:buFontTx/>
              <a:buChar char="-"/>
            </a:pPr>
            <a:r>
              <a:rPr lang="fr-FR" sz="2000" dirty="0" err="1"/>
              <a:t>FdR</a:t>
            </a:r>
            <a:r>
              <a:rPr lang="fr-FR" sz="2000" dirty="0"/>
              <a:t> d’exposition communs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5150F29-50FD-4A2A-BD1E-4C71C8E64FD1}"/>
              </a:ext>
            </a:extLst>
          </p:cNvPr>
          <p:cNvSpPr txBox="1"/>
          <p:nvPr/>
        </p:nvSpPr>
        <p:spPr>
          <a:xfrm>
            <a:off x="1921565" y="4240696"/>
            <a:ext cx="80573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Spécificités: </a:t>
            </a:r>
          </a:p>
          <a:p>
            <a:pPr marL="285750" indent="-285750">
              <a:buFontTx/>
              <a:buChar char="-"/>
            </a:pPr>
            <a:r>
              <a:rPr lang="fr-FR" dirty="0"/>
              <a:t>Seuil pour vaccins vivants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Études spécifiques </a:t>
            </a:r>
            <a:r>
              <a:rPr lang="fr-FR" dirty="0" err="1"/>
              <a:t>ds</a:t>
            </a:r>
            <a:r>
              <a:rPr lang="fr-FR" dirty="0"/>
              <a:t> cette pop° (pas </a:t>
            </a:r>
            <a:r>
              <a:rPr lang="fr-FR" dirty="0" err="1"/>
              <a:t>tjs</a:t>
            </a:r>
            <a:r>
              <a:rPr lang="fr-FR" dirty="0"/>
              <a:t> faites)</a:t>
            </a:r>
            <a:r>
              <a:rPr lang="fr-FR" dirty="0">
                <a:sym typeface="Wingdings" panose="05000000000000000000" pitchFamily="2" charset="2"/>
              </a:rPr>
              <a:t> schémas différents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Immunogénicité moins importante si immunodépression et CV non contrôlée </a:t>
            </a:r>
            <a:r>
              <a:rPr lang="fr-FR" dirty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Au mieux, vacciner quand CV indétectable et CD4&gt;200/mm3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+/- contrôler la réponse vaccinale (VHB, VHA)</a:t>
            </a:r>
          </a:p>
          <a:p>
            <a:pPr lvl="1"/>
            <a:r>
              <a:rPr lang="fr-FR" dirty="0" err="1"/>
              <a:t>DTPCaHib</a:t>
            </a:r>
            <a:r>
              <a:rPr lang="fr-FR" dirty="0"/>
              <a:t>: Schéma renforcé pour primovaccination + rappel DTP 1/10 ans</a:t>
            </a: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0A34B7D-76E5-4C58-86EA-15D65A8F105C}"/>
              </a:ext>
            </a:extLst>
          </p:cNvPr>
          <p:cNvSpPr/>
          <p:nvPr/>
        </p:nvSpPr>
        <p:spPr>
          <a:xfrm>
            <a:off x="1033670" y="585979"/>
            <a:ext cx="4015409" cy="27838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89A1120-EBE5-43CA-A709-5FB6C4A46ED5}"/>
              </a:ext>
            </a:extLst>
          </p:cNvPr>
          <p:cNvSpPr/>
          <p:nvPr/>
        </p:nvSpPr>
        <p:spPr>
          <a:xfrm>
            <a:off x="7182678" y="559474"/>
            <a:ext cx="3843130" cy="28103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6918F2A4-CE3C-462A-9AE4-2073167EF3E8}"/>
              </a:ext>
            </a:extLst>
          </p:cNvPr>
          <p:cNvSpPr/>
          <p:nvPr/>
        </p:nvSpPr>
        <p:spPr>
          <a:xfrm>
            <a:off x="1583633" y="4181520"/>
            <a:ext cx="8733183" cy="226049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0038947-5FE3-4988-8534-712EC046C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0" t="63146" r="63777" b="16747"/>
          <a:stretch/>
        </p:blipFill>
        <p:spPr>
          <a:xfrm rot="5400000">
            <a:off x="496961" y="-80282"/>
            <a:ext cx="980661" cy="1522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15208D0-8185-46C3-8C29-765D9B87C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0" t="64886" r="62446" b="16747"/>
          <a:stretch/>
        </p:blipFill>
        <p:spPr>
          <a:xfrm rot="5400000">
            <a:off x="7188904" y="-341116"/>
            <a:ext cx="218200" cy="1727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32600D1-9ECC-4E0F-8D97-C0A07CFE0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45" t="64886" r="61250" b="16747"/>
          <a:stretch/>
        </p:blipFill>
        <p:spPr>
          <a:xfrm rot="5400000">
            <a:off x="6248566" y="200075"/>
            <a:ext cx="309122" cy="17274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97CDD3E-6145-46C0-8862-38AC4DBFB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0" t="63146" r="58859" b="16747"/>
          <a:stretch/>
        </p:blipFill>
        <p:spPr>
          <a:xfrm rot="5400000">
            <a:off x="4698770" y="-535404"/>
            <a:ext cx="409898" cy="19377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B2D2326-83CD-42ED-8DAA-DC6204CBC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78" t="63146" r="33805" b="16747"/>
          <a:stretch/>
        </p:blipFill>
        <p:spPr>
          <a:xfrm rot="5400000">
            <a:off x="10348227" y="2421439"/>
            <a:ext cx="1275644" cy="18685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B16B3D7-3384-49E4-B7F4-1F3D09FD8916}"/>
              </a:ext>
            </a:extLst>
          </p:cNvPr>
          <p:cNvSpPr txBox="1"/>
          <p:nvPr/>
        </p:nvSpPr>
        <p:spPr>
          <a:xfrm>
            <a:off x="10608365" y="3583561"/>
            <a:ext cx="1311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Et hommes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DE2978-0B17-4A03-AD47-2A72E8E02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" t="36814" r="84839" b="56118"/>
          <a:stretch/>
        </p:blipFill>
        <p:spPr>
          <a:xfrm>
            <a:off x="10681249" y="381030"/>
            <a:ext cx="927652" cy="4108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5DEB7B8-0EE5-4E77-AD34-32F06161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20" r="85152" b="7011"/>
          <a:stretch/>
        </p:blipFill>
        <p:spPr>
          <a:xfrm>
            <a:off x="11191459" y="2119095"/>
            <a:ext cx="927652" cy="4108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A47D889-7CE2-4402-ADDF-34DBE2378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13" t="63146" r="29103" b="16747"/>
          <a:stretch/>
        </p:blipFill>
        <p:spPr>
          <a:xfrm rot="5400000">
            <a:off x="851091" y="2561280"/>
            <a:ext cx="630198" cy="15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04834-0E6D-453F-969D-78FCB023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720548" cy="748058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Méningocoque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C87A7-FB97-4B04-BD26-C5E54E85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de surrisque d’IIM chez VIH</a:t>
            </a:r>
          </a:p>
          <a:p>
            <a:r>
              <a:rPr lang="fr-FR" dirty="0"/>
              <a:t>Épidémie d’IIM chez HSH fréquentant des lieux de convivialités gay </a:t>
            </a:r>
          </a:p>
          <a:p>
            <a:pPr marL="0" indent="0">
              <a:buNone/>
            </a:pPr>
            <a:r>
              <a:rPr lang="fr-FR" dirty="0"/>
              <a:t>en 2014 / reco jusque fin 2016, mais n’y est plus en 2018</a:t>
            </a:r>
          </a:p>
          <a:p>
            <a:r>
              <a:rPr lang="fr-FR" dirty="0"/>
              <a:t>Moindre immunogénicité du vaccin chez PPVIH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1C1B53-619F-4182-9CE4-75112E1CF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2" t="58268" r="1223" b="28274"/>
          <a:stretch/>
        </p:blipFill>
        <p:spPr>
          <a:xfrm>
            <a:off x="543340" y="4463913"/>
            <a:ext cx="10514603" cy="13255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C90F36-CC01-4D11-B174-D169E4967575}"/>
              </a:ext>
            </a:extLst>
          </p:cNvPr>
          <p:cNvSpPr/>
          <p:nvPr/>
        </p:nvSpPr>
        <p:spPr>
          <a:xfrm>
            <a:off x="2279374" y="4891777"/>
            <a:ext cx="4373217" cy="8596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29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CCA4E9-E230-41AB-B292-74816E38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C6C68A-2DDF-4E30-8617-552940DE4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21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fr-FR" sz="3200" dirty="0">
                <a:solidFill>
                  <a:schemeClr val="accent2"/>
                </a:solidFill>
              </a:rPr>
              <a:t>Intégrer les vaccins dans une PEC préventive globale</a:t>
            </a:r>
          </a:p>
          <a:p>
            <a:pPr marL="0" indent="0" algn="ctr">
              <a:buNone/>
            </a:pPr>
            <a:endParaRPr lang="fr-FR" dirty="0"/>
          </a:p>
          <a:p>
            <a:pPr lvl="1"/>
            <a:r>
              <a:rPr lang="fr-FR" b="1" dirty="0"/>
              <a:t>Y penser 1/an : </a:t>
            </a:r>
            <a:r>
              <a:rPr lang="fr-FR" i="1" dirty="0"/>
              <a:t>les patients sont plutôt ok, si c’est proposé</a:t>
            </a:r>
          </a:p>
          <a:p>
            <a:pPr lvl="1"/>
            <a:endParaRPr lang="fr-FR" i="1" dirty="0"/>
          </a:p>
          <a:p>
            <a:pPr lvl="1"/>
            <a:r>
              <a:rPr lang="fr-FR" dirty="0"/>
              <a:t>Mettre à jour le calendrier vaccinal obligatoire (DTP 1/10 ans) et recommandé</a:t>
            </a:r>
          </a:p>
          <a:p>
            <a:pPr lvl="1"/>
            <a:r>
              <a:rPr lang="fr-FR" dirty="0"/>
              <a:t>Vérifier les </a:t>
            </a:r>
            <a:r>
              <a:rPr lang="fr-FR" dirty="0" err="1"/>
              <a:t>Ac</a:t>
            </a:r>
            <a:r>
              <a:rPr lang="fr-FR" dirty="0"/>
              <a:t> si nécessaires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Inscrire les vaccins faits dans </a:t>
            </a:r>
            <a:r>
              <a:rPr lang="fr-FR" dirty="0" err="1"/>
              <a:t>Nadis</a:t>
            </a:r>
            <a:r>
              <a:rPr lang="fr-FR" dirty="0"/>
              <a:t> 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E88BCE-F059-4E9E-AECB-CD8BF5D00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28637"/>
            <a:ext cx="430670" cy="4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0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EDAA23-387E-4DB9-AAD4-9526090C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860"/>
            <a:ext cx="10515600" cy="1026353"/>
          </a:xfrm>
        </p:spPr>
        <p:txBody>
          <a:bodyPr/>
          <a:lstStyle/>
          <a:p>
            <a:r>
              <a:rPr lang="fr-FR" dirty="0"/>
              <a:t>VACCINS VIVANTS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648E6C-AC70-4312-869E-449928F7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5" y="1558131"/>
            <a:ext cx="4568687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CI au BCG</a:t>
            </a:r>
          </a:p>
          <a:p>
            <a:endParaRPr lang="fr-FR" dirty="0"/>
          </a:p>
          <a:p>
            <a:r>
              <a:rPr lang="fr-FR" dirty="0"/>
              <a:t>Seuil de CD4 à respecter:</a:t>
            </a:r>
          </a:p>
          <a:p>
            <a:pPr lvl="1"/>
            <a:r>
              <a:rPr lang="fr-FR" sz="2000" dirty="0">
                <a:solidFill>
                  <a:schemeClr val="accent2"/>
                </a:solidFill>
              </a:rPr>
              <a:t>&lt;12 mois </a:t>
            </a:r>
            <a:r>
              <a:rPr lang="fr-FR" sz="2000" dirty="0">
                <a:solidFill>
                  <a:schemeClr val="accent2"/>
                </a:solidFill>
                <a:sym typeface="Wingdings" panose="05000000000000000000" pitchFamily="2" charset="2"/>
              </a:rPr>
              <a:t> CD4 &gt;25%</a:t>
            </a:r>
          </a:p>
          <a:p>
            <a:pPr lvl="1"/>
            <a:r>
              <a:rPr lang="fr-FR" sz="2000" dirty="0">
                <a:solidFill>
                  <a:schemeClr val="accent2"/>
                </a:solidFill>
                <a:sym typeface="Wingdings" panose="05000000000000000000" pitchFamily="2" charset="2"/>
              </a:rPr>
              <a:t>12 à 35 mois  CD4&gt;20%</a:t>
            </a:r>
          </a:p>
          <a:p>
            <a:pPr lvl="1"/>
            <a:r>
              <a:rPr lang="fr-FR" sz="2000" dirty="0">
                <a:solidFill>
                  <a:schemeClr val="accent2"/>
                </a:solidFill>
                <a:sym typeface="Wingdings" panose="05000000000000000000" pitchFamily="2" charset="2"/>
              </a:rPr>
              <a:t>36 à 59 mois  CD4&gt;15%</a:t>
            </a:r>
          </a:p>
          <a:p>
            <a:pPr lvl="1"/>
            <a:r>
              <a:rPr lang="fr-FR" sz="2000" dirty="0">
                <a:solidFill>
                  <a:schemeClr val="accent2"/>
                </a:solidFill>
                <a:sym typeface="Wingdings" panose="05000000000000000000" pitchFamily="2" charset="2"/>
              </a:rPr>
              <a:t>&gt; 5 ans et adulte  CD4&gt;200/mm</a:t>
            </a:r>
            <a:r>
              <a:rPr lang="fr-FR" sz="2000" baseline="30000" dirty="0">
                <a:solidFill>
                  <a:schemeClr val="accent2"/>
                </a:solidFill>
                <a:sym typeface="Wingdings" panose="05000000000000000000" pitchFamily="2" charset="2"/>
              </a:rPr>
              <a:t>3</a:t>
            </a:r>
          </a:p>
          <a:p>
            <a:endParaRPr lang="fr-FR" baseline="30000" dirty="0">
              <a:sym typeface="Wingdings" panose="05000000000000000000" pitchFamily="2" charset="2"/>
            </a:endParaRPr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7A6A410-2821-4165-9447-7765553C198F}"/>
              </a:ext>
            </a:extLst>
          </p:cNvPr>
          <p:cNvSpPr txBox="1">
            <a:spLocks/>
          </p:cNvSpPr>
          <p:nvPr/>
        </p:nvSpPr>
        <p:spPr>
          <a:xfrm>
            <a:off x="5088834" y="1558131"/>
            <a:ext cx="6957391" cy="4351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4"/>
                </a:solidFill>
              </a:rPr>
              <a:t>Rubéole</a:t>
            </a:r>
            <a:r>
              <a:rPr lang="fr-FR" dirty="0"/>
              <a:t> et femme: 1 </a:t>
            </a:r>
            <a:r>
              <a:rPr lang="fr-FR" dirty="0" err="1"/>
              <a:t>inj</a:t>
            </a:r>
            <a:r>
              <a:rPr lang="fr-FR" dirty="0"/>
              <a:t>° de ROR + contrôle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4"/>
                </a:solidFill>
              </a:rPr>
              <a:t>Rougeole</a:t>
            </a:r>
            <a:r>
              <a:rPr lang="fr-FR" dirty="0"/>
              <a:t>: 2 </a:t>
            </a:r>
            <a:r>
              <a:rPr lang="fr-FR" dirty="0" err="1"/>
              <a:t>inj</a:t>
            </a:r>
            <a:r>
              <a:rPr lang="fr-FR" dirty="0"/>
              <a:t>° de ROR </a:t>
            </a:r>
            <a:r>
              <a:rPr lang="fr-FR" sz="2400" dirty="0"/>
              <a:t>si séronégatif/ ou exposition &lt; 3 j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chemeClr val="accent4"/>
                </a:solidFill>
              </a:rPr>
              <a:t>Varicelle</a:t>
            </a:r>
            <a:r>
              <a:rPr lang="fr-FR" dirty="0"/>
              <a:t> chez adulte: 2 </a:t>
            </a:r>
            <a:r>
              <a:rPr lang="fr-FR" dirty="0" err="1"/>
              <a:t>inj</a:t>
            </a:r>
            <a:r>
              <a:rPr lang="fr-FR" dirty="0"/>
              <a:t>° à 4 à 8 semaines,</a:t>
            </a:r>
            <a:r>
              <a:rPr lang="fr-FR" sz="2400" dirty="0"/>
              <a:t> si séronégatif/ ou exposition &lt; 3 j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sz="2000" baseline="30000" dirty="0">
              <a:sym typeface="Wingdings" panose="05000000000000000000" pitchFamily="2" charset="2"/>
            </a:endParaRPr>
          </a:p>
          <a:p>
            <a:endParaRPr lang="fr-FR" sz="2000" baseline="30000" dirty="0">
              <a:sym typeface="Wingdings" panose="05000000000000000000" pitchFamily="2" charset="2"/>
            </a:endParaRPr>
          </a:p>
          <a:p>
            <a:endParaRPr lang="fr-FR" baseline="30000" dirty="0">
              <a:sym typeface="Wingdings" panose="05000000000000000000" pitchFamily="2" charset="2"/>
            </a:endParaRPr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27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9D2282-8F55-45FE-B923-BAF9835E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445565" cy="814318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Pneumocoque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F1F3D3-03AE-44D5-90E4-AF219A18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492517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 smtClean="0"/>
              <a:t>Patient ayant bénéficié d’au moins une vaccination ou d’un prescription contre le pneumocoque dans les 5 dernières années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883430"/>
              </p:ext>
            </p:extLst>
          </p:nvPr>
        </p:nvGraphicFramePr>
        <p:xfrm>
          <a:off x="1727687" y="2088120"/>
          <a:ext cx="9797772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768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9D2282-8F55-45FE-B923-BAF9835E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445565" cy="814318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Pneumocoque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F1F3D3-03AE-44D5-90E4-AF219A18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2984"/>
          </a:xfrm>
        </p:spPr>
        <p:txBody>
          <a:bodyPr/>
          <a:lstStyle/>
          <a:p>
            <a:r>
              <a:rPr lang="fr-FR" dirty="0"/>
              <a:t>Surrisque chez PPVIH x 35-40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/>
              <a:t>Métanalyse - Van Aalst, </a:t>
            </a:r>
            <a:r>
              <a:rPr lang="fr-FR" sz="2000" dirty="0" err="1"/>
              <a:t>Travel</a:t>
            </a:r>
            <a:r>
              <a:rPr lang="fr-FR" sz="2000" dirty="0"/>
              <a:t> Med and </a:t>
            </a:r>
            <a:r>
              <a:rPr lang="fr-FR" sz="2000" dirty="0" err="1"/>
              <a:t>Inf</a:t>
            </a:r>
            <a:r>
              <a:rPr lang="fr-FR" sz="2000" dirty="0"/>
              <a:t> disease2018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dirty="0"/>
              <a:t>Surtout si CD4&lt;200, CV incontrôlée, tabac, alcool, âge &gt;65 ans</a:t>
            </a:r>
          </a:p>
          <a:p>
            <a:endParaRPr lang="fr-F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A75447A2-48FB-4F77-849F-5B2D9EB07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53668"/>
              </p:ext>
            </p:extLst>
          </p:nvPr>
        </p:nvGraphicFramePr>
        <p:xfrm>
          <a:off x="1524001" y="2404718"/>
          <a:ext cx="8521147" cy="24190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34950">
                  <a:extLst>
                    <a:ext uri="{9D8B030D-6E8A-4147-A177-3AD203B41FA5}">
                      <a16:colId xmlns="" xmlns:a16="http://schemas.microsoft.com/office/drawing/2014/main" val="1870844472"/>
                    </a:ext>
                  </a:extLst>
                </a:gridCol>
                <a:gridCol w="4286197">
                  <a:extLst>
                    <a:ext uri="{9D8B030D-6E8A-4147-A177-3AD203B41FA5}">
                      <a16:colId xmlns="" xmlns:a16="http://schemas.microsoft.com/office/drawing/2014/main" val="2412446566"/>
                    </a:ext>
                  </a:extLst>
                </a:gridCol>
              </a:tblGrid>
              <a:tr h="6864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Incidence des infections invasives à pneumocoque + </a:t>
                      </a:r>
                      <a:r>
                        <a:rPr lang="fr-FR" dirty="0" err="1"/>
                        <a:t>pnp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249627"/>
                  </a:ext>
                </a:extLst>
              </a:tr>
              <a:tr h="392282">
                <a:tc>
                  <a:txBody>
                    <a:bodyPr/>
                    <a:lstStyle/>
                    <a:p>
                      <a:r>
                        <a:rPr lang="fr-FR" dirty="0"/>
                        <a:t>Contrôle sain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10/100000 pers-année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9934971"/>
                  </a:ext>
                </a:extLst>
              </a:tr>
              <a:tr h="686494">
                <a:tc>
                  <a:txBody>
                    <a:bodyPr/>
                    <a:lstStyle/>
                    <a:p>
                      <a:r>
                        <a:rPr lang="fr-FR" dirty="0"/>
                        <a:t>PPVIH </a:t>
                      </a:r>
                      <a:r>
                        <a:rPr lang="fr-FR" dirty="0" err="1"/>
                        <a:t>pre</a:t>
                      </a:r>
                      <a:r>
                        <a:rPr lang="fr-FR" dirty="0"/>
                        <a:t> ARV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Hors Afrique: 746/100000 pers-année</a:t>
                      </a:r>
                    </a:p>
                    <a:p>
                      <a:r>
                        <a:rPr lang="fr-FR" dirty="0"/>
                        <a:t>Afrique: 2465/100000 pers-année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0797715"/>
                  </a:ext>
                </a:extLst>
              </a:tr>
              <a:tr h="653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PPVIH ARV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Hors Afrique: 331/100000 pers-année</a:t>
                      </a:r>
                    </a:p>
                    <a:p>
                      <a:r>
                        <a:rPr lang="fr-FR" sz="1600" dirty="0"/>
                        <a:t>(Afrique du sud: 318/100000 pers-année)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153391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22B9E5-E085-4378-8488-BF5E7A3F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5" y="359794"/>
            <a:ext cx="3445565" cy="1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6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A6983E-E937-49A0-A0DB-6EC76C77B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Modalités:</a:t>
            </a:r>
          </a:p>
          <a:p>
            <a:pPr lvl="1"/>
            <a:r>
              <a:rPr lang="fr-FR" u="sng" dirty="0"/>
              <a:t>Enfant &lt;2 ans: </a:t>
            </a:r>
            <a:r>
              <a:rPr lang="fr-FR" dirty="0">
                <a:solidFill>
                  <a:schemeClr val="accent2"/>
                </a:solidFill>
              </a:rPr>
              <a:t>Primo vaccination par schéma renforcé </a:t>
            </a:r>
            <a:r>
              <a:rPr lang="fr-FR" dirty="0"/>
              <a:t>2, </a:t>
            </a:r>
            <a:r>
              <a:rPr lang="fr-FR" dirty="0">
                <a:solidFill>
                  <a:schemeClr val="accent2"/>
                </a:solidFill>
              </a:rPr>
              <a:t>3</a:t>
            </a:r>
            <a:r>
              <a:rPr lang="fr-FR" dirty="0"/>
              <a:t>, 4 mois (VPC13) </a:t>
            </a:r>
            <a:r>
              <a:rPr lang="fr-FR" dirty="0">
                <a:solidFill>
                  <a:schemeClr val="accent2"/>
                </a:solidFill>
              </a:rPr>
              <a:t>puis 11mois </a:t>
            </a:r>
            <a:r>
              <a:rPr lang="fr-FR" dirty="0"/>
              <a:t>/ puis VPP23 à 2 ans</a:t>
            </a:r>
          </a:p>
          <a:p>
            <a:pPr lvl="1"/>
            <a:r>
              <a:rPr lang="fr-FR" u="sng" dirty="0"/>
              <a:t>enfant &gt; 2ans et non vacciné: </a:t>
            </a:r>
            <a:r>
              <a:rPr lang="fr-FR" dirty="0"/>
              <a:t>VPC13 S0-S8 + VPP23 2 mois après</a:t>
            </a:r>
          </a:p>
          <a:p>
            <a:pPr lvl="1"/>
            <a:r>
              <a:rPr lang="fr-FR" u="sng" dirty="0"/>
              <a:t>&gt; 5ans et adulte non vacciné: </a:t>
            </a:r>
            <a:r>
              <a:rPr lang="fr-FR" dirty="0"/>
              <a:t>VPC13 S0+ VPP23 2 mois après</a:t>
            </a:r>
          </a:p>
          <a:p>
            <a:pPr lvl="1"/>
            <a:r>
              <a:rPr lang="fr-FR" dirty="0"/>
              <a:t>Rappel: VPP23 après 5 ans… mais pas de données</a:t>
            </a:r>
          </a:p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1A4B62-8543-48EE-8400-30B76C21E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89" t="48898" b="40613"/>
          <a:stretch/>
        </p:blipFill>
        <p:spPr>
          <a:xfrm>
            <a:off x="64806" y="1107161"/>
            <a:ext cx="12127194" cy="11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42B75E-52EB-479F-8355-C5773D01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891748" cy="840823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Grippe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B11B6A-8B5B-43C8-AB5C-496232B28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169759"/>
              </p:ext>
            </p:extLst>
          </p:nvPr>
        </p:nvGraphicFramePr>
        <p:xfrm>
          <a:off x="5546688" y="338030"/>
          <a:ext cx="6290270" cy="315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117311"/>
              </p:ext>
            </p:extLst>
          </p:nvPr>
        </p:nvGraphicFramePr>
        <p:xfrm>
          <a:off x="140675" y="3094893"/>
          <a:ext cx="6260123" cy="363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39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42B75E-52EB-479F-8355-C5773D01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891748" cy="840823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Grippe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B11B6A-8B5B-43C8-AB5C-496232B28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d’augmentation fréquence/ mais plus de risque de complication </a:t>
            </a:r>
          </a:p>
          <a:p>
            <a:pPr lvl="1"/>
            <a:endParaRPr lang="fr-FR" dirty="0"/>
          </a:p>
          <a:p>
            <a:r>
              <a:rPr lang="fr-FR" dirty="0"/>
              <a:t>Modalités: 1/an, tous les ans</a:t>
            </a:r>
          </a:p>
          <a:p>
            <a:pPr marL="0" indent="0">
              <a:buNone/>
            </a:pPr>
            <a:r>
              <a:rPr lang="fr-FR" dirty="0"/>
              <a:t>Qq soit le nombre de CD4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6B4488-0DCD-458E-AD16-99FA28079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37" r="1569" b="6594"/>
          <a:stretch/>
        </p:blipFill>
        <p:spPr>
          <a:xfrm>
            <a:off x="692427" y="3991354"/>
            <a:ext cx="10117136" cy="6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7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45D4EA-AB9F-4D58-816D-5B90F40E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229139" cy="774562"/>
          </a:xfrm>
          <a:solidFill>
            <a:schemeClr val="accent4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HPV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5772AE-0C49-4319-A47E-9B3B254B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962"/>
            <a:ext cx="10515600" cy="482600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FF9930-53CF-4DFB-9DE9-B22905C8E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788" y="365126"/>
            <a:ext cx="1838011" cy="131196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7408"/>
              </p:ext>
            </p:extLst>
          </p:nvPr>
        </p:nvGraphicFramePr>
        <p:xfrm>
          <a:off x="1758463" y="1787618"/>
          <a:ext cx="8250812" cy="264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03"/>
                <a:gridCol w="2062703"/>
                <a:gridCol w="1973942"/>
                <a:gridCol w="2151464"/>
              </a:tblGrid>
              <a:tr h="516783"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Nombre vaccins faits et/ou</a:t>
                      </a:r>
                      <a:r>
                        <a:rPr lang="fr-FR" sz="2000" baseline="0" dirty="0" smtClean="0"/>
                        <a:t> prescrits sur les deux dernières années (%)</a:t>
                      </a:r>
                      <a:endParaRPr lang="fr-F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1678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File active totale </a:t>
                      </a:r>
                    </a:p>
                    <a:p>
                      <a:pPr algn="ctr"/>
                      <a:r>
                        <a:rPr lang="fr-FR" sz="1400" dirty="0" smtClean="0"/>
                        <a:t>(</a:t>
                      </a:r>
                      <a:r>
                        <a:rPr lang="fr-FR" sz="1400" dirty="0" err="1" smtClean="0"/>
                        <a:t>N</a:t>
                      </a:r>
                      <a:r>
                        <a:rPr lang="fr-FR" sz="1050" dirty="0" err="1" smtClean="0"/>
                        <a:t>Région</a:t>
                      </a:r>
                      <a:r>
                        <a:rPr lang="fr-FR" sz="1400" dirty="0" smtClean="0"/>
                        <a:t>=3728)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HSH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(</a:t>
                      </a:r>
                      <a:r>
                        <a:rPr lang="fr-FR" sz="1400" dirty="0" err="1" smtClean="0"/>
                        <a:t>N</a:t>
                      </a:r>
                      <a:r>
                        <a:rPr lang="fr-FR" sz="1050" dirty="0" err="1" smtClean="0"/>
                        <a:t>Région</a:t>
                      </a:r>
                      <a:r>
                        <a:rPr lang="fr-FR" sz="1400" dirty="0" smtClean="0"/>
                        <a:t>=1437)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HSH moins de 25 ans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(</a:t>
                      </a:r>
                      <a:r>
                        <a:rPr lang="fr-FR" sz="1400" dirty="0" err="1" smtClean="0"/>
                        <a:t>N</a:t>
                      </a:r>
                      <a:r>
                        <a:rPr lang="fr-FR" sz="1050" dirty="0" err="1" smtClean="0"/>
                        <a:t>Région</a:t>
                      </a:r>
                      <a:r>
                        <a:rPr lang="fr-FR" sz="1400" dirty="0" smtClean="0"/>
                        <a:t>=31)</a:t>
                      </a:r>
                    </a:p>
                  </a:txBody>
                  <a:tcPr anchor="ctr"/>
                </a:tc>
              </a:tr>
              <a:tr h="516783">
                <a:tc>
                  <a:txBody>
                    <a:bodyPr/>
                    <a:lstStyle/>
                    <a:p>
                      <a:r>
                        <a:rPr lang="fr-FR" dirty="0" smtClean="0"/>
                        <a:t>Région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6,5</a:t>
                      </a:r>
                      <a:endParaRPr lang="fr-FR" dirty="0"/>
                    </a:p>
                  </a:txBody>
                  <a:tcPr/>
                </a:tc>
              </a:tr>
              <a:tr h="516783">
                <a:tc>
                  <a:txBody>
                    <a:bodyPr/>
                    <a:lstStyle/>
                    <a:p>
                      <a:r>
                        <a:rPr lang="fr-FR" dirty="0" smtClean="0"/>
                        <a:t>Rennes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516783">
                <a:tc>
                  <a:txBody>
                    <a:bodyPr/>
                    <a:lstStyle/>
                    <a:p>
                      <a:r>
                        <a:rPr lang="fr-FR" dirty="0" smtClean="0"/>
                        <a:t>Quimper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708218" y="4873449"/>
            <a:ext cx="770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6 centres pour lesquels la notion de vaccination n’est pas renseignée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99,8% </a:t>
            </a:r>
            <a:r>
              <a:rPr lang="fr-FR" dirty="0" smtClean="0"/>
              <a:t>de données manquantes sur la Région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58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10843</TotalTime>
  <Words>1066</Words>
  <Application>Microsoft Office PowerPoint</Application>
  <PresentationFormat>Personnalisé</PresentationFormat>
  <Paragraphs>239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Office Theme</vt:lpstr>
      <vt:lpstr>Thème Office</vt:lpstr>
      <vt:lpstr>Vaccination du PPVIH</vt:lpstr>
      <vt:lpstr>Présentation PowerPoint</vt:lpstr>
      <vt:lpstr>VACCINS VIVANTS</vt:lpstr>
      <vt:lpstr>Pneumocoque</vt:lpstr>
      <vt:lpstr>Pneumocoque</vt:lpstr>
      <vt:lpstr>Présentation PowerPoint</vt:lpstr>
      <vt:lpstr>Grippe </vt:lpstr>
      <vt:lpstr>Grippe </vt:lpstr>
      <vt:lpstr>HPV</vt:lpstr>
      <vt:lpstr>HPV</vt:lpstr>
      <vt:lpstr>Présentation PowerPoint</vt:lpstr>
      <vt:lpstr>Présentation PowerPoint</vt:lpstr>
      <vt:lpstr>VHB</vt:lpstr>
      <vt:lpstr>VHB</vt:lpstr>
      <vt:lpstr>Présentation PowerPoint</vt:lpstr>
      <vt:lpstr>VHA</vt:lpstr>
      <vt:lpstr>VHA</vt:lpstr>
      <vt:lpstr>Présentation PowerPoint</vt:lpstr>
      <vt:lpstr>Méningocoque </vt:lpstr>
      <vt:lpstr>Méningocoque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 du PPVIH</dc:title>
  <dc:creator>Solene Patrat-Delon</dc:creator>
  <cp:lastModifiedBy>Camille GUENNOUN</cp:lastModifiedBy>
  <cp:revision>85</cp:revision>
  <dcterms:created xsi:type="dcterms:W3CDTF">2018-10-01T14:47:33Z</dcterms:created>
  <dcterms:modified xsi:type="dcterms:W3CDTF">2019-05-21T06:50:10Z</dcterms:modified>
</cp:coreProperties>
</file>