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51"/>
  </p:notesMasterIdLst>
  <p:sldIdLst>
    <p:sldId id="344" r:id="rId2"/>
    <p:sldId id="360" r:id="rId3"/>
    <p:sldId id="300" r:id="rId4"/>
    <p:sldId id="297" r:id="rId5"/>
    <p:sldId id="345" r:id="rId6"/>
    <p:sldId id="348" r:id="rId7"/>
    <p:sldId id="352" r:id="rId8"/>
    <p:sldId id="353" r:id="rId9"/>
    <p:sldId id="349" r:id="rId10"/>
    <p:sldId id="271" r:id="rId11"/>
    <p:sldId id="270" r:id="rId12"/>
    <p:sldId id="274" r:id="rId13"/>
    <p:sldId id="351" r:id="rId14"/>
    <p:sldId id="275" r:id="rId15"/>
    <p:sldId id="281" r:id="rId16"/>
    <p:sldId id="337" r:id="rId17"/>
    <p:sldId id="338" r:id="rId18"/>
    <p:sldId id="276" r:id="rId19"/>
    <p:sldId id="301" r:id="rId20"/>
    <p:sldId id="366" r:id="rId21"/>
    <p:sldId id="321" r:id="rId22"/>
    <p:sldId id="277" r:id="rId23"/>
    <p:sldId id="318" r:id="rId24"/>
    <p:sldId id="278" r:id="rId25"/>
    <p:sldId id="280" r:id="rId26"/>
    <p:sldId id="279" r:id="rId27"/>
    <p:sldId id="355" r:id="rId28"/>
    <p:sldId id="361" r:id="rId29"/>
    <p:sldId id="362" r:id="rId30"/>
    <p:sldId id="363" r:id="rId31"/>
    <p:sldId id="364" r:id="rId32"/>
    <p:sldId id="365" r:id="rId33"/>
    <p:sldId id="285" r:id="rId34"/>
    <p:sldId id="322" r:id="rId35"/>
    <p:sldId id="306" r:id="rId36"/>
    <p:sldId id="343" r:id="rId37"/>
    <p:sldId id="323" r:id="rId38"/>
    <p:sldId id="289" r:id="rId39"/>
    <p:sldId id="325" r:id="rId40"/>
    <p:sldId id="354" r:id="rId41"/>
    <p:sldId id="332" r:id="rId42"/>
    <p:sldId id="292" r:id="rId43"/>
    <p:sldId id="342" r:id="rId44"/>
    <p:sldId id="313" r:id="rId45"/>
    <p:sldId id="357" r:id="rId46"/>
    <p:sldId id="346" r:id="rId47"/>
    <p:sldId id="347" r:id="rId48"/>
    <p:sldId id="359" r:id="rId49"/>
    <p:sldId id="358" r:id="rId50"/>
  </p:sldIdLst>
  <p:sldSz cx="9144000" cy="5715000" type="screen16x1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5" autoAdjust="0"/>
    <p:restoredTop sz="86543" autoAdjust="0"/>
  </p:normalViewPr>
  <p:slideViewPr>
    <p:cSldViewPr snapToGrid="0" snapToObjects="1">
      <p:cViewPr>
        <p:scale>
          <a:sx n="114" d="100"/>
          <a:sy n="114" d="100"/>
        </p:scale>
        <p:origin x="968" y="92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17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212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jacobadam:Desktop:Meta%20Virology:Adult%20Cascades:graphs%20IAS%20july%209th.xlsx" TargetMode="External"/><Relationship Id="rId3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jacobadam:Desktop:Meta%20Virology:Adult%20Cascades:graphs%20IAS%20july%209th.xlsx" TargetMode="External"/><Relationship Id="rId3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jacobadam:Desktop:Meta%20Virology:Adult%20Cascades:graphs%20IAS%20july%209th.xlsx" TargetMode="External"/><Relationship Id="rId3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 sz="1800">
                <a:latin typeface="Calibri"/>
                <a:cs typeface="Calibri"/>
              </a:defRPr>
            </a:pPr>
            <a:r>
              <a:rPr lang="fr-FR" sz="1800">
                <a:latin typeface="Calibri"/>
                <a:cs typeface="Calibri"/>
              </a:rPr>
              <a:t>% filles de 15-24 ans déclarant des relations sexuelles négociées/tarifées</a:t>
            </a:r>
          </a:p>
        </c:rich>
      </c:tx>
      <c:layout>
        <c:manualLayout>
          <c:xMode val="edge"/>
          <c:yMode val="edge"/>
          <c:x val="0.0568983692876946"/>
          <c:y val="0.41755712632254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"/>
          <c:y val="0.0103234215928827"/>
          <c:w val="0.911879560162323"/>
          <c:h val="0.90706543893222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2"/>
              <c:layout>
                <c:manualLayout>
                  <c:x val="-0.00151485241222366"/>
                  <c:y val="-0.0214863719443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Sheet1!$A$9:$A$12</c:f>
              <c:strCache>
                <c:ptCount val="4"/>
                <c:pt idx="0">
                  <c:v>Healthy family</c:v>
                </c:pt>
                <c:pt idx="1">
                  <c:v>AIDS-sick parent</c:v>
                </c:pt>
                <c:pt idx="2">
                  <c:v>Abused &amp; hungry</c:v>
                </c:pt>
                <c:pt idx="3">
                  <c:v>AIDS-sick parent,         abused, hungry</c:v>
                </c:pt>
              </c:strCache>
            </c:strRef>
          </c:cat>
          <c:val>
            <c:numRef>
              <c:f>Sheet1!$B$9:$B$12</c:f>
              <c:numCache>
                <c:formatCode>0%</c:formatCode>
                <c:ptCount val="4"/>
                <c:pt idx="0">
                  <c:v>0.009</c:v>
                </c:pt>
                <c:pt idx="1">
                  <c:v>0.071</c:v>
                </c:pt>
                <c:pt idx="2">
                  <c:v>0.125</c:v>
                </c:pt>
                <c:pt idx="3">
                  <c:v>0.571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5439584"/>
        <c:axId val="1045441360"/>
      </c:barChart>
      <c:catAx>
        <c:axId val="1045439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45441360"/>
        <c:crosses val="autoZero"/>
        <c:auto val="1"/>
        <c:lblAlgn val="ctr"/>
        <c:lblOffset val="100"/>
        <c:noMultiLvlLbl val="0"/>
      </c:catAx>
      <c:valAx>
        <c:axId val="10454413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0454395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66FFFF"/>
              </a:solidFill>
            </c:spPr>
          </c:dPt>
          <c:dPt>
            <c:idx val="8"/>
            <c:invertIfNegative val="0"/>
            <c:bubble3D val="0"/>
            <c:spPr>
              <a:solidFill>
                <a:srgbClr val="66FFFF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bg1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Incarcération</c:v>
                </c:pt>
                <c:pt idx="1">
                  <c:v>Religion</c:v>
                </c:pt>
                <c:pt idx="2">
                  <c:v>Médicaments</c:v>
                </c:pt>
                <c:pt idx="3">
                  <c:v>Support familial</c:v>
                </c:pt>
                <c:pt idx="4">
                  <c:v>Réinsertion</c:v>
                </c:pt>
                <c:pt idx="5">
                  <c:v>Accès à l'emploi</c:v>
                </c:pt>
                <c:pt idx="6">
                  <c:v>Substitution</c:v>
                </c:pt>
                <c:pt idx="7">
                  <c:v>Cure de desintoxication</c:v>
                </c:pt>
                <c:pt idx="8">
                  <c:v>Changement d'environnement</c:v>
                </c:pt>
                <c:pt idx="9">
                  <c:v>Médecine traditionnelle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18.9</c:v>
                </c:pt>
                <c:pt idx="1">
                  <c:v>17.7</c:v>
                </c:pt>
                <c:pt idx="2">
                  <c:v>14.0</c:v>
                </c:pt>
                <c:pt idx="3">
                  <c:v>11.9</c:v>
                </c:pt>
                <c:pt idx="4">
                  <c:v>10.7</c:v>
                </c:pt>
                <c:pt idx="5">
                  <c:v>8.2</c:v>
                </c:pt>
                <c:pt idx="6">
                  <c:v>7.4</c:v>
                </c:pt>
                <c:pt idx="7">
                  <c:v>4.5</c:v>
                </c:pt>
                <c:pt idx="8">
                  <c:v>4.1</c:v>
                </c:pt>
                <c:pt idx="9">
                  <c:v>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45481024"/>
        <c:axId val="1045483088"/>
      </c:barChart>
      <c:catAx>
        <c:axId val="10454810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/>
                <a:cs typeface="Calibri"/>
              </a:defRPr>
            </a:pPr>
            <a:endParaRPr lang="fr-FR"/>
          </a:p>
        </c:txPr>
        <c:crossAx val="1045483088"/>
        <c:crosses val="autoZero"/>
        <c:auto val="1"/>
        <c:lblAlgn val="ctr"/>
        <c:lblOffset val="100"/>
        <c:noMultiLvlLbl val="0"/>
      </c:catAx>
      <c:valAx>
        <c:axId val="104548308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>
                    <a:latin typeface="Calibri"/>
                    <a:cs typeface="Calibri"/>
                  </a:defRPr>
                </a:pPr>
                <a:r>
                  <a:rPr lang="en-US" sz="1400" dirty="0">
                    <a:latin typeface="Calibri"/>
                    <a:cs typeface="Calibri"/>
                  </a:rPr>
                  <a:t>Percent (%) </a:t>
                </a:r>
                <a:r>
                  <a:rPr lang="en-US" sz="1400" dirty="0" smtClean="0">
                    <a:latin typeface="Calibri"/>
                    <a:cs typeface="Calibri"/>
                  </a:rPr>
                  <a:t>Responding. 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/>
                <a:cs typeface="Calibri"/>
              </a:defRPr>
            </a:pPr>
            <a:endParaRPr lang="fr-FR"/>
          </a:p>
        </c:txPr>
        <c:crossAx val="1045481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750678389615648"/>
          <c:y val="0.0224106451759359"/>
          <c:w val="0.894942939743049"/>
          <c:h val="0.8684882099168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E44B0D"/>
            </a:solidFill>
            <a:ln w="12700" cmpd="sng">
              <a:solidFill>
                <a:srgbClr val="000000"/>
              </a:solidFill>
            </a:ln>
            <a:effectLst/>
          </c:spPr>
          <c:invertIfNegative val="0"/>
          <c:dPt>
            <c:idx val="4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Lbls>
            <c:dLbl>
              <c:idx val="0"/>
              <c:layout>
                <c:manualLayout>
                  <c:x val="0.000857352133308917"/>
                  <c:y val="-0.016397765065791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0447823963864982"/>
                  <c:y val="-0.028041255189106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0857365444257069"/>
                  <c:y val="-0.032053150300671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0189605078434963"/>
                  <c:y val="-0.03024817595556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.0018961430211411"/>
                  <c:y val="-0.02289510735762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E44B0D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Sheet1!$O$364:$O$381</c:f>
              <c:strCache>
                <c:ptCount val="18"/>
                <c:pt idx="0">
                  <c:v>Estonia</c:v>
                </c:pt>
                <c:pt idx="1">
                  <c:v>Australia</c:v>
                </c:pt>
                <c:pt idx="2">
                  <c:v>USA</c:v>
                </c:pt>
                <c:pt idx="3">
                  <c:v>Denmark</c:v>
                </c:pt>
                <c:pt idx="4">
                  <c:v>Switzerland</c:v>
                </c:pt>
                <c:pt idx="5">
                  <c:v>France</c:v>
                </c:pt>
                <c:pt idx="6">
                  <c:v>Brazil</c:v>
                </c:pt>
                <c:pt idx="7">
                  <c:v>Vietnam</c:v>
                </c:pt>
                <c:pt idx="8">
                  <c:v>United Kingdom</c:v>
                </c:pt>
                <c:pt idx="9">
                  <c:v>Cuba</c:v>
                </c:pt>
                <c:pt idx="10">
                  <c:v>Netherlands</c:v>
                </c:pt>
                <c:pt idx="11">
                  <c:v>British Columbia (Canada)</c:v>
                </c:pt>
                <c:pt idx="12">
                  <c:v>Kyrgyzstan</c:v>
                </c:pt>
                <c:pt idx="13">
                  <c:v>Georgia</c:v>
                </c:pt>
                <c:pt idx="14">
                  <c:v>Sub Saharan Africa</c:v>
                </c:pt>
                <c:pt idx="15">
                  <c:v>Russia</c:v>
                </c:pt>
                <c:pt idx="16">
                  <c:v>Columbia</c:v>
                </c:pt>
                <c:pt idx="17">
                  <c:v>Ukraine</c:v>
                </c:pt>
              </c:strCache>
            </c:strRef>
          </c:cat>
          <c:val>
            <c:numRef>
              <c:f>Sheet1!$N$364:$N$381</c:f>
              <c:numCache>
                <c:formatCode>0%</c:formatCode>
                <c:ptCount val="18"/>
                <c:pt idx="0">
                  <c:v>0.87</c:v>
                </c:pt>
                <c:pt idx="1">
                  <c:v>0.86</c:v>
                </c:pt>
                <c:pt idx="2">
                  <c:v>0.859</c:v>
                </c:pt>
                <c:pt idx="3">
                  <c:v>0.85</c:v>
                </c:pt>
                <c:pt idx="4">
                  <c:v>0.84</c:v>
                </c:pt>
                <c:pt idx="5">
                  <c:v>0.81</c:v>
                </c:pt>
                <c:pt idx="6">
                  <c:v>0.8</c:v>
                </c:pt>
                <c:pt idx="7">
                  <c:v>0.79</c:v>
                </c:pt>
                <c:pt idx="8">
                  <c:v>0.76</c:v>
                </c:pt>
                <c:pt idx="9">
                  <c:v>0.75</c:v>
                </c:pt>
                <c:pt idx="10">
                  <c:v>0.73</c:v>
                </c:pt>
                <c:pt idx="11">
                  <c:v>0.71</c:v>
                </c:pt>
                <c:pt idx="12">
                  <c:v>0.7</c:v>
                </c:pt>
                <c:pt idx="13">
                  <c:v>0.52</c:v>
                </c:pt>
                <c:pt idx="14">
                  <c:v>0.51</c:v>
                </c:pt>
                <c:pt idx="15">
                  <c:v>0.49</c:v>
                </c:pt>
                <c:pt idx="16">
                  <c:v>0.45</c:v>
                </c:pt>
                <c:pt idx="17">
                  <c:v>0.44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1043310320"/>
        <c:axId val="1043313072"/>
      </c:barChart>
      <c:catAx>
        <c:axId val="1043310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8100">
            <a:solidFill>
              <a:schemeClr val="tx1"/>
            </a:solidFill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600" b="1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43313072"/>
        <c:crosses val="autoZero"/>
        <c:auto val="1"/>
        <c:lblAlgn val="ctr"/>
        <c:lblOffset val="100"/>
        <c:noMultiLvlLbl val="0"/>
      </c:catAx>
      <c:valAx>
        <c:axId val="104331307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 w="381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4331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673744876774404"/>
          <c:y val="0.0425524355049915"/>
          <c:w val="0.915953668292797"/>
          <c:h val="0.85853784898061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5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E44B0D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EB8A28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EBBE34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B3C42F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7E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7E00"/>
              </a:solidFill>
              <a:ln>
                <a:solidFill>
                  <a:schemeClr val="tx1"/>
                </a:solidFill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00153156107196251"/>
                  <c:y val="-0.26165759242168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0833333515602266"/>
                  <c:y val="-0.231728084160175"/>
                </c:manualLayout>
              </c:layout>
              <c:tx>
                <c:rich>
                  <a:bodyPr anchor="t" anchorCtr="0"/>
                  <a:lstStyle/>
                  <a:p>
                    <a:pPr>
                      <a:defRPr sz="2400" b="1">
                        <a:solidFill>
                          <a:srgbClr val="B3C42F"/>
                        </a:solidFill>
                      </a:defRPr>
                    </a:pPr>
                    <a:r>
                      <a:rPr lang="mr-IN" dirty="0" smtClean="0"/>
                      <a:t>43%</a:t>
                    </a:r>
                    <a:endParaRPr lang="mr-IN" dirty="0"/>
                  </a:p>
                </c:rich>
              </c:tx>
              <c:numFmt formatCode="0%" sourceLinked="0"/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0153771143532236"/>
                  <c:y val="-0.173605643375096"/>
                </c:manualLayout>
              </c:layout>
              <c:numFmt formatCode="0%" sourceLinked="0"/>
              <c:spPr/>
              <c:txPr>
                <a:bodyPr anchor="t" anchorCtr="0"/>
                <a:lstStyle/>
                <a:p>
                  <a:pPr>
                    <a:defRPr sz="2400" b="1">
                      <a:solidFill>
                        <a:srgbClr val="007E00"/>
                      </a:solidFill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2400" b="1">
                    <a:solidFill>
                      <a:srgbClr val="E44B0D"/>
                    </a:solidFill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Sheet1!$B$288:$B$293</c:f>
              <c:strCache>
                <c:ptCount val="6"/>
                <c:pt idx="0">
                  <c:v>HIV Positive People             (All ages)</c:v>
                </c:pt>
                <c:pt idx="1">
                  <c:v>Diagnosed                     (Age 15 - 49)</c:v>
                </c:pt>
                <c:pt idx="2">
                  <c:v>Linked to care</c:v>
                </c:pt>
                <c:pt idx="3">
                  <c:v>Retained in care</c:v>
                </c:pt>
                <c:pt idx="4">
                  <c:v>On ART </c:v>
                </c:pt>
                <c:pt idx="5">
                  <c:v>Viral Supression (&lt;500, &lt;350, &lt;200)</c:v>
                </c:pt>
              </c:strCache>
            </c:strRef>
          </c:cat>
          <c:val>
            <c:numRef>
              <c:f>Sheet1!$F$288:$F$293</c:f>
              <c:numCache>
                <c:formatCode>0%</c:formatCode>
                <c:ptCount val="6"/>
                <c:pt idx="0">
                  <c:v>1.0</c:v>
                </c:pt>
                <c:pt idx="1">
                  <c:v>0.51</c:v>
                </c:pt>
                <c:pt idx="4" formatCode="0.00%">
                  <c:v>0.42</c:v>
                </c:pt>
                <c:pt idx="5">
                  <c:v>0.32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1046531120"/>
        <c:axId val="1046533872"/>
      </c:barChart>
      <c:catAx>
        <c:axId val="1046531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8100">
            <a:solidFill>
              <a:schemeClr val="tx1"/>
            </a:solidFill>
          </a:ln>
        </c:spPr>
        <c:crossAx val="1046533872"/>
        <c:crosses val="autoZero"/>
        <c:auto val="1"/>
        <c:lblAlgn val="ctr"/>
        <c:lblOffset val="100"/>
        <c:noMultiLvlLbl val="0"/>
      </c:catAx>
      <c:valAx>
        <c:axId val="1046533872"/>
        <c:scaling>
          <c:orientation val="minMax"/>
          <c:max val="1.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38100">
            <a:solidFill>
              <a:schemeClr val="tx1"/>
            </a:solidFill>
          </a:ln>
        </c:spPr>
        <c:crossAx val="1046531120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fr-FR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701213873040557"/>
          <c:y val="0.0299364463965843"/>
          <c:w val="0.925947954961796"/>
          <c:h val="0.8684882099168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B3C42F"/>
            </a:solidFill>
            <a:ln w="12700" cmpd="sng">
              <a:solidFill>
                <a:srgbClr val="000000"/>
              </a:solidFill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B3C42F">
                  <a:alpha val="99000"/>
                </a:srgbClr>
              </a:solidFill>
              <a:ln w="12700" cmpd="sng">
                <a:solidFill>
                  <a:srgbClr val="000000"/>
                </a:solidFill>
              </a:ln>
              <a:effectLst/>
            </c:spPr>
          </c:dPt>
          <c:dLbls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B3C42F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Sheet1!$J$377:$J$395</c:f>
              <c:strCache>
                <c:ptCount val="19"/>
                <c:pt idx="0">
                  <c:v>Switzerland</c:v>
                </c:pt>
                <c:pt idx="1">
                  <c:v>United Kingdom</c:v>
                </c:pt>
                <c:pt idx="2">
                  <c:v>Australia</c:v>
                </c:pt>
                <c:pt idx="3">
                  <c:v>Netherlands</c:v>
                </c:pt>
                <c:pt idx="4">
                  <c:v>Rwanda</c:v>
                </c:pt>
                <c:pt idx="5">
                  <c:v>Denmark</c:v>
                </c:pt>
                <c:pt idx="6">
                  <c:v>France</c:v>
                </c:pt>
                <c:pt idx="7">
                  <c:v>British Columbia (Canada)</c:v>
                </c:pt>
                <c:pt idx="8">
                  <c:v>Brazil</c:v>
                </c:pt>
                <c:pt idx="9">
                  <c:v>Sub Saharan Africa</c:v>
                </c:pt>
                <c:pt idx="10">
                  <c:v>Cuba</c:v>
                </c:pt>
                <c:pt idx="11">
                  <c:v>USA</c:v>
                </c:pt>
                <c:pt idx="12">
                  <c:v>Columbia</c:v>
                </c:pt>
                <c:pt idx="13">
                  <c:v>Estonia</c:v>
                </c:pt>
                <c:pt idx="14">
                  <c:v>Vietnam</c:v>
                </c:pt>
                <c:pt idx="15">
                  <c:v>Georgia</c:v>
                </c:pt>
                <c:pt idx="16">
                  <c:v>Ukraine</c:v>
                </c:pt>
                <c:pt idx="17">
                  <c:v>Kyrgyzstan</c:v>
                </c:pt>
                <c:pt idx="18">
                  <c:v>Russia</c:v>
                </c:pt>
              </c:strCache>
            </c:strRef>
          </c:cat>
          <c:val>
            <c:numRef>
              <c:f>Sheet1!$I$377:$I$395</c:f>
              <c:numCache>
                <c:formatCode>0%</c:formatCode>
                <c:ptCount val="19"/>
                <c:pt idx="0">
                  <c:v>0.71</c:v>
                </c:pt>
                <c:pt idx="1">
                  <c:v>0.68</c:v>
                </c:pt>
                <c:pt idx="2">
                  <c:v>0.66</c:v>
                </c:pt>
                <c:pt idx="3">
                  <c:v>0.64</c:v>
                </c:pt>
                <c:pt idx="4">
                  <c:v>0.63</c:v>
                </c:pt>
                <c:pt idx="5">
                  <c:v>0.62</c:v>
                </c:pt>
                <c:pt idx="6">
                  <c:v>0.6</c:v>
                </c:pt>
                <c:pt idx="7">
                  <c:v>0.51</c:v>
                </c:pt>
                <c:pt idx="8">
                  <c:v>0.48</c:v>
                </c:pt>
                <c:pt idx="9">
                  <c:v>0.42</c:v>
                </c:pt>
                <c:pt idx="10">
                  <c:v>0.41</c:v>
                </c:pt>
                <c:pt idx="11">
                  <c:v>0.37</c:v>
                </c:pt>
                <c:pt idx="12">
                  <c:v>0.33</c:v>
                </c:pt>
                <c:pt idx="13">
                  <c:v>0.29</c:v>
                </c:pt>
                <c:pt idx="14">
                  <c:v>0.28</c:v>
                </c:pt>
                <c:pt idx="15">
                  <c:v>0.26</c:v>
                </c:pt>
                <c:pt idx="16">
                  <c:v>0.22</c:v>
                </c:pt>
                <c:pt idx="17">
                  <c:v>0.19</c:v>
                </c:pt>
                <c:pt idx="18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1045538992"/>
        <c:axId val="1045541744"/>
      </c:barChart>
      <c:catAx>
        <c:axId val="1045538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8100">
            <a:solidFill>
              <a:schemeClr val="tx1"/>
            </a:solidFill>
          </a:ln>
          <a:effectLst/>
        </c:spPr>
        <c:txPr>
          <a:bodyPr rot="0" spcFirstLastPara="1" vertOverflow="ellipsis" vert="horz" wrap="square" anchor="ctr" anchorCtr="0"/>
          <a:lstStyle/>
          <a:p>
            <a:pPr>
              <a:defRPr sz="600" b="1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45541744"/>
        <c:crosses val="autoZero"/>
        <c:auto val="1"/>
        <c:lblAlgn val="ctr"/>
        <c:lblOffset val="100"/>
        <c:noMultiLvlLbl val="0"/>
      </c:catAx>
      <c:valAx>
        <c:axId val="1045541744"/>
        <c:scaling>
          <c:orientation val="minMax"/>
          <c:max val="1.0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 w="381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4553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D111D6-0178-6E4C-BE0D-024B166708E4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610686-C5A4-2E4C-B13A-BBFF4D5AAD6E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 smtClean="0"/>
            <a:t>Elimination du Sida</a:t>
          </a:r>
          <a:endParaRPr lang="fr-FR" dirty="0"/>
        </a:p>
      </dgm:t>
    </dgm:pt>
    <dgm:pt modelId="{87A52514-82D9-E545-A21B-A9C6ED591859}" type="parTrans" cxnId="{E2DC868F-BC55-344E-994A-5CF0569C419E}">
      <dgm:prSet/>
      <dgm:spPr/>
      <dgm:t>
        <a:bodyPr/>
        <a:lstStyle/>
        <a:p>
          <a:endParaRPr lang="fr-FR"/>
        </a:p>
      </dgm:t>
    </dgm:pt>
    <dgm:pt modelId="{5F4DFFE3-BB36-5F4B-A6F6-4653DAF95CB9}" type="sibTrans" cxnId="{E2DC868F-BC55-344E-994A-5CF0569C419E}">
      <dgm:prSet/>
      <dgm:spPr/>
      <dgm:t>
        <a:bodyPr/>
        <a:lstStyle/>
        <a:p>
          <a:endParaRPr lang="fr-FR"/>
        </a:p>
      </dgm:t>
    </dgm:pt>
    <dgm:pt modelId="{A5D89869-73DF-F040-9291-9819990E00FB}">
      <dgm:prSet phldrT="[Texte]"/>
      <dgm:spPr/>
      <dgm:t>
        <a:bodyPr/>
        <a:lstStyle/>
        <a:p>
          <a:pPr marL="0" indent="0">
            <a:tabLst>
              <a:tab pos="1414463" algn="l"/>
            </a:tabLst>
          </a:pPr>
          <a:r>
            <a:rPr lang="fr-FR" dirty="0" smtClean="0"/>
            <a:t>Sensibiliser tôt</a:t>
          </a:r>
          <a:endParaRPr lang="fr-FR" dirty="0"/>
        </a:p>
      </dgm:t>
    </dgm:pt>
    <dgm:pt modelId="{36EBE1EA-F34C-A949-8C31-A7F1D7DEDD63}" type="parTrans" cxnId="{332BF68B-9F48-DB43-B89B-2894D5DE3500}">
      <dgm:prSet/>
      <dgm:spPr/>
      <dgm:t>
        <a:bodyPr/>
        <a:lstStyle/>
        <a:p>
          <a:endParaRPr lang="fr-FR"/>
        </a:p>
      </dgm:t>
    </dgm:pt>
    <dgm:pt modelId="{EA32F545-D58E-D440-A28B-D4B0368B3B6D}" type="sibTrans" cxnId="{332BF68B-9F48-DB43-B89B-2894D5DE3500}">
      <dgm:prSet/>
      <dgm:spPr/>
      <dgm:t>
        <a:bodyPr/>
        <a:lstStyle/>
        <a:p>
          <a:endParaRPr lang="fr-FR"/>
        </a:p>
      </dgm:t>
    </dgm:pt>
    <dgm:pt modelId="{70FDCA25-ABDF-BD4D-B131-791800895CDC}">
      <dgm:prSet phldrT="[Texte]"/>
      <dgm:spPr/>
      <dgm:t>
        <a:bodyPr/>
        <a:lstStyle/>
        <a:p>
          <a:r>
            <a:rPr lang="fr-FR" dirty="0" smtClean="0"/>
            <a:t>Dépister tôt</a:t>
          </a:r>
          <a:endParaRPr lang="fr-FR" dirty="0"/>
        </a:p>
      </dgm:t>
    </dgm:pt>
    <dgm:pt modelId="{10AFD817-AB23-3B44-BA61-06224901008D}" type="parTrans" cxnId="{66D010CA-E210-8945-A11C-EBFEA116B233}">
      <dgm:prSet/>
      <dgm:spPr/>
      <dgm:t>
        <a:bodyPr/>
        <a:lstStyle/>
        <a:p>
          <a:endParaRPr lang="fr-FR"/>
        </a:p>
      </dgm:t>
    </dgm:pt>
    <dgm:pt modelId="{C40D33E2-4202-8E42-82AD-C13F402EE5E7}" type="sibTrans" cxnId="{66D010CA-E210-8945-A11C-EBFEA116B233}">
      <dgm:prSet/>
      <dgm:spPr/>
      <dgm:t>
        <a:bodyPr/>
        <a:lstStyle/>
        <a:p>
          <a:endParaRPr lang="fr-FR"/>
        </a:p>
      </dgm:t>
    </dgm:pt>
    <dgm:pt modelId="{613694E6-C8DB-5A4C-8EEE-11CD7A304D58}">
      <dgm:prSet phldrT="[Texte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 smtClean="0"/>
            <a:t>Traiter tôt</a:t>
          </a:r>
        </a:p>
      </dgm:t>
    </dgm:pt>
    <dgm:pt modelId="{A0C6498E-9A85-2A41-8C5E-0D7829FAED6D}" type="parTrans" cxnId="{6F01F3DA-0066-044B-BD75-E2F500B17F42}">
      <dgm:prSet/>
      <dgm:spPr/>
      <dgm:t>
        <a:bodyPr/>
        <a:lstStyle/>
        <a:p>
          <a:endParaRPr lang="fr-FR"/>
        </a:p>
      </dgm:t>
    </dgm:pt>
    <dgm:pt modelId="{BD5621E0-87B3-B849-A30F-00F654AC66F3}" type="sibTrans" cxnId="{6F01F3DA-0066-044B-BD75-E2F500B17F42}">
      <dgm:prSet/>
      <dgm:spPr/>
      <dgm:t>
        <a:bodyPr/>
        <a:lstStyle/>
        <a:p>
          <a:endParaRPr lang="fr-FR"/>
        </a:p>
      </dgm:t>
    </dgm:pt>
    <dgm:pt modelId="{928E7159-E1C2-EE49-88F8-F6A73B85ED6C}" type="pres">
      <dgm:prSet presAssocID="{F4D111D6-0178-6E4C-BE0D-024B166708E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115983D-A78A-8D41-A9E1-CAB657A8F443}" type="pres">
      <dgm:prSet presAssocID="{20610686-C5A4-2E4C-B13A-BBFF4D5AAD6E}" presName="root1" presStyleCnt="0"/>
      <dgm:spPr/>
    </dgm:pt>
    <dgm:pt modelId="{90FACFB2-DD86-E440-85BF-3793F6F19715}" type="pres">
      <dgm:prSet presAssocID="{20610686-C5A4-2E4C-B13A-BBFF4D5AAD6E}" presName="LevelOneTextNode" presStyleLbl="node0" presStyleIdx="0" presStyleCnt="1" custLinFactNeighborX="-59735" custLinFactNeighborY="1891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7A9196B-6A9F-CA49-8835-1BC10EB15806}" type="pres">
      <dgm:prSet presAssocID="{20610686-C5A4-2E4C-B13A-BBFF4D5AAD6E}" presName="level2hierChild" presStyleCnt="0"/>
      <dgm:spPr/>
    </dgm:pt>
    <dgm:pt modelId="{0F8B96A5-7782-9B48-8835-FDE4097A7383}" type="pres">
      <dgm:prSet presAssocID="{36EBE1EA-F34C-A949-8C31-A7F1D7DEDD63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3D042ADB-35F6-FB4B-B783-D466C496E4B9}" type="pres">
      <dgm:prSet presAssocID="{36EBE1EA-F34C-A949-8C31-A7F1D7DEDD63}" presName="connTx" presStyleLbl="parChTrans1D2" presStyleIdx="0" presStyleCnt="3"/>
      <dgm:spPr/>
      <dgm:t>
        <a:bodyPr/>
        <a:lstStyle/>
        <a:p>
          <a:endParaRPr lang="fr-FR"/>
        </a:p>
      </dgm:t>
    </dgm:pt>
    <dgm:pt modelId="{89F82434-4C0D-B242-8F0B-D218A92E4623}" type="pres">
      <dgm:prSet presAssocID="{A5D89869-73DF-F040-9291-9819990E00FB}" presName="root2" presStyleCnt="0"/>
      <dgm:spPr/>
    </dgm:pt>
    <dgm:pt modelId="{A670C1BE-6468-4845-BDF4-5EA1CCCC3129}" type="pres">
      <dgm:prSet presAssocID="{A5D89869-73DF-F040-9291-9819990E00FB}" presName="LevelTwoTextNode" presStyleLbl="node2" presStyleIdx="0" presStyleCnt="3" custScaleX="9872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A9B1658-C3C6-6549-99D3-CFF7DBBF7ABE}" type="pres">
      <dgm:prSet presAssocID="{A5D89869-73DF-F040-9291-9819990E00FB}" presName="level3hierChild" presStyleCnt="0"/>
      <dgm:spPr/>
    </dgm:pt>
    <dgm:pt modelId="{3DF11961-17BF-334E-BD77-DAF998F5DCCC}" type="pres">
      <dgm:prSet presAssocID="{10AFD817-AB23-3B44-BA61-06224901008D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576C043B-109A-D34D-AACB-B132C402A11E}" type="pres">
      <dgm:prSet presAssocID="{10AFD817-AB23-3B44-BA61-06224901008D}" presName="connTx" presStyleLbl="parChTrans1D2" presStyleIdx="1" presStyleCnt="3"/>
      <dgm:spPr/>
      <dgm:t>
        <a:bodyPr/>
        <a:lstStyle/>
        <a:p>
          <a:endParaRPr lang="fr-FR"/>
        </a:p>
      </dgm:t>
    </dgm:pt>
    <dgm:pt modelId="{CC304306-4EB5-A24A-A49A-77529D9AD170}" type="pres">
      <dgm:prSet presAssocID="{70FDCA25-ABDF-BD4D-B131-791800895CDC}" presName="root2" presStyleCnt="0"/>
      <dgm:spPr/>
    </dgm:pt>
    <dgm:pt modelId="{B50ED1CE-82A9-F046-970C-E4B416DE8D1E}" type="pres">
      <dgm:prSet presAssocID="{70FDCA25-ABDF-BD4D-B131-791800895CDC}" presName="LevelTwoTextNode" presStyleLbl="node2" presStyleIdx="1" presStyleCnt="3" custScaleX="9904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2115249-7B9B-8D4C-B641-B977D034D469}" type="pres">
      <dgm:prSet presAssocID="{70FDCA25-ABDF-BD4D-B131-791800895CDC}" presName="level3hierChild" presStyleCnt="0"/>
      <dgm:spPr/>
    </dgm:pt>
    <dgm:pt modelId="{C7AB7A1D-0CFD-114B-985A-9BE7B270C53B}" type="pres">
      <dgm:prSet presAssocID="{A0C6498E-9A85-2A41-8C5E-0D7829FAED6D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B8117E74-51F7-2448-8D82-794A52D10E4B}" type="pres">
      <dgm:prSet presAssocID="{A0C6498E-9A85-2A41-8C5E-0D7829FAED6D}" presName="connTx" presStyleLbl="parChTrans1D2" presStyleIdx="2" presStyleCnt="3"/>
      <dgm:spPr/>
      <dgm:t>
        <a:bodyPr/>
        <a:lstStyle/>
        <a:p>
          <a:endParaRPr lang="fr-FR"/>
        </a:p>
      </dgm:t>
    </dgm:pt>
    <dgm:pt modelId="{C6A594F9-297D-2046-9D17-BFEE4F77676A}" type="pres">
      <dgm:prSet presAssocID="{613694E6-C8DB-5A4C-8EEE-11CD7A304D58}" presName="root2" presStyleCnt="0"/>
      <dgm:spPr/>
    </dgm:pt>
    <dgm:pt modelId="{7B63FA6F-37FE-5F4F-9EC4-4876300C27CD}" type="pres">
      <dgm:prSet presAssocID="{613694E6-C8DB-5A4C-8EEE-11CD7A304D58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A6B1819-E300-914E-A30F-970C3C3F567A}" type="pres">
      <dgm:prSet presAssocID="{613694E6-C8DB-5A4C-8EEE-11CD7A304D58}" presName="level3hierChild" presStyleCnt="0"/>
      <dgm:spPr/>
    </dgm:pt>
  </dgm:ptLst>
  <dgm:cxnLst>
    <dgm:cxn modelId="{13512C84-7C59-524B-BD92-9CF39E7EB0B6}" type="presOf" srcId="{10AFD817-AB23-3B44-BA61-06224901008D}" destId="{576C043B-109A-D34D-AACB-B132C402A11E}" srcOrd="1" destOrd="0" presId="urn:microsoft.com/office/officeart/2008/layout/HorizontalMultiLevelHierarchy"/>
    <dgm:cxn modelId="{883934ED-5DB7-084C-A1E0-9DCA1445FA5F}" type="presOf" srcId="{70FDCA25-ABDF-BD4D-B131-791800895CDC}" destId="{B50ED1CE-82A9-F046-970C-E4B416DE8D1E}" srcOrd="0" destOrd="0" presId="urn:microsoft.com/office/officeart/2008/layout/HorizontalMultiLevelHierarchy"/>
    <dgm:cxn modelId="{28E43752-8F5B-814F-B3FE-52407C4174CB}" type="presOf" srcId="{10AFD817-AB23-3B44-BA61-06224901008D}" destId="{3DF11961-17BF-334E-BD77-DAF998F5DCCC}" srcOrd="0" destOrd="0" presId="urn:microsoft.com/office/officeart/2008/layout/HorizontalMultiLevelHierarchy"/>
    <dgm:cxn modelId="{6F01F3DA-0066-044B-BD75-E2F500B17F42}" srcId="{20610686-C5A4-2E4C-B13A-BBFF4D5AAD6E}" destId="{613694E6-C8DB-5A4C-8EEE-11CD7A304D58}" srcOrd="2" destOrd="0" parTransId="{A0C6498E-9A85-2A41-8C5E-0D7829FAED6D}" sibTransId="{BD5621E0-87B3-B849-A30F-00F654AC66F3}"/>
    <dgm:cxn modelId="{4AACD781-F42F-9649-B73C-1F665B097446}" type="presOf" srcId="{36EBE1EA-F34C-A949-8C31-A7F1D7DEDD63}" destId="{3D042ADB-35F6-FB4B-B783-D466C496E4B9}" srcOrd="1" destOrd="0" presId="urn:microsoft.com/office/officeart/2008/layout/HorizontalMultiLevelHierarchy"/>
    <dgm:cxn modelId="{332BF68B-9F48-DB43-B89B-2894D5DE3500}" srcId="{20610686-C5A4-2E4C-B13A-BBFF4D5AAD6E}" destId="{A5D89869-73DF-F040-9291-9819990E00FB}" srcOrd="0" destOrd="0" parTransId="{36EBE1EA-F34C-A949-8C31-A7F1D7DEDD63}" sibTransId="{EA32F545-D58E-D440-A28B-D4B0368B3B6D}"/>
    <dgm:cxn modelId="{66D010CA-E210-8945-A11C-EBFEA116B233}" srcId="{20610686-C5A4-2E4C-B13A-BBFF4D5AAD6E}" destId="{70FDCA25-ABDF-BD4D-B131-791800895CDC}" srcOrd="1" destOrd="0" parTransId="{10AFD817-AB23-3B44-BA61-06224901008D}" sibTransId="{C40D33E2-4202-8E42-82AD-C13F402EE5E7}"/>
    <dgm:cxn modelId="{E1497D67-E08C-CB4B-A2B1-3B9B51EA50A8}" type="presOf" srcId="{A0C6498E-9A85-2A41-8C5E-0D7829FAED6D}" destId="{C7AB7A1D-0CFD-114B-985A-9BE7B270C53B}" srcOrd="0" destOrd="0" presId="urn:microsoft.com/office/officeart/2008/layout/HorizontalMultiLevelHierarchy"/>
    <dgm:cxn modelId="{E2DC868F-BC55-344E-994A-5CF0569C419E}" srcId="{F4D111D6-0178-6E4C-BE0D-024B166708E4}" destId="{20610686-C5A4-2E4C-B13A-BBFF4D5AAD6E}" srcOrd="0" destOrd="0" parTransId="{87A52514-82D9-E545-A21B-A9C6ED591859}" sibTransId="{5F4DFFE3-BB36-5F4B-A6F6-4653DAF95CB9}"/>
    <dgm:cxn modelId="{050DF3F3-CAE2-DB43-AE9C-FB0753755524}" type="presOf" srcId="{613694E6-C8DB-5A4C-8EEE-11CD7A304D58}" destId="{7B63FA6F-37FE-5F4F-9EC4-4876300C27CD}" srcOrd="0" destOrd="0" presId="urn:microsoft.com/office/officeart/2008/layout/HorizontalMultiLevelHierarchy"/>
    <dgm:cxn modelId="{E53FBD38-BCF7-EA41-84D8-23E02470E559}" type="presOf" srcId="{A0C6498E-9A85-2A41-8C5E-0D7829FAED6D}" destId="{B8117E74-51F7-2448-8D82-794A52D10E4B}" srcOrd="1" destOrd="0" presId="urn:microsoft.com/office/officeart/2008/layout/HorizontalMultiLevelHierarchy"/>
    <dgm:cxn modelId="{62605AE4-3356-B943-B4F0-A311D63F7469}" type="presOf" srcId="{F4D111D6-0178-6E4C-BE0D-024B166708E4}" destId="{928E7159-E1C2-EE49-88F8-F6A73B85ED6C}" srcOrd="0" destOrd="0" presId="urn:microsoft.com/office/officeart/2008/layout/HorizontalMultiLevelHierarchy"/>
    <dgm:cxn modelId="{A3F2D5F1-9D7B-D347-B2D2-63698C08575B}" type="presOf" srcId="{A5D89869-73DF-F040-9291-9819990E00FB}" destId="{A670C1BE-6468-4845-BDF4-5EA1CCCC3129}" srcOrd="0" destOrd="0" presId="urn:microsoft.com/office/officeart/2008/layout/HorizontalMultiLevelHierarchy"/>
    <dgm:cxn modelId="{A726031A-72ED-DA4F-8F2C-3175C1626E0C}" type="presOf" srcId="{20610686-C5A4-2E4C-B13A-BBFF4D5AAD6E}" destId="{90FACFB2-DD86-E440-85BF-3793F6F19715}" srcOrd="0" destOrd="0" presId="urn:microsoft.com/office/officeart/2008/layout/HorizontalMultiLevelHierarchy"/>
    <dgm:cxn modelId="{36E7933B-C711-A443-BC51-83872A282D85}" type="presOf" srcId="{36EBE1EA-F34C-A949-8C31-A7F1D7DEDD63}" destId="{0F8B96A5-7782-9B48-8835-FDE4097A7383}" srcOrd="0" destOrd="0" presId="urn:microsoft.com/office/officeart/2008/layout/HorizontalMultiLevelHierarchy"/>
    <dgm:cxn modelId="{20BDA6F7-E4CC-734B-9F61-25DFD5D2AE5E}" type="presParOf" srcId="{928E7159-E1C2-EE49-88F8-F6A73B85ED6C}" destId="{8115983D-A78A-8D41-A9E1-CAB657A8F443}" srcOrd="0" destOrd="0" presId="urn:microsoft.com/office/officeart/2008/layout/HorizontalMultiLevelHierarchy"/>
    <dgm:cxn modelId="{74433F8F-540B-7143-9CD2-3941F4CFBC02}" type="presParOf" srcId="{8115983D-A78A-8D41-A9E1-CAB657A8F443}" destId="{90FACFB2-DD86-E440-85BF-3793F6F19715}" srcOrd="0" destOrd="0" presId="urn:microsoft.com/office/officeart/2008/layout/HorizontalMultiLevelHierarchy"/>
    <dgm:cxn modelId="{83E2174C-B652-A543-9205-4E854037B1DB}" type="presParOf" srcId="{8115983D-A78A-8D41-A9E1-CAB657A8F443}" destId="{E7A9196B-6A9F-CA49-8835-1BC10EB15806}" srcOrd="1" destOrd="0" presId="urn:microsoft.com/office/officeart/2008/layout/HorizontalMultiLevelHierarchy"/>
    <dgm:cxn modelId="{8FDD2547-E7A6-8043-8989-2ACB13F71C1B}" type="presParOf" srcId="{E7A9196B-6A9F-CA49-8835-1BC10EB15806}" destId="{0F8B96A5-7782-9B48-8835-FDE4097A7383}" srcOrd="0" destOrd="0" presId="urn:microsoft.com/office/officeart/2008/layout/HorizontalMultiLevelHierarchy"/>
    <dgm:cxn modelId="{27B0A63A-FD6D-3041-961F-51A13FF4D336}" type="presParOf" srcId="{0F8B96A5-7782-9B48-8835-FDE4097A7383}" destId="{3D042ADB-35F6-FB4B-B783-D466C496E4B9}" srcOrd="0" destOrd="0" presId="urn:microsoft.com/office/officeart/2008/layout/HorizontalMultiLevelHierarchy"/>
    <dgm:cxn modelId="{50FB2391-EE2D-CB45-9AA3-EFBB71795896}" type="presParOf" srcId="{E7A9196B-6A9F-CA49-8835-1BC10EB15806}" destId="{89F82434-4C0D-B242-8F0B-D218A92E4623}" srcOrd="1" destOrd="0" presId="urn:microsoft.com/office/officeart/2008/layout/HorizontalMultiLevelHierarchy"/>
    <dgm:cxn modelId="{118F94A7-ADB3-2E44-B425-4C9EA025E6B5}" type="presParOf" srcId="{89F82434-4C0D-B242-8F0B-D218A92E4623}" destId="{A670C1BE-6468-4845-BDF4-5EA1CCCC3129}" srcOrd="0" destOrd="0" presId="urn:microsoft.com/office/officeart/2008/layout/HorizontalMultiLevelHierarchy"/>
    <dgm:cxn modelId="{447DB23A-D86C-6645-B1D9-E56F9755C838}" type="presParOf" srcId="{89F82434-4C0D-B242-8F0B-D218A92E4623}" destId="{CA9B1658-C3C6-6549-99D3-CFF7DBBF7ABE}" srcOrd="1" destOrd="0" presId="urn:microsoft.com/office/officeart/2008/layout/HorizontalMultiLevelHierarchy"/>
    <dgm:cxn modelId="{5AA6BFA6-10C9-7741-9E22-DF759D964EAD}" type="presParOf" srcId="{E7A9196B-6A9F-CA49-8835-1BC10EB15806}" destId="{3DF11961-17BF-334E-BD77-DAF998F5DCCC}" srcOrd="2" destOrd="0" presId="urn:microsoft.com/office/officeart/2008/layout/HorizontalMultiLevelHierarchy"/>
    <dgm:cxn modelId="{CB1D612D-4453-7748-9648-21D827A3FCDC}" type="presParOf" srcId="{3DF11961-17BF-334E-BD77-DAF998F5DCCC}" destId="{576C043B-109A-D34D-AACB-B132C402A11E}" srcOrd="0" destOrd="0" presId="urn:microsoft.com/office/officeart/2008/layout/HorizontalMultiLevelHierarchy"/>
    <dgm:cxn modelId="{2DCC131C-D823-AE48-8A45-563FB324071C}" type="presParOf" srcId="{E7A9196B-6A9F-CA49-8835-1BC10EB15806}" destId="{CC304306-4EB5-A24A-A49A-77529D9AD170}" srcOrd="3" destOrd="0" presId="urn:microsoft.com/office/officeart/2008/layout/HorizontalMultiLevelHierarchy"/>
    <dgm:cxn modelId="{14BCC28D-3177-564C-83B8-4FC409E8E059}" type="presParOf" srcId="{CC304306-4EB5-A24A-A49A-77529D9AD170}" destId="{B50ED1CE-82A9-F046-970C-E4B416DE8D1E}" srcOrd="0" destOrd="0" presId="urn:microsoft.com/office/officeart/2008/layout/HorizontalMultiLevelHierarchy"/>
    <dgm:cxn modelId="{33CB004F-E1C6-C044-80C6-B16A9E96D7C2}" type="presParOf" srcId="{CC304306-4EB5-A24A-A49A-77529D9AD170}" destId="{F2115249-7B9B-8D4C-B641-B977D034D469}" srcOrd="1" destOrd="0" presId="urn:microsoft.com/office/officeart/2008/layout/HorizontalMultiLevelHierarchy"/>
    <dgm:cxn modelId="{20CF9C79-AD34-C449-B110-3ADC563BE62D}" type="presParOf" srcId="{E7A9196B-6A9F-CA49-8835-1BC10EB15806}" destId="{C7AB7A1D-0CFD-114B-985A-9BE7B270C53B}" srcOrd="4" destOrd="0" presId="urn:microsoft.com/office/officeart/2008/layout/HorizontalMultiLevelHierarchy"/>
    <dgm:cxn modelId="{9AB714B3-0B90-F146-8DF0-986E64DE496D}" type="presParOf" srcId="{C7AB7A1D-0CFD-114B-985A-9BE7B270C53B}" destId="{B8117E74-51F7-2448-8D82-794A52D10E4B}" srcOrd="0" destOrd="0" presId="urn:microsoft.com/office/officeart/2008/layout/HorizontalMultiLevelHierarchy"/>
    <dgm:cxn modelId="{926C4728-D262-8B46-BB68-AE12192E0A05}" type="presParOf" srcId="{E7A9196B-6A9F-CA49-8835-1BC10EB15806}" destId="{C6A594F9-297D-2046-9D17-BFEE4F77676A}" srcOrd="5" destOrd="0" presId="urn:microsoft.com/office/officeart/2008/layout/HorizontalMultiLevelHierarchy"/>
    <dgm:cxn modelId="{3BD281B7-6AAC-2C49-A42A-5E7B211BE674}" type="presParOf" srcId="{C6A594F9-297D-2046-9D17-BFEE4F77676A}" destId="{7B63FA6F-37FE-5F4F-9EC4-4876300C27CD}" srcOrd="0" destOrd="0" presId="urn:microsoft.com/office/officeart/2008/layout/HorizontalMultiLevelHierarchy"/>
    <dgm:cxn modelId="{8340D0B0-247B-5A47-85F9-FE08FFC39E80}" type="presParOf" srcId="{C6A594F9-297D-2046-9D17-BFEE4F77676A}" destId="{0A6B1819-E300-914E-A30F-970C3C3F567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0829A9-9BF2-0648-B4E4-E461F7F29DCF}" type="doc">
      <dgm:prSet loTypeId="urn:microsoft.com/office/officeart/2005/8/layout/hList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A7DEEF5-FEF6-E045-9148-F7ABA436AD58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dirty="0" smtClean="0"/>
            <a:t>Le dépistage est facile !</a:t>
          </a:r>
          <a:endParaRPr lang="fr-FR" dirty="0"/>
        </a:p>
      </dgm:t>
    </dgm:pt>
    <dgm:pt modelId="{210265AE-0407-4645-A73A-891BC1BD6B2F}" type="parTrans" cxnId="{9BBFE6F6-CC70-4642-A590-DE97E5CC7BA2}">
      <dgm:prSet/>
      <dgm:spPr/>
      <dgm:t>
        <a:bodyPr/>
        <a:lstStyle/>
        <a:p>
          <a:endParaRPr lang="fr-FR"/>
        </a:p>
      </dgm:t>
    </dgm:pt>
    <dgm:pt modelId="{ABE4E73A-DADE-5A4B-A436-50474C8594C9}" type="sibTrans" cxnId="{9BBFE6F6-CC70-4642-A590-DE97E5CC7BA2}">
      <dgm:prSet/>
      <dgm:spPr/>
      <dgm:t>
        <a:bodyPr/>
        <a:lstStyle/>
        <a:p>
          <a:endParaRPr lang="fr-FR"/>
        </a:p>
      </dgm:t>
    </dgm:pt>
    <dgm:pt modelId="{0A86DFE9-B2B2-F54A-B8F2-C96EE347953A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dirty="0" smtClean="0"/>
            <a:t>Accessible</a:t>
          </a:r>
          <a:endParaRPr lang="fr-FR" dirty="0"/>
        </a:p>
      </dgm:t>
    </dgm:pt>
    <dgm:pt modelId="{71A02A49-B628-BB40-B328-A8CA3DFC548D}" type="parTrans" cxnId="{1044AC22-BBE8-634A-99CD-01A434122D78}">
      <dgm:prSet/>
      <dgm:spPr/>
      <dgm:t>
        <a:bodyPr/>
        <a:lstStyle/>
        <a:p>
          <a:endParaRPr lang="fr-FR"/>
        </a:p>
      </dgm:t>
    </dgm:pt>
    <dgm:pt modelId="{1C1997FA-FC7E-D345-B3D3-2AE6A4F6D306}" type="sibTrans" cxnId="{1044AC22-BBE8-634A-99CD-01A434122D78}">
      <dgm:prSet/>
      <dgm:spPr/>
      <dgm:t>
        <a:bodyPr/>
        <a:lstStyle/>
        <a:p>
          <a:endParaRPr lang="fr-FR"/>
        </a:p>
      </dgm:t>
    </dgm:pt>
    <dgm:pt modelId="{CBF31127-79A2-BF42-8AA4-301BEFFD9474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dirty="0" smtClean="0"/>
            <a:t>Peu onéreux</a:t>
          </a:r>
          <a:endParaRPr lang="fr-FR" dirty="0"/>
        </a:p>
      </dgm:t>
    </dgm:pt>
    <dgm:pt modelId="{D6EEC8D5-3E6E-5C4B-8860-62D52D976AD7}" type="parTrans" cxnId="{F813EA2D-7691-BD4C-BFAF-9875F6F69EC8}">
      <dgm:prSet/>
      <dgm:spPr/>
      <dgm:t>
        <a:bodyPr/>
        <a:lstStyle/>
        <a:p>
          <a:endParaRPr lang="fr-FR"/>
        </a:p>
      </dgm:t>
    </dgm:pt>
    <dgm:pt modelId="{EBE943E2-98DA-F041-ADA7-B2FC1EA499F7}" type="sibTrans" cxnId="{F813EA2D-7691-BD4C-BFAF-9875F6F69EC8}">
      <dgm:prSet/>
      <dgm:spPr/>
      <dgm:t>
        <a:bodyPr/>
        <a:lstStyle/>
        <a:p>
          <a:endParaRPr lang="fr-FR"/>
        </a:p>
      </dgm:t>
    </dgm:pt>
    <dgm:pt modelId="{1EA2B152-9833-5E45-BDCA-7398589AE1EB}">
      <dgm:prSet phldrT="[Texte]"/>
      <dgm:spPr>
        <a:solidFill>
          <a:schemeClr val="accent2"/>
        </a:solidFill>
      </dgm:spPr>
      <dgm:t>
        <a:bodyPr/>
        <a:lstStyle/>
        <a:p>
          <a:r>
            <a:rPr lang="fr-FR" dirty="0" smtClean="0"/>
            <a:t>Le traitement est simple !</a:t>
          </a:r>
          <a:endParaRPr lang="fr-FR" dirty="0"/>
        </a:p>
      </dgm:t>
    </dgm:pt>
    <dgm:pt modelId="{64E47A34-2FDC-184A-8542-97674BCA527C}" type="parTrans" cxnId="{36484938-DF49-3D40-9186-B78EA4BFCA80}">
      <dgm:prSet/>
      <dgm:spPr/>
      <dgm:t>
        <a:bodyPr/>
        <a:lstStyle/>
        <a:p>
          <a:endParaRPr lang="fr-FR"/>
        </a:p>
      </dgm:t>
    </dgm:pt>
    <dgm:pt modelId="{698C807C-43B0-2246-8BF3-39833FC809CC}" type="sibTrans" cxnId="{36484938-DF49-3D40-9186-B78EA4BFCA80}">
      <dgm:prSet/>
      <dgm:spPr/>
      <dgm:t>
        <a:bodyPr/>
        <a:lstStyle/>
        <a:p>
          <a:endParaRPr lang="fr-FR"/>
        </a:p>
      </dgm:t>
    </dgm:pt>
    <dgm:pt modelId="{1542CB7A-52BD-A246-BFF1-A8D15363D738}">
      <dgm:prSet phldrT="[Texte]"/>
      <dgm:spPr>
        <a:solidFill>
          <a:schemeClr val="accent2"/>
        </a:solidFill>
      </dgm:spPr>
      <dgm:t>
        <a:bodyPr/>
        <a:lstStyle/>
        <a:p>
          <a:r>
            <a:rPr lang="fr-FR" dirty="0" smtClean="0"/>
            <a:t>Un seul comprimé par jour</a:t>
          </a:r>
          <a:endParaRPr lang="fr-FR" dirty="0"/>
        </a:p>
      </dgm:t>
    </dgm:pt>
    <dgm:pt modelId="{3FB4062E-7F9A-B14D-8B1B-0E32005A66CB}" type="parTrans" cxnId="{63803141-88A3-7A49-AA09-164D3F56D4C9}">
      <dgm:prSet/>
      <dgm:spPr/>
      <dgm:t>
        <a:bodyPr/>
        <a:lstStyle/>
        <a:p>
          <a:endParaRPr lang="fr-FR"/>
        </a:p>
      </dgm:t>
    </dgm:pt>
    <dgm:pt modelId="{0FF850D4-01B6-1C4D-BC3B-B7476546494A}" type="sibTrans" cxnId="{63803141-88A3-7A49-AA09-164D3F56D4C9}">
      <dgm:prSet/>
      <dgm:spPr/>
      <dgm:t>
        <a:bodyPr/>
        <a:lstStyle/>
        <a:p>
          <a:endParaRPr lang="fr-FR"/>
        </a:p>
      </dgm:t>
    </dgm:pt>
    <dgm:pt modelId="{C01E03AB-E3AC-0E47-A4BA-A75A29FFFB2E}">
      <dgm:prSet phldrT="[Texte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dirty="0" smtClean="0"/>
            <a:t>Le suivi est primaire!</a:t>
          </a:r>
          <a:endParaRPr lang="fr-FR" dirty="0"/>
        </a:p>
      </dgm:t>
    </dgm:pt>
    <dgm:pt modelId="{AF35E0C3-4C13-D94E-9CAF-372B5DEAFC0F}" type="parTrans" cxnId="{03796611-9296-7044-8430-F85FBE8E5882}">
      <dgm:prSet/>
      <dgm:spPr/>
      <dgm:t>
        <a:bodyPr/>
        <a:lstStyle/>
        <a:p>
          <a:endParaRPr lang="fr-FR"/>
        </a:p>
      </dgm:t>
    </dgm:pt>
    <dgm:pt modelId="{EE6D1D79-F219-4E47-BD32-0BDDFAE136AC}" type="sibTrans" cxnId="{03796611-9296-7044-8430-F85FBE8E5882}">
      <dgm:prSet/>
      <dgm:spPr/>
      <dgm:t>
        <a:bodyPr/>
        <a:lstStyle/>
        <a:p>
          <a:endParaRPr lang="fr-FR"/>
        </a:p>
      </dgm:t>
    </dgm:pt>
    <dgm:pt modelId="{0583A167-3593-604D-BA23-787ADB6C2FDC}">
      <dgm:prSet phldrT="[Texte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dirty="0" smtClean="0"/>
            <a:t>Une charge virale tous les 6 mois</a:t>
          </a:r>
          <a:endParaRPr lang="fr-FR" dirty="0"/>
        </a:p>
      </dgm:t>
    </dgm:pt>
    <dgm:pt modelId="{E96B4B57-B035-9C48-A622-38ADC6BA9EAA}" type="parTrans" cxnId="{A5A626A6-73AC-EF48-8E9A-D80C8F1A7C6D}">
      <dgm:prSet/>
      <dgm:spPr/>
      <dgm:t>
        <a:bodyPr/>
        <a:lstStyle/>
        <a:p>
          <a:endParaRPr lang="fr-FR"/>
        </a:p>
      </dgm:t>
    </dgm:pt>
    <dgm:pt modelId="{7D11538B-4758-904E-98F6-75588369456F}" type="sibTrans" cxnId="{A5A626A6-73AC-EF48-8E9A-D80C8F1A7C6D}">
      <dgm:prSet/>
      <dgm:spPr/>
      <dgm:t>
        <a:bodyPr/>
        <a:lstStyle/>
        <a:p>
          <a:endParaRPr lang="fr-FR"/>
        </a:p>
      </dgm:t>
    </dgm:pt>
    <dgm:pt modelId="{9DB54ADC-4C86-7442-BA7C-A855A35B637D}" type="pres">
      <dgm:prSet presAssocID="{150829A9-9BF2-0648-B4E4-E461F7F29DC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F59BAB5-0167-1246-A8E2-EAB9A74A16E4}" type="pres">
      <dgm:prSet presAssocID="{9A7DEEF5-FEF6-E045-9148-F7ABA436AD5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4EDBFE-4CB6-1740-90BF-BC2A0931E287}" type="pres">
      <dgm:prSet presAssocID="{ABE4E73A-DADE-5A4B-A436-50474C8594C9}" presName="sibTrans" presStyleCnt="0"/>
      <dgm:spPr/>
    </dgm:pt>
    <dgm:pt modelId="{42681B46-52E5-8248-A398-570660BA30B6}" type="pres">
      <dgm:prSet presAssocID="{1EA2B152-9833-5E45-BDCA-7398589AE1E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6E05F8-1290-F749-A6D4-57F3A88C06FC}" type="pres">
      <dgm:prSet presAssocID="{698C807C-43B0-2246-8BF3-39833FC809CC}" presName="sibTrans" presStyleCnt="0"/>
      <dgm:spPr/>
    </dgm:pt>
    <dgm:pt modelId="{C1142C4E-2B53-2A45-8AFA-A2A85178CBDF}" type="pres">
      <dgm:prSet presAssocID="{C01E03AB-E3AC-0E47-A4BA-A75A29FFFB2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5A626A6-73AC-EF48-8E9A-D80C8F1A7C6D}" srcId="{C01E03AB-E3AC-0E47-A4BA-A75A29FFFB2E}" destId="{0583A167-3593-604D-BA23-787ADB6C2FDC}" srcOrd="0" destOrd="0" parTransId="{E96B4B57-B035-9C48-A622-38ADC6BA9EAA}" sibTransId="{7D11538B-4758-904E-98F6-75588369456F}"/>
    <dgm:cxn modelId="{E4E935EE-8FF5-B641-9BAE-52ACD3BF2B25}" type="presOf" srcId="{0A86DFE9-B2B2-F54A-B8F2-C96EE347953A}" destId="{4F59BAB5-0167-1246-A8E2-EAB9A74A16E4}" srcOrd="0" destOrd="1" presId="urn:microsoft.com/office/officeart/2005/8/layout/hList6"/>
    <dgm:cxn modelId="{1044AC22-BBE8-634A-99CD-01A434122D78}" srcId="{9A7DEEF5-FEF6-E045-9148-F7ABA436AD58}" destId="{0A86DFE9-B2B2-F54A-B8F2-C96EE347953A}" srcOrd="0" destOrd="0" parTransId="{71A02A49-B628-BB40-B328-A8CA3DFC548D}" sibTransId="{1C1997FA-FC7E-D345-B3D3-2AE6A4F6D306}"/>
    <dgm:cxn modelId="{D92AB3EF-A64B-9F4A-B0BE-58A09EC53E96}" type="presOf" srcId="{1542CB7A-52BD-A246-BFF1-A8D15363D738}" destId="{42681B46-52E5-8248-A398-570660BA30B6}" srcOrd="0" destOrd="1" presId="urn:microsoft.com/office/officeart/2005/8/layout/hList6"/>
    <dgm:cxn modelId="{9BBFE6F6-CC70-4642-A590-DE97E5CC7BA2}" srcId="{150829A9-9BF2-0648-B4E4-E461F7F29DCF}" destId="{9A7DEEF5-FEF6-E045-9148-F7ABA436AD58}" srcOrd="0" destOrd="0" parTransId="{210265AE-0407-4645-A73A-891BC1BD6B2F}" sibTransId="{ABE4E73A-DADE-5A4B-A436-50474C8594C9}"/>
    <dgm:cxn modelId="{03796611-9296-7044-8430-F85FBE8E5882}" srcId="{150829A9-9BF2-0648-B4E4-E461F7F29DCF}" destId="{C01E03AB-E3AC-0E47-A4BA-A75A29FFFB2E}" srcOrd="2" destOrd="0" parTransId="{AF35E0C3-4C13-D94E-9CAF-372B5DEAFC0F}" sibTransId="{EE6D1D79-F219-4E47-BD32-0BDDFAE136AC}"/>
    <dgm:cxn modelId="{5455532C-8D26-6247-8997-6D9FE8052E52}" type="presOf" srcId="{9A7DEEF5-FEF6-E045-9148-F7ABA436AD58}" destId="{4F59BAB5-0167-1246-A8E2-EAB9A74A16E4}" srcOrd="0" destOrd="0" presId="urn:microsoft.com/office/officeart/2005/8/layout/hList6"/>
    <dgm:cxn modelId="{D8B0377A-8BF6-2A43-86DA-F08AB11718C4}" type="presOf" srcId="{150829A9-9BF2-0648-B4E4-E461F7F29DCF}" destId="{9DB54ADC-4C86-7442-BA7C-A855A35B637D}" srcOrd="0" destOrd="0" presId="urn:microsoft.com/office/officeart/2005/8/layout/hList6"/>
    <dgm:cxn modelId="{63803141-88A3-7A49-AA09-164D3F56D4C9}" srcId="{1EA2B152-9833-5E45-BDCA-7398589AE1EB}" destId="{1542CB7A-52BD-A246-BFF1-A8D15363D738}" srcOrd="0" destOrd="0" parTransId="{3FB4062E-7F9A-B14D-8B1B-0E32005A66CB}" sibTransId="{0FF850D4-01B6-1C4D-BC3B-B7476546494A}"/>
    <dgm:cxn modelId="{F813EA2D-7691-BD4C-BFAF-9875F6F69EC8}" srcId="{9A7DEEF5-FEF6-E045-9148-F7ABA436AD58}" destId="{CBF31127-79A2-BF42-8AA4-301BEFFD9474}" srcOrd="1" destOrd="0" parTransId="{D6EEC8D5-3E6E-5C4B-8860-62D52D976AD7}" sibTransId="{EBE943E2-98DA-F041-ADA7-B2FC1EA499F7}"/>
    <dgm:cxn modelId="{685E3078-64D7-4E47-85D5-B2CF3C20D781}" type="presOf" srcId="{CBF31127-79A2-BF42-8AA4-301BEFFD9474}" destId="{4F59BAB5-0167-1246-A8E2-EAB9A74A16E4}" srcOrd="0" destOrd="2" presId="urn:microsoft.com/office/officeart/2005/8/layout/hList6"/>
    <dgm:cxn modelId="{36484938-DF49-3D40-9186-B78EA4BFCA80}" srcId="{150829A9-9BF2-0648-B4E4-E461F7F29DCF}" destId="{1EA2B152-9833-5E45-BDCA-7398589AE1EB}" srcOrd="1" destOrd="0" parTransId="{64E47A34-2FDC-184A-8542-97674BCA527C}" sibTransId="{698C807C-43B0-2246-8BF3-39833FC809CC}"/>
    <dgm:cxn modelId="{E1E2FF4F-85B2-6F4E-B958-7252766EA76D}" type="presOf" srcId="{0583A167-3593-604D-BA23-787ADB6C2FDC}" destId="{C1142C4E-2B53-2A45-8AFA-A2A85178CBDF}" srcOrd="0" destOrd="1" presId="urn:microsoft.com/office/officeart/2005/8/layout/hList6"/>
    <dgm:cxn modelId="{F69B512B-11E0-CC43-8CF0-73951481E415}" type="presOf" srcId="{1EA2B152-9833-5E45-BDCA-7398589AE1EB}" destId="{42681B46-52E5-8248-A398-570660BA30B6}" srcOrd="0" destOrd="0" presId="urn:microsoft.com/office/officeart/2005/8/layout/hList6"/>
    <dgm:cxn modelId="{491BFA26-0462-5546-811F-92E41DE04E8E}" type="presOf" srcId="{C01E03AB-E3AC-0E47-A4BA-A75A29FFFB2E}" destId="{C1142C4E-2B53-2A45-8AFA-A2A85178CBDF}" srcOrd="0" destOrd="0" presId="urn:microsoft.com/office/officeart/2005/8/layout/hList6"/>
    <dgm:cxn modelId="{C5DBEF89-719F-4646-A0D5-116204AFCDB1}" type="presParOf" srcId="{9DB54ADC-4C86-7442-BA7C-A855A35B637D}" destId="{4F59BAB5-0167-1246-A8E2-EAB9A74A16E4}" srcOrd="0" destOrd="0" presId="urn:microsoft.com/office/officeart/2005/8/layout/hList6"/>
    <dgm:cxn modelId="{DAF806C7-47F5-9A4B-99AA-CFEDAE19CEB9}" type="presParOf" srcId="{9DB54ADC-4C86-7442-BA7C-A855A35B637D}" destId="{214EDBFE-4CB6-1740-90BF-BC2A0931E287}" srcOrd="1" destOrd="0" presId="urn:microsoft.com/office/officeart/2005/8/layout/hList6"/>
    <dgm:cxn modelId="{15D7E976-B18F-3E42-8DF4-A85E30DFF8C3}" type="presParOf" srcId="{9DB54ADC-4C86-7442-BA7C-A855A35B637D}" destId="{42681B46-52E5-8248-A398-570660BA30B6}" srcOrd="2" destOrd="0" presId="urn:microsoft.com/office/officeart/2005/8/layout/hList6"/>
    <dgm:cxn modelId="{7EAA8473-F24D-EE4A-AB44-E477D3FA106E}" type="presParOf" srcId="{9DB54ADC-4C86-7442-BA7C-A855A35B637D}" destId="{3D6E05F8-1290-F749-A6D4-57F3A88C06FC}" srcOrd="3" destOrd="0" presId="urn:microsoft.com/office/officeart/2005/8/layout/hList6"/>
    <dgm:cxn modelId="{D50B484C-68AB-C747-9FCE-E89B4B815ADA}" type="presParOf" srcId="{9DB54ADC-4C86-7442-BA7C-A855A35B637D}" destId="{C1142C4E-2B53-2A45-8AFA-A2A85178CBD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0829A9-9BF2-0648-B4E4-E461F7F29DCF}" type="doc">
      <dgm:prSet loTypeId="urn:microsoft.com/office/officeart/2005/8/layout/hList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A7DEEF5-FEF6-E045-9148-F7ABA436AD58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dirty="0" smtClean="0"/>
            <a:t>Le dépistage est facile !</a:t>
          </a:r>
          <a:endParaRPr lang="fr-FR" dirty="0"/>
        </a:p>
      </dgm:t>
    </dgm:pt>
    <dgm:pt modelId="{210265AE-0407-4645-A73A-891BC1BD6B2F}" type="parTrans" cxnId="{9BBFE6F6-CC70-4642-A590-DE97E5CC7BA2}">
      <dgm:prSet/>
      <dgm:spPr/>
      <dgm:t>
        <a:bodyPr/>
        <a:lstStyle/>
        <a:p>
          <a:endParaRPr lang="fr-FR"/>
        </a:p>
      </dgm:t>
    </dgm:pt>
    <dgm:pt modelId="{ABE4E73A-DADE-5A4B-A436-50474C8594C9}" type="sibTrans" cxnId="{9BBFE6F6-CC70-4642-A590-DE97E5CC7BA2}">
      <dgm:prSet/>
      <dgm:spPr/>
      <dgm:t>
        <a:bodyPr/>
        <a:lstStyle/>
        <a:p>
          <a:endParaRPr lang="fr-FR"/>
        </a:p>
      </dgm:t>
    </dgm:pt>
    <dgm:pt modelId="{0A86DFE9-B2B2-F54A-B8F2-C96EE347953A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dirty="0" smtClean="0"/>
            <a:t>Accessible</a:t>
          </a:r>
          <a:endParaRPr lang="fr-FR" dirty="0"/>
        </a:p>
      </dgm:t>
    </dgm:pt>
    <dgm:pt modelId="{71A02A49-B628-BB40-B328-A8CA3DFC548D}" type="parTrans" cxnId="{1044AC22-BBE8-634A-99CD-01A434122D78}">
      <dgm:prSet/>
      <dgm:spPr/>
      <dgm:t>
        <a:bodyPr/>
        <a:lstStyle/>
        <a:p>
          <a:endParaRPr lang="fr-FR"/>
        </a:p>
      </dgm:t>
    </dgm:pt>
    <dgm:pt modelId="{1C1997FA-FC7E-D345-B3D3-2AE6A4F6D306}" type="sibTrans" cxnId="{1044AC22-BBE8-634A-99CD-01A434122D78}">
      <dgm:prSet/>
      <dgm:spPr/>
      <dgm:t>
        <a:bodyPr/>
        <a:lstStyle/>
        <a:p>
          <a:endParaRPr lang="fr-FR"/>
        </a:p>
      </dgm:t>
    </dgm:pt>
    <dgm:pt modelId="{CBF31127-79A2-BF42-8AA4-301BEFFD9474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dirty="0" smtClean="0"/>
            <a:t>Peu onéreux</a:t>
          </a:r>
          <a:endParaRPr lang="fr-FR" dirty="0"/>
        </a:p>
      </dgm:t>
    </dgm:pt>
    <dgm:pt modelId="{D6EEC8D5-3E6E-5C4B-8860-62D52D976AD7}" type="parTrans" cxnId="{F813EA2D-7691-BD4C-BFAF-9875F6F69EC8}">
      <dgm:prSet/>
      <dgm:spPr/>
      <dgm:t>
        <a:bodyPr/>
        <a:lstStyle/>
        <a:p>
          <a:endParaRPr lang="fr-FR"/>
        </a:p>
      </dgm:t>
    </dgm:pt>
    <dgm:pt modelId="{EBE943E2-98DA-F041-ADA7-B2FC1EA499F7}" type="sibTrans" cxnId="{F813EA2D-7691-BD4C-BFAF-9875F6F69EC8}">
      <dgm:prSet/>
      <dgm:spPr/>
      <dgm:t>
        <a:bodyPr/>
        <a:lstStyle/>
        <a:p>
          <a:endParaRPr lang="fr-FR"/>
        </a:p>
      </dgm:t>
    </dgm:pt>
    <dgm:pt modelId="{1EA2B152-9833-5E45-BDCA-7398589AE1EB}">
      <dgm:prSet phldrT="[Texte]"/>
      <dgm:spPr>
        <a:solidFill>
          <a:schemeClr val="accent2"/>
        </a:solidFill>
      </dgm:spPr>
      <dgm:t>
        <a:bodyPr/>
        <a:lstStyle/>
        <a:p>
          <a:r>
            <a:rPr lang="fr-FR" dirty="0" smtClean="0"/>
            <a:t>Le traitement est simple !</a:t>
          </a:r>
          <a:endParaRPr lang="fr-FR" dirty="0"/>
        </a:p>
      </dgm:t>
    </dgm:pt>
    <dgm:pt modelId="{64E47A34-2FDC-184A-8542-97674BCA527C}" type="parTrans" cxnId="{36484938-DF49-3D40-9186-B78EA4BFCA80}">
      <dgm:prSet/>
      <dgm:spPr/>
      <dgm:t>
        <a:bodyPr/>
        <a:lstStyle/>
        <a:p>
          <a:endParaRPr lang="fr-FR"/>
        </a:p>
      </dgm:t>
    </dgm:pt>
    <dgm:pt modelId="{698C807C-43B0-2246-8BF3-39833FC809CC}" type="sibTrans" cxnId="{36484938-DF49-3D40-9186-B78EA4BFCA80}">
      <dgm:prSet/>
      <dgm:spPr/>
      <dgm:t>
        <a:bodyPr/>
        <a:lstStyle/>
        <a:p>
          <a:endParaRPr lang="fr-FR"/>
        </a:p>
      </dgm:t>
    </dgm:pt>
    <dgm:pt modelId="{1542CB7A-52BD-A246-BFF1-A8D15363D738}">
      <dgm:prSet phldrT="[Texte]"/>
      <dgm:spPr>
        <a:solidFill>
          <a:schemeClr val="accent2"/>
        </a:solidFill>
      </dgm:spPr>
      <dgm:t>
        <a:bodyPr/>
        <a:lstStyle/>
        <a:p>
          <a:r>
            <a:rPr lang="fr-FR" dirty="0" smtClean="0"/>
            <a:t>Un seul comprimé par jour</a:t>
          </a:r>
          <a:endParaRPr lang="fr-FR" dirty="0"/>
        </a:p>
      </dgm:t>
    </dgm:pt>
    <dgm:pt modelId="{3FB4062E-7F9A-B14D-8B1B-0E32005A66CB}" type="parTrans" cxnId="{63803141-88A3-7A49-AA09-164D3F56D4C9}">
      <dgm:prSet/>
      <dgm:spPr/>
      <dgm:t>
        <a:bodyPr/>
        <a:lstStyle/>
        <a:p>
          <a:endParaRPr lang="fr-FR"/>
        </a:p>
      </dgm:t>
    </dgm:pt>
    <dgm:pt modelId="{0FF850D4-01B6-1C4D-BC3B-B7476546494A}" type="sibTrans" cxnId="{63803141-88A3-7A49-AA09-164D3F56D4C9}">
      <dgm:prSet/>
      <dgm:spPr/>
      <dgm:t>
        <a:bodyPr/>
        <a:lstStyle/>
        <a:p>
          <a:endParaRPr lang="fr-FR"/>
        </a:p>
      </dgm:t>
    </dgm:pt>
    <dgm:pt modelId="{C01E03AB-E3AC-0E47-A4BA-A75A29FFFB2E}">
      <dgm:prSet phldrT="[Texte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dirty="0" smtClean="0"/>
            <a:t>Le suivi est primaire!</a:t>
          </a:r>
          <a:endParaRPr lang="fr-FR" dirty="0"/>
        </a:p>
      </dgm:t>
    </dgm:pt>
    <dgm:pt modelId="{AF35E0C3-4C13-D94E-9CAF-372B5DEAFC0F}" type="parTrans" cxnId="{03796611-9296-7044-8430-F85FBE8E5882}">
      <dgm:prSet/>
      <dgm:spPr/>
      <dgm:t>
        <a:bodyPr/>
        <a:lstStyle/>
        <a:p>
          <a:endParaRPr lang="fr-FR"/>
        </a:p>
      </dgm:t>
    </dgm:pt>
    <dgm:pt modelId="{EE6D1D79-F219-4E47-BD32-0BDDFAE136AC}" type="sibTrans" cxnId="{03796611-9296-7044-8430-F85FBE8E5882}">
      <dgm:prSet/>
      <dgm:spPr/>
      <dgm:t>
        <a:bodyPr/>
        <a:lstStyle/>
        <a:p>
          <a:endParaRPr lang="fr-FR"/>
        </a:p>
      </dgm:t>
    </dgm:pt>
    <dgm:pt modelId="{0583A167-3593-604D-BA23-787ADB6C2FDC}">
      <dgm:prSet phldrT="[Texte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dirty="0" smtClean="0"/>
            <a:t>Une charge virale tous les 6 mois</a:t>
          </a:r>
          <a:endParaRPr lang="fr-FR" dirty="0"/>
        </a:p>
      </dgm:t>
    </dgm:pt>
    <dgm:pt modelId="{E96B4B57-B035-9C48-A622-38ADC6BA9EAA}" type="parTrans" cxnId="{A5A626A6-73AC-EF48-8E9A-D80C8F1A7C6D}">
      <dgm:prSet/>
      <dgm:spPr/>
      <dgm:t>
        <a:bodyPr/>
        <a:lstStyle/>
        <a:p>
          <a:endParaRPr lang="fr-FR"/>
        </a:p>
      </dgm:t>
    </dgm:pt>
    <dgm:pt modelId="{7D11538B-4758-904E-98F6-75588369456F}" type="sibTrans" cxnId="{A5A626A6-73AC-EF48-8E9A-D80C8F1A7C6D}">
      <dgm:prSet/>
      <dgm:spPr/>
      <dgm:t>
        <a:bodyPr/>
        <a:lstStyle/>
        <a:p>
          <a:endParaRPr lang="fr-FR"/>
        </a:p>
      </dgm:t>
    </dgm:pt>
    <dgm:pt modelId="{9DB54ADC-4C86-7442-BA7C-A855A35B637D}" type="pres">
      <dgm:prSet presAssocID="{150829A9-9BF2-0648-B4E4-E461F7F29DC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F59BAB5-0167-1246-A8E2-EAB9A74A16E4}" type="pres">
      <dgm:prSet presAssocID="{9A7DEEF5-FEF6-E045-9148-F7ABA436AD5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4EDBFE-4CB6-1740-90BF-BC2A0931E287}" type="pres">
      <dgm:prSet presAssocID="{ABE4E73A-DADE-5A4B-A436-50474C8594C9}" presName="sibTrans" presStyleCnt="0"/>
      <dgm:spPr/>
    </dgm:pt>
    <dgm:pt modelId="{42681B46-52E5-8248-A398-570660BA30B6}" type="pres">
      <dgm:prSet presAssocID="{1EA2B152-9833-5E45-BDCA-7398589AE1E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6E05F8-1290-F749-A6D4-57F3A88C06FC}" type="pres">
      <dgm:prSet presAssocID="{698C807C-43B0-2246-8BF3-39833FC809CC}" presName="sibTrans" presStyleCnt="0"/>
      <dgm:spPr/>
    </dgm:pt>
    <dgm:pt modelId="{C1142C4E-2B53-2A45-8AFA-A2A85178CBDF}" type="pres">
      <dgm:prSet presAssocID="{C01E03AB-E3AC-0E47-A4BA-A75A29FFFB2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5A626A6-73AC-EF48-8E9A-D80C8F1A7C6D}" srcId="{C01E03AB-E3AC-0E47-A4BA-A75A29FFFB2E}" destId="{0583A167-3593-604D-BA23-787ADB6C2FDC}" srcOrd="0" destOrd="0" parTransId="{E96B4B57-B035-9C48-A622-38ADC6BA9EAA}" sibTransId="{7D11538B-4758-904E-98F6-75588369456F}"/>
    <dgm:cxn modelId="{AAD263C9-DBB8-A347-B45E-46B6A87A5D30}" type="presOf" srcId="{C01E03AB-E3AC-0E47-A4BA-A75A29FFFB2E}" destId="{C1142C4E-2B53-2A45-8AFA-A2A85178CBDF}" srcOrd="0" destOrd="0" presId="urn:microsoft.com/office/officeart/2005/8/layout/hList6"/>
    <dgm:cxn modelId="{1044AC22-BBE8-634A-99CD-01A434122D78}" srcId="{9A7DEEF5-FEF6-E045-9148-F7ABA436AD58}" destId="{0A86DFE9-B2B2-F54A-B8F2-C96EE347953A}" srcOrd="0" destOrd="0" parTransId="{71A02A49-B628-BB40-B328-A8CA3DFC548D}" sibTransId="{1C1997FA-FC7E-D345-B3D3-2AE6A4F6D306}"/>
    <dgm:cxn modelId="{78041A83-407B-7647-AFDD-983539D608A5}" type="presOf" srcId="{0583A167-3593-604D-BA23-787ADB6C2FDC}" destId="{C1142C4E-2B53-2A45-8AFA-A2A85178CBDF}" srcOrd="0" destOrd="1" presId="urn:microsoft.com/office/officeart/2005/8/layout/hList6"/>
    <dgm:cxn modelId="{08222D06-9501-C142-B440-113A5C3D96F0}" type="presOf" srcId="{150829A9-9BF2-0648-B4E4-E461F7F29DCF}" destId="{9DB54ADC-4C86-7442-BA7C-A855A35B637D}" srcOrd="0" destOrd="0" presId="urn:microsoft.com/office/officeart/2005/8/layout/hList6"/>
    <dgm:cxn modelId="{9BBFE6F6-CC70-4642-A590-DE97E5CC7BA2}" srcId="{150829A9-9BF2-0648-B4E4-E461F7F29DCF}" destId="{9A7DEEF5-FEF6-E045-9148-F7ABA436AD58}" srcOrd="0" destOrd="0" parTransId="{210265AE-0407-4645-A73A-891BC1BD6B2F}" sibTransId="{ABE4E73A-DADE-5A4B-A436-50474C8594C9}"/>
    <dgm:cxn modelId="{03796611-9296-7044-8430-F85FBE8E5882}" srcId="{150829A9-9BF2-0648-B4E4-E461F7F29DCF}" destId="{C01E03AB-E3AC-0E47-A4BA-A75A29FFFB2E}" srcOrd="2" destOrd="0" parTransId="{AF35E0C3-4C13-D94E-9CAF-372B5DEAFC0F}" sibTransId="{EE6D1D79-F219-4E47-BD32-0BDDFAE136AC}"/>
    <dgm:cxn modelId="{63803141-88A3-7A49-AA09-164D3F56D4C9}" srcId="{1EA2B152-9833-5E45-BDCA-7398589AE1EB}" destId="{1542CB7A-52BD-A246-BFF1-A8D15363D738}" srcOrd="0" destOrd="0" parTransId="{3FB4062E-7F9A-B14D-8B1B-0E32005A66CB}" sibTransId="{0FF850D4-01B6-1C4D-BC3B-B7476546494A}"/>
    <dgm:cxn modelId="{76644949-0721-D14D-8F58-6A5B011FA9B5}" type="presOf" srcId="{0A86DFE9-B2B2-F54A-B8F2-C96EE347953A}" destId="{4F59BAB5-0167-1246-A8E2-EAB9A74A16E4}" srcOrd="0" destOrd="1" presId="urn:microsoft.com/office/officeart/2005/8/layout/hList6"/>
    <dgm:cxn modelId="{203F4454-42EB-6B45-8E12-3F9751A7A249}" type="presOf" srcId="{CBF31127-79A2-BF42-8AA4-301BEFFD9474}" destId="{4F59BAB5-0167-1246-A8E2-EAB9A74A16E4}" srcOrd="0" destOrd="2" presId="urn:microsoft.com/office/officeart/2005/8/layout/hList6"/>
    <dgm:cxn modelId="{F813EA2D-7691-BD4C-BFAF-9875F6F69EC8}" srcId="{9A7DEEF5-FEF6-E045-9148-F7ABA436AD58}" destId="{CBF31127-79A2-BF42-8AA4-301BEFFD9474}" srcOrd="1" destOrd="0" parTransId="{D6EEC8D5-3E6E-5C4B-8860-62D52D976AD7}" sibTransId="{EBE943E2-98DA-F041-ADA7-B2FC1EA499F7}"/>
    <dgm:cxn modelId="{36484938-DF49-3D40-9186-B78EA4BFCA80}" srcId="{150829A9-9BF2-0648-B4E4-E461F7F29DCF}" destId="{1EA2B152-9833-5E45-BDCA-7398589AE1EB}" srcOrd="1" destOrd="0" parTransId="{64E47A34-2FDC-184A-8542-97674BCA527C}" sibTransId="{698C807C-43B0-2246-8BF3-39833FC809CC}"/>
    <dgm:cxn modelId="{69DD4F80-ABBB-C34C-A879-45F8D11DCA54}" type="presOf" srcId="{1542CB7A-52BD-A246-BFF1-A8D15363D738}" destId="{42681B46-52E5-8248-A398-570660BA30B6}" srcOrd="0" destOrd="1" presId="urn:microsoft.com/office/officeart/2005/8/layout/hList6"/>
    <dgm:cxn modelId="{207F580D-2E26-DB45-91C3-C540BBBC4F52}" type="presOf" srcId="{1EA2B152-9833-5E45-BDCA-7398589AE1EB}" destId="{42681B46-52E5-8248-A398-570660BA30B6}" srcOrd="0" destOrd="0" presId="urn:microsoft.com/office/officeart/2005/8/layout/hList6"/>
    <dgm:cxn modelId="{A61FEF1A-E0E6-FC45-A4DB-CFDFD6B6C1A2}" type="presOf" srcId="{9A7DEEF5-FEF6-E045-9148-F7ABA436AD58}" destId="{4F59BAB5-0167-1246-A8E2-EAB9A74A16E4}" srcOrd="0" destOrd="0" presId="urn:microsoft.com/office/officeart/2005/8/layout/hList6"/>
    <dgm:cxn modelId="{BE06E212-A1D9-CE47-A197-FC6E42741E22}" type="presParOf" srcId="{9DB54ADC-4C86-7442-BA7C-A855A35B637D}" destId="{4F59BAB5-0167-1246-A8E2-EAB9A74A16E4}" srcOrd="0" destOrd="0" presId="urn:microsoft.com/office/officeart/2005/8/layout/hList6"/>
    <dgm:cxn modelId="{FE4EA0B8-838F-FA40-9375-3CB7D2CB4032}" type="presParOf" srcId="{9DB54ADC-4C86-7442-BA7C-A855A35B637D}" destId="{214EDBFE-4CB6-1740-90BF-BC2A0931E287}" srcOrd="1" destOrd="0" presId="urn:microsoft.com/office/officeart/2005/8/layout/hList6"/>
    <dgm:cxn modelId="{02345579-A25D-1146-B883-24726A4CCC9A}" type="presParOf" srcId="{9DB54ADC-4C86-7442-BA7C-A855A35B637D}" destId="{42681B46-52E5-8248-A398-570660BA30B6}" srcOrd="2" destOrd="0" presId="urn:microsoft.com/office/officeart/2005/8/layout/hList6"/>
    <dgm:cxn modelId="{08D7FA89-8E34-1D45-99E9-49054F9666FE}" type="presParOf" srcId="{9DB54ADC-4C86-7442-BA7C-A855A35B637D}" destId="{3D6E05F8-1290-F749-A6D4-57F3A88C06FC}" srcOrd="3" destOrd="0" presId="urn:microsoft.com/office/officeart/2005/8/layout/hList6"/>
    <dgm:cxn modelId="{7E89ACDD-DD96-014D-A8A6-053E8980DA38}" type="presParOf" srcId="{9DB54ADC-4C86-7442-BA7C-A855A35B637D}" destId="{C1142C4E-2B53-2A45-8AFA-A2A85178CBD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0829A9-9BF2-0648-B4E4-E461F7F29DCF}" type="doc">
      <dgm:prSet loTypeId="urn:microsoft.com/office/officeart/2005/8/layout/hList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A7DEEF5-FEF6-E045-9148-F7ABA436AD58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dirty="0" smtClean="0"/>
            <a:t>Le dépistage est facile !</a:t>
          </a:r>
          <a:endParaRPr lang="fr-FR" dirty="0"/>
        </a:p>
      </dgm:t>
    </dgm:pt>
    <dgm:pt modelId="{210265AE-0407-4645-A73A-891BC1BD6B2F}" type="parTrans" cxnId="{9BBFE6F6-CC70-4642-A590-DE97E5CC7BA2}">
      <dgm:prSet/>
      <dgm:spPr/>
      <dgm:t>
        <a:bodyPr/>
        <a:lstStyle/>
        <a:p>
          <a:endParaRPr lang="fr-FR"/>
        </a:p>
      </dgm:t>
    </dgm:pt>
    <dgm:pt modelId="{ABE4E73A-DADE-5A4B-A436-50474C8594C9}" type="sibTrans" cxnId="{9BBFE6F6-CC70-4642-A590-DE97E5CC7BA2}">
      <dgm:prSet/>
      <dgm:spPr/>
      <dgm:t>
        <a:bodyPr/>
        <a:lstStyle/>
        <a:p>
          <a:endParaRPr lang="fr-FR"/>
        </a:p>
      </dgm:t>
    </dgm:pt>
    <dgm:pt modelId="{0A86DFE9-B2B2-F54A-B8F2-C96EE347953A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dirty="0" smtClean="0"/>
            <a:t>Accessible</a:t>
          </a:r>
          <a:endParaRPr lang="fr-FR" dirty="0"/>
        </a:p>
      </dgm:t>
    </dgm:pt>
    <dgm:pt modelId="{71A02A49-B628-BB40-B328-A8CA3DFC548D}" type="parTrans" cxnId="{1044AC22-BBE8-634A-99CD-01A434122D78}">
      <dgm:prSet/>
      <dgm:spPr/>
      <dgm:t>
        <a:bodyPr/>
        <a:lstStyle/>
        <a:p>
          <a:endParaRPr lang="fr-FR"/>
        </a:p>
      </dgm:t>
    </dgm:pt>
    <dgm:pt modelId="{1C1997FA-FC7E-D345-B3D3-2AE6A4F6D306}" type="sibTrans" cxnId="{1044AC22-BBE8-634A-99CD-01A434122D78}">
      <dgm:prSet/>
      <dgm:spPr/>
      <dgm:t>
        <a:bodyPr/>
        <a:lstStyle/>
        <a:p>
          <a:endParaRPr lang="fr-FR"/>
        </a:p>
      </dgm:t>
    </dgm:pt>
    <dgm:pt modelId="{CBF31127-79A2-BF42-8AA4-301BEFFD9474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dirty="0" smtClean="0"/>
            <a:t>Peu onéreux</a:t>
          </a:r>
          <a:endParaRPr lang="fr-FR" dirty="0"/>
        </a:p>
      </dgm:t>
    </dgm:pt>
    <dgm:pt modelId="{D6EEC8D5-3E6E-5C4B-8860-62D52D976AD7}" type="parTrans" cxnId="{F813EA2D-7691-BD4C-BFAF-9875F6F69EC8}">
      <dgm:prSet/>
      <dgm:spPr/>
      <dgm:t>
        <a:bodyPr/>
        <a:lstStyle/>
        <a:p>
          <a:endParaRPr lang="fr-FR"/>
        </a:p>
      </dgm:t>
    </dgm:pt>
    <dgm:pt modelId="{EBE943E2-98DA-F041-ADA7-B2FC1EA499F7}" type="sibTrans" cxnId="{F813EA2D-7691-BD4C-BFAF-9875F6F69EC8}">
      <dgm:prSet/>
      <dgm:spPr/>
      <dgm:t>
        <a:bodyPr/>
        <a:lstStyle/>
        <a:p>
          <a:endParaRPr lang="fr-FR"/>
        </a:p>
      </dgm:t>
    </dgm:pt>
    <dgm:pt modelId="{1EA2B152-9833-5E45-BDCA-7398589AE1EB}">
      <dgm:prSet phldrT="[Texte]"/>
      <dgm:spPr>
        <a:solidFill>
          <a:schemeClr val="accent2"/>
        </a:solidFill>
      </dgm:spPr>
      <dgm:t>
        <a:bodyPr/>
        <a:lstStyle/>
        <a:p>
          <a:r>
            <a:rPr lang="fr-FR" dirty="0" smtClean="0"/>
            <a:t>Le traitement est simple !</a:t>
          </a:r>
          <a:endParaRPr lang="fr-FR" dirty="0"/>
        </a:p>
      </dgm:t>
    </dgm:pt>
    <dgm:pt modelId="{64E47A34-2FDC-184A-8542-97674BCA527C}" type="parTrans" cxnId="{36484938-DF49-3D40-9186-B78EA4BFCA80}">
      <dgm:prSet/>
      <dgm:spPr/>
      <dgm:t>
        <a:bodyPr/>
        <a:lstStyle/>
        <a:p>
          <a:endParaRPr lang="fr-FR"/>
        </a:p>
      </dgm:t>
    </dgm:pt>
    <dgm:pt modelId="{698C807C-43B0-2246-8BF3-39833FC809CC}" type="sibTrans" cxnId="{36484938-DF49-3D40-9186-B78EA4BFCA80}">
      <dgm:prSet/>
      <dgm:spPr/>
      <dgm:t>
        <a:bodyPr/>
        <a:lstStyle/>
        <a:p>
          <a:endParaRPr lang="fr-FR"/>
        </a:p>
      </dgm:t>
    </dgm:pt>
    <dgm:pt modelId="{1542CB7A-52BD-A246-BFF1-A8D15363D738}">
      <dgm:prSet phldrT="[Texte]"/>
      <dgm:spPr>
        <a:solidFill>
          <a:schemeClr val="accent2"/>
        </a:solidFill>
      </dgm:spPr>
      <dgm:t>
        <a:bodyPr/>
        <a:lstStyle/>
        <a:p>
          <a:r>
            <a:rPr lang="fr-FR" dirty="0" smtClean="0"/>
            <a:t>Un seul comprimé par jour</a:t>
          </a:r>
          <a:endParaRPr lang="fr-FR" dirty="0"/>
        </a:p>
      </dgm:t>
    </dgm:pt>
    <dgm:pt modelId="{3FB4062E-7F9A-B14D-8B1B-0E32005A66CB}" type="parTrans" cxnId="{63803141-88A3-7A49-AA09-164D3F56D4C9}">
      <dgm:prSet/>
      <dgm:spPr/>
      <dgm:t>
        <a:bodyPr/>
        <a:lstStyle/>
        <a:p>
          <a:endParaRPr lang="fr-FR"/>
        </a:p>
      </dgm:t>
    </dgm:pt>
    <dgm:pt modelId="{0FF850D4-01B6-1C4D-BC3B-B7476546494A}" type="sibTrans" cxnId="{63803141-88A3-7A49-AA09-164D3F56D4C9}">
      <dgm:prSet/>
      <dgm:spPr/>
      <dgm:t>
        <a:bodyPr/>
        <a:lstStyle/>
        <a:p>
          <a:endParaRPr lang="fr-FR"/>
        </a:p>
      </dgm:t>
    </dgm:pt>
    <dgm:pt modelId="{C01E03AB-E3AC-0E47-A4BA-A75A29FFFB2E}">
      <dgm:prSet phldrT="[Texte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dirty="0" smtClean="0"/>
            <a:t>Le suivi est </a:t>
          </a:r>
          <a:r>
            <a:rPr lang="fr-FR" dirty="0" smtClean="0"/>
            <a:t>primaire !</a:t>
          </a:r>
          <a:endParaRPr lang="fr-FR" dirty="0"/>
        </a:p>
      </dgm:t>
    </dgm:pt>
    <dgm:pt modelId="{AF35E0C3-4C13-D94E-9CAF-372B5DEAFC0F}" type="parTrans" cxnId="{03796611-9296-7044-8430-F85FBE8E5882}">
      <dgm:prSet/>
      <dgm:spPr/>
      <dgm:t>
        <a:bodyPr/>
        <a:lstStyle/>
        <a:p>
          <a:endParaRPr lang="fr-FR"/>
        </a:p>
      </dgm:t>
    </dgm:pt>
    <dgm:pt modelId="{EE6D1D79-F219-4E47-BD32-0BDDFAE136AC}" type="sibTrans" cxnId="{03796611-9296-7044-8430-F85FBE8E5882}">
      <dgm:prSet/>
      <dgm:spPr/>
      <dgm:t>
        <a:bodyPr/>
        <a:lstStyle/>
        <a:p>
          <a:endParaRPr lang="fr-FR"/>
        </a:p>
      </dgm:t>
    </dgm:pt>
    <dgm:pt modelId="{0583A167-3593-604D-BA23-787ADB6C2FDC}">
      <dgm:prSet phldrT="[Texte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dirty="0" smtClean="0"/>
            <a:t>Une charge virale tous les 6 mois</a:t>
          </a:r>
          <a:endParaRPr lang="fr-FR" dirty="0"/>
        </a:p>
      </dgm:t>
    </dgm:pt>
    <dgm:pt modelId="{E96B4B57-B035-9C48-A622-38ADC6BA9EAA}" type="parTrans" cxnId="{A5A626A6-73AC-EF48-8E9A-D80C8F1A7C6D}">
      <dgm:prSet/>
      <dgm:spPr/>
      <dgm:t>
        <a:bodyPr/>
        <a:lstStyle/>
        <a:p>
          <a:endParaRPr lang="fr-FR"/>
        </a:p>
      </dgm:t>
    </dgm:pt>
    <dgm:pt modelId="{7D11538B-4758-904E-98F6-75588369456F}" type="sibTrans" cxnId="{A5A626A6-73AC-EF48-8E9A-D80C8F1A7C6D}">
      <dgm:prSet/>
      <dgm:spPr/>
      <dgm:t>
        <a:bodyPr/>
        <a:lstStyle/>
        <a:p>
          <a:endParaRPr lang="fr-FR"/>
        </a:p>
      </dgm:t>
    </dgm:pt>
    <dgm:pt modelId="{9DB54ADC-4C86-7442-BA7C-A855A35B637D}" type="pres">
      <dgm:prSet presAssocID="{150829A9-9BF2-0648-B4E4-E461F7F29DC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F59BAB5-0167-1246-A8E2-EAB9A74A16E4}" type="pres">
      <dgm:prSet presAssocID="{9A7DEEF5-FEF6-E045-9148-F7ABA436AD5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4EDBFE-4CB6-1740-90BF-BC2A0931E287}" type="pres">
      <dgm:prSet presAssocID="{ABE4E73A-DADE-5A4B-A436-50474C8594C9}" presName="sibTrans" presStyleCnt="0"/>
      <dgm:spPr/>
    </dgm:pt>
    <dgm:pt modelId="{42681B46-52E5-8248-A398-570660BA30B6}" type="pres">
      <dgm:prSet presAssocID="{1EA2B152-9833-5E45-BDCA-7398589AE1E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6E05F8-1290-F749-A6D4-57F3A88C06FC}" type="pres">
      <dgm:prSet presAssocID="{698C807C-43B0-2246-8BF3-39833FC809CC}" presName="sibTrans" presStyleCnt="0"/>
      <dgm:spPr/>
    </dgm:pt>
    <dgm:pt modelId="{C1142C4E-2B53-2A45-8AFA-A2A85178CBDF}" type="pres">
      <dgm:prSet presAssocID="{C01E03AB-E3AC-0E47-A4BA-A75A29FFFB2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9B4A1AD-3E89-2046-85B3-03CED65153C1}" type="presOf" srcId="{0A86DFE9-B2B2-F54A-B8F2-C96EE347953A}" destId="{4F59BAB5-0167-1246-A8E2-EAB9A74A16E4}" srcOrd="0" destOrd="1" presId="urn:microsoft.com/office/officeart/2005/8/layout/hList6"/>
    <dgm:cxn modelId="{A5A626A6-73AC-EF48-8E9A-D80C8F1A7C6D}" srcId="{C01E03AB-E3AC-0E47-A4BA-A75A29FFFB2E}" destId="{0583A167-3593-604D-BA23-787ADB6C2FDC}" srcOrd="0" destOrd="0" parTransId="{E96B4B57-B035-9C48-A622-38ADC6BA9EAA}" sibTransId="{7D11538B-4758-904E-98F6-75588369456F}"/>
    <dgm:cxn modelId="{A332C877-EB8A-6D43-9AF4-983326CD0D7E}" type="presOf" srcId="{9A7DEEF5-FEF6-E045-9148-F7ABA436AD58}" destId="{4F59BAB5-0167-1246-A8E2-EAB9A74A16E4}" srcOrd="0" destOrd="0" presId="urn:microsoft.com/office/officeart/2005/8/layout/hList6"/>
    <dgm:cxn modelId="{1044AC22-BBE8-634A-99CD-01A434122D78}" srcId="{9A7DEEF5-FEF6-E045-9148-F7ABA436AD58}" destId="{0A86DFE9-B2B2-F54A-B8F2-C96EE347953A}" srcOrd="0" destOrd="0" parTransId="{71A02A49-B628-BB40-B328-A8CA3DFC548D}" sibTransId="{1C1997FA-FC7E-D345-B3D3-2AE6A4F6D306}"/>
    <dgm:cxn modelId="{CB499F18-991F-7347-9A5E-95DEDB7D8950}" type="presOf" srcId="{1EA2B152-9833-5E45-BDCA-7398589AE1EB}" destId="{42681B46-52E5-8248-A398-570660BA30B6}" srcOrd="0" destOrd="0" presId="urn:microsoft.com/office/officeart/2005/8/layout/hList6"/>
    <dgm:cxn modelId="{D7942845-9666-564F-A697-8724E7B347D2}" type="presOf" srcId="{C01E03AB-E3AC-0E47-A4BA-A75A29FFFB2E}" destId="{C1142C4E-2B53-2A45-8AFA-A2A85178CBDF}" srcOrd="0" destOrd="0" presId="urn:microsoft.com/office/officeart/2005/8/layout/hList6"/>
    <dgm:cxn modelId="{9BBFE6F6-CC70-4642-A590-DE97E5CC7BA2}" srcId="{150829A9-9BF2-0648-B4E4-E461F7F29DCF}" destId="{9A7DEEF5-FEF6-E045-9148-F7ABA436AD58}" srcOrd="0" destOrd="0" parTransId="{210265AE-0407-4645-A73A-891BC1BD6B2F}" sibTransId="{ABE4E73A-DADE-5A4B-A436-50474C8594C9}"/>
    <dgm:cxn modelId="{03796611-9296-7044-8430-F85FBE8E5882}" srcId="{150829A9-9BF2-0648-B4E4-E461F7F29DCF}" destId="{C01E03AB-E3AC-0E47-A4BA-A75A29FFFB2E}" srcOrd="2" destOrd="0" parTransId="{AF35E0C3-4C13-D94E-9CAF-372B5DEAFC0F}" sibTransId="{EE6D1D79-F219-4E47-BD32-0BDDFAE136AC}"/>
    <dgm:cxn modelId="{63803141-88A3-7A49-AA09-164D3F56D4C9}" srcId="{1EA2B152-9833-5E45-BDCA-7398589AE1EB}" destId="{1542CB7A-52BD-A246-BFF1-A8D15363D738}" srcOrd="0" destOrd="0" parTransId="{3FB4062E-7F9A-B14D-8B1B-0E32005A66CB}" sibTransId="{0FF850D4-01B6-1C4D-BC3B-B7476546494A}"/>
    <dgm:cxn modelId="{F813EA2D-7691-BD4C-BFAF-9875F6F69EC8}" srcId="{9A7DEEF5-FEF6-E045-9148-F7ABA436AD58}" destId="{CBF31127-79A2-BF42-8AA4-301BEFFD9474}" srcOrd="1" destOrd="0" parTransId="{D6EEC8D5-3E6E-5C4B-8860-62D52D976AD7}" sibTransId="{EBE943E2-98DA-F041-ADA7-B2FC1EA499F7}"/>
    <dgm:cxn modelId="{36484938-DF49-3D40-9186-B78EA4BFCA80}" srcId="{150829A9-9BF2-0648-B4E4-E461F7F29DCF}" destId="{1EA2B152-9833-5E45-BDCA-7398589AE1EB}" srcOrd="1" destOrd="0" parTransId="{64E47A34-2FDC-184A-8542-97674BCA527C}" sibTransId="{698C807C-43B0-2246-8BF3-39833FC809CC}"/>
    <dgm:cxn modelId="{ED380707-A7F5-864C-8DBC-99CFE5265295}" type="presOf" srcId="{CBF31127-79A2-BF42-8AA4-301BEFFD9474}" destId="{4F59BAB5-0167-1246-A8E2-EAB9A74A16E4}" srcOrd="0" destOrd="2" presId="urn:microsoft.com/office/officeart/2005/8/layout/hList6"/>
    <dgm:cxn modelId="{29021B64-5DC9-FD48-A145-C0103CF6B380}" type="presOf" srcId="{0583A167-3593-604D-BA23-787ADB6C2FDC}" destId="{C1142C4E-2B53-2A45-8AFA-A2A85178CBDF}" srcOrd="0" destOrd="1" presId="urn:microsoft.com/office/officeart/2005/8/layout/hList6"/>
    <dgm:cxn modelId="{360592F5-F94A-2443-A5E7-F8EEEE873050}" type="presOf" srcId="{1542CB7A-52BD-A246-BFF1-A8D15363D738}" destId="{42681B46-52E5-8248-A398-570660BA30B6}" srcOrd="0" destOrd="1" presId="urn:microsoft.com/office/officeart/2005/8/layout/hList6"/>
    <dgm:cxn modelId="{ADD8CC9F-1ED9-FB4C-B204-387770521D04}" type="presOf" srcId="{150829A9-9BF2-0648-B4E4-E461F7F29DCF}" destId="{9DB54ADC-4C86-7442-BA7C-A855A35B637D}" srcOrd="0" destOrd="0" presId="urn:microsoft.com/office/officeart/2005/8/layout/hList6"/>
    <dgm:cxn modelId="{AE70B277-CA4B-EA44-83FD-707EDC110141}" type="presParOf" srcId="{9DB54ADC-4C86-7442-BA7C-A855A35B637D}" destId="{4F59BAB5-0167-1246-A8E2-EAB9A74A16E4}" srcOrd="0" destOrd="0" presId="urn:microsoft.com/office/officeart/2005/8/layout/hList6"/>
    <dgm:cxn modelId="{2F3E6877-9524-F743-BA01-3A0B15E53CBA}" type="presParOf" srcId="{9DB54ADC-4C86-7442-BA7C-A855A35B637D}" destId="{214EDBFE-4CB6-1740-90BF-BC2A0931E287}" srcOrd="1" destOrd="0" presId="urn:microsoft.com/office/officeart/2005/8/layout/hList6"/>
    <dgm:cxn modelId="{DD6595C3-907A-5145-9491-43586A4A7B6A}" type="presParOf" srcId="{9DB54ADC-4C86-7442-BA7C-A855A35B637D}" destId="{42681B46-52E5-8248-A398-570660BA30B6}" srcOrd="2" destOrd="0" presId="urn:microsoft.com/office/officeart/2005/8/layout/hList6"/>
    <dgm:cxn modelId="{7B8E7400-1BF2-D140-BCBF-58C63E91F0EA}" type="presParOf" srcId="{9DB54ADC-4C86-7442-BA7C-A855A35B637D}" destId="{3D6E05F8-1290-F749-A6D4-57F3A88C06FC}" srcOrd="3" destOrd="0" presId="urn:microsoft.com/office/officeart/2005/8/layout/hList6"/>
    <dgm:cxn modelId="{16B92705-2937-4144-A524-911B6B6816B5}" type="presParOf" srcId="{9DB54ADC-4C86-7442-BA7C-A855A35B637D}" destId="{C1142C4E-2B53-2A45-8AFA-A2A85178CBD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B7A1D-0CFD-114B-985A-9BE7B270C53B}">
      <dsp:nvSpPr>
        <dsp:cNvPr id="0" name=""/>
        <dsp:cNvSpPr/>
      </dsp:nvSpPr>
      <dsp:spPr>
        <a:xfrm>
          <a:off x="1453219" y="2032000"/>
          <a:ext cx="967786" cy="965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3893" y="0"/>
              </a:lnTo>
              <a:lnTo>
                <a:pt x="483893" y="965199"/>
              </a:lnTo>
              <a:lnTo>
                <a:pt x="967786" y="965199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902941" y="2480429"/>
        <a:ext cx="68341" cy="68341"/>
      </dsp:txXfrm>
    </dsp:sp>
    <dsp:sp modelId="{3DF11961-17BF-334E-BD77-DAF998F5DCCC}">
      <dsp:nvSpPr>
        <dsp:cNvPr id="0" name=""/>
        <dsp:cNvSpPr/>
      </dsp:nvSpPr>
      <dsp:spPr>
        <a:xfrm>
          <a:off x="1453219" y="1986280"/>
          <a:ext cx="9677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67786" y="4572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912918" y="2007805"/>
        <a:ext cx="48389" cy="48389"/>
      </dsp:txXfrm>
    </dsp:sp>
    <dsp:sp modelId="{0F8B96A5-7782-9B48-8835-FDE4097A7383}">
      <dsp:nvSpPr>
        <dsp:cNvPr id="0" name=""/>
        <dsp:cNvSpPr/>
      </dsp:nvSpPr>
      <dsp:spPr>
        <a:xfrm>
          <a:off x="1453219" y="1066799"/>
          <a:ext cx="967786" cy="965200"/>
        </a:xfrm>
        <a:custGeom>
          <a:avLst/>
          <a:gdLst/>
          <a:ahLst/>
          <a:cxnLst/>
          <a:rect l="0" t="0" r="0" b="0"/>
          <a:pathLst>
            <a:path>
              <a:moveTo>
                <a:pt x="0" y="965200"/>
              </a:moveTo>
              <a:lnTo>
                <a:pt x="483893" y="965200"/>
              </a:lnTo>
              <a:lnTo>
                <a:pt x="483893" y="0"/>
              </a:lnTo>
              <a:lnTo>
                <a:pt x="967786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902941" y="1515229"/>
        <a:ext cx="68341" cy="68341"/>
      </dsp:txXfrm>
    </dsp:sp>
    <dsp:sp modelId="{90FACFB2-DD86-E440-85BF-3793F6F19715}">
      <dsp:nvSpPr>
        <dsp:cNvPr id="0" name=""/>
        <dsp:cNvSpPr/>
      </dsp:nvSpPr>
      <dsp:spPr>
        <a:xfrm rot="16200000">
          <a:off x="-964860" y="1645920"/>
          <a:ext cx="4064000" cy="772160"/>
        </a:xfrm>
        <a:prstGeom prst="rect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 smtClean="0"/>
            <a:t>Elimination du Sida</a:t>
          </a:r>
          <a:endParaRPr lang="fr-FR" sz="4000" kern="1200" dirty="0"/>
        </a:p>
      </dsp:txBody>
      <dsp:txXfrm>
        <a:off x="-964860" y="1645920"/>
        <a:ext cx="4064000" cy="772160"/>
      </dsp:txXfrm>
    </dsp:sp>
    <dsp:sp modelId="{A670C1BE-6468-4845-BDF4-5EA1CCCC3129}">
      <dsp:nvSpPr>
        <dsp:cNvPr id="0" name=""/>
        <dsp:cNvSpPr/>
      </dsp:nvSpPr>
      <dsp:spPr>
        <a:xfrm>
          <a:off x="2421006" y="680719"/>
          <a:ext cx="2500317" cy="7721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414463" algn="l"/>
            </a:tabLst>
          </a:pPr>
          <a:r>
            <a:rPr lang="fr-FR" sz="3200" kern="1200" dirty="0" smtClean="0"/>
            <a:t>Sensibiliser tôt</a:t>
          </a:r>
          <a:endParaRPr lang="fr-FR" sz="3200" kern="1200" dirty="0"/>
        </a:p>
      </dsp:txBody>
      <dsp:txXfrm>
        <a:off x="2421006" y="680719"/>
        <a:ext cx="2500317" cy="772160"/>
      </dsp:txXfrm>
    </dsp:sp>
    <dsp:sp modelId="{B50ED1CE-82A9-F046-970C-E4B416DE8D1E}">
      <dsp:nvSpPr>
        <dsp:cNvPr id="0" name=""/>
        <dsp:cNvSpPr/>
      </dsp:nvSpPr>
      <dsp:spPr>
        <a:xfrm>
          <a:off x="2421006" y="1645920"/>
          <a:ext cx="2508371" cy="7721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Dépister tôt</a:t>
          </a:r>
          <a:endParaRPr lang="fr-FR" sz="3200" kern="1200" dirty="0"/>
        </a:p>
      </dsp:txBody>
      <dsp:txXfrm>
        <a:off x="2421006" y="1645920"/>
        <a:ext cx="2508371" cy="772160"/>
      </dsp:txXfrm>
    </dsp:sp>
    <dsp:sp modelId="{7B63FA6F-37FE-5F4F-9EC4-4876300C27CD}">
      <dsp:nvSpPr>
        <dsp:cNvPr id="0" name=""/>
        <dsp:cNvSpPr/>
      </dsp:nvSpPr>
      <dsp:spPr>
        <a:xfrm>
          <a:off x="2421006" y="2611119"/>
          <a:ext cx="2532684" cy="7721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3200" kern="1200" dirty="0" smtClean="0"/>
            <a:t>Traiter tôt</a:t>
          </a:r>
        </a:p>
      </dsp:txBody>
      <dsp:txXfrm>
        <a:off x="2421006" y="2611119"/>
        <a:ext cx="2532684" cy="772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9BAB5-0167-1246-A8E2-EAB9A74A16E4}">
      <dsp:nvSpPr>
        <dsp:cNvPr id="0" name=""/>
        <dsp:cNvSpPr/>
      </dsp:nvSpPr>
      <dsp:spPr>
        <a:xfrm rot="16200000">
          <a:off x="-561204" y="562167"/>
          <a:ext cx="3627438" cy="2503103"/>
        </a:xfrm>
        <a:prstGeom prst="flowChartManualOperation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89554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Le dépistage est facile !</a:t>
          </a:r>
          <a:endParaRPr lang="fr-FR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300" kern="1200" dirty="0" smtClean="0"/>
            <a:t>Accessible</a:t>
          </a:r>
          <a:endParaRPr lang="fr-F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300" kern="1200" dirty="0" smtClean="0"/>
            <a:t>Peu onéreux</a:t>
          </a:r>
          <a:endParaRPr lang="fr-FR" sz="2300" kern="1200" dirty="0"/>
        </a:p>
      </dsp:txBody>
      <dsp:txXfrm rot="5400000">
        <a:off x="964" y="725487"/>
        <a:ext cx="2503103" cy="2176462"/>
      </dsp:txXfrm>
    </dsp:sp>
    <dsp:sp modelId="{42681B46-52E5-8248-A398-570660BA30B6}">
      <dsp:nvSpPr>
        <dsp:cNvPr id="0" name=""/>
        <dsp:cNvSpPr/>
      </dsp:nvSpPr>
      <dsp:spPr>
        <a:xfrm rot="16200000">
          <a:off x="2129631" y="562167"/>
          <a:ext cx="3627438" cy="2503103"/>
        </a:xfrm>
        <a:prstGeom prst="flowChartManualOperation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89554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Le traitement est simple !</a:t>
          </a:r>
          <a:endParaRPr lang="fr-FR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300" kern="1200" dirty="0" smtClean="0"/>
            <a:t>Un seul comprimé par jour</a:t>
          </a:r>
          <a:endParaRPr lang="fr-FR" sz="2300" kern="1200" dirty="0"/>
        </a:p>
      </dsp:txBody>
      <dsp:txXfrm rot="5400000">
        <a:off x="2691799" y="725487"/>
        <a:ext cx="2503103" cy="2176462"/>
      </dsp:txXfrm>
    </dsp:sp>
    <dsp:sp modelId="{C1142C4E-2B53-2A45-8AFA-A2A85178CBDF}">
      <dsp:nvSpPr>
        <dsp:cNvPr id="0" name=""/>
        <dsp:cNvSpPr/>
      </dsp:nvSpPr>
      <dsp:spPr>
        <a:xfrm rot="16200000">
          <a:off x="4820466" y="562167"/>
          <a:ext cx="3627438" cy="2503103"/>
        </a:xfrm>
        <a:prstGeom prst="flowChartManualOperation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89554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Le suivi est primaire!</a:t>
          </a:r>
          <a:endParaRPr lang="fr-FR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300" kern="1200" dirty="0" smtClean="0"/>
            <a:t>Une charge virale tous les 6 mois</a:t>
          </a:r>
          <a:endParaRPr lang="fr-FR" sz="2300" kern="1200" dirty="0"/>
        </a:p>
      </dsp:txBody>
      <dsp:txXfrm rot="5400000">
        <a:off x="5382634" y="725487"/>
        <a:ext cx="2503103" cy="21764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9BAB5-0167-1246-A8E2-EAB9A74A16E4}">
      <dsp:nvSpPr>
        <dsp:cNvPr id="0" name=""/>
        <dsp:cNvSpPr/>
      </dsp:nvSpPr>
      <dsp:spPr>
        <a:xfrm rot="16200000">
          <a:off x="-561204" y="562167"/>
          <a:ext cx="3627438" cy="2503103"/>
        </a:xfrm>
        <a:prstGeom prst="flowChartManualOperation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89554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Le dépistage est facile !</a:t>
          </a:r>
          <a:endParaRPr lang="fr-FR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300" kern="1200" dirty="0" smtClean="0"/>
            <a:t>Accessible</a:t>
          </a:r>
          <a:endParaRPr lang="fr-F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300" kern="1200" dirty="0" smtClean="0"/>
            <a:t>Peu onéreux</a:t>
          </a:r>
          <a:endParaRPr lang="fr-FR" sz="2300" kern="1200" dirty="0"/>
        </a:p>
      </dsp:txBody>
      <dsp:txXfrm rot="5400000">
        <a:off x="964" y="725487"/>
        <a:ext cx="2503103" cy="2176462"/>
      </dsp:txXfrm>
    </dsp:sp>
    <dsp:sp modelId="{42681B46-52E5-8248-A398-570660BA30B6}">
      <dsp:nvSpPr>
        <dsp:cNvPr id="0" name=""/>
        <dsp:cNvSpPr/>
      </dsp:nvSpPr>
      <dsp:spPr>
        <a:xfrm rot="16200000">
          <a:off x="2129631" y="562167"/>
          <a:ext cx="3627438" cy="2503103"/>
        </a:xfrm>
        <a:prstGeom prst="flowChartManualOperation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89554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Le traitement est simple !</a:t>
          </a:r>
          <a:endParaRPr lang="fr-FR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300" kern="1200" dirty="0" smtClean="0"/>
            <a:t>Un seul comprimé par jour</a:t>
          </a:r>
          <a:endParaRPr lang="fr-FR" sz="2300" kern="1200" dirty="0"/>
        </a:p>
      </dsp:txBody>
      <dsp:txXfrm rot="5400000">
        <a:off x="2691799" y="725487"/>
        <a:ext cx="2503103" cy="2176462"/>
      </dsp:txXfrm>
    </dsp:sp>
    <dsp:sp modelId="{C1142C4E-2B53-2A45-8AFA-A2A85178CBDF}">
      <dsp:nvSpPr>
        <dsp:cNvPr id="0" name=""/>
        <dsp:cNvSpPr/>
      </dsp:nvSpPr>
      <dsp:spPr>
        <a:xfrm rot="16200000">
          <a:off x="4820466" y="562167"/>
          <a:ext cx="3627438" cy="2503103"/>
        </a:xfrm>
        <a:prstGeom prst="flowChartManualOperation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89554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Le suivi est primaire!</a:t>
          </a:r>
          <a:endParaRPr lang="fr-FR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300" kern="1200" dirty="0" smtClean="0"/>
            <a:t>Une charge virale tous les 6 mois</a:t>
          </a:r>
          <a:endParaRPr lang="fr-FR" sz="2300" kern="1200" dirty="0"/>
        </a:p>
      </dsp:txBody>
      <dsp:txXfrm rot="5400000">
        <a:off x="5382634" y="725487"/>
        <a:ext cx="2503103" cy="21764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9BAB5-0167-1246-A8E2-EAB9A74A16E4}">
      <dsp:nvSpPr>
        <dsp:cNvPr id="0" name=""/>
        <dsp:cNvSpPr/>
      </dsp:nvSpPr>
      <dsp:spPr>
        <a:xfrm rot="16200000">
          <a:off x="-561204" y="562167"/>
          <a:ext cx="3627438" cy="2503103"/>
        </a:xfrm>
        <a:prstGeom prst="flowChartManualOperation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89554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Le dépistage est facile !</a:t>
          </a:r>
          <a:endParaRPr lang="fr-FR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300" kern="1200" dirty="0" smtClean="0"/>
            <a:t>Accessible</a:t>
          </a:r>
          <a:endParaRPr lang="fr-F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300" kern="1200" dirty="0" smtClean="0"/>
            <a:t>Peu onéreux</a:t>
          </a:r>
          <a:endParaRPr lang="fr-FR" sz="2300" kern="1200" dirty="0"/>
        </a:p>
      </dsp:txBody>
      <dsp:txXfrm rot="5400000">
        <a:off x="964" y="725487"/>
        <a:ext cx="2503103" cy="2176462"/>
      </dsp:txXfrm>
    </dsp:sp>
    <dsp:sp modelId="{42681B46-52E5-8248-A398-570660BA30B6}">
      <dsp:nvSpPr>
        <dsp:cNvPr id="0" name=""/>
        <dsp:cNvSpPr/>
      </dsp:nvSpPr>
      <dsp:spPr>
        <a:xfrm rot="16200000">
          <a:off x="2129631" y="562167"/>
          <a:ext cx="3627438" cy="2503103"/>
        </a:xfrm>
        <a:prstGeom prst="flowChartManualOperation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89554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Le traitement est simple !</a:t>
          </a:r>
          <a:endParaRPr lang="fr-FR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300" kern="1200" dirty="0" smtClean="0"/>
            <a:t>Un seul comprimé par jour</a:t>
          </a:r>
          <a:endParaRPr lang="fr-FR" sz="2300" kern="1200" dirty="0"/>
        </a:p>
      </dsp:txBody>
      <dsp:txXfrm rot="5400000">
        <a:off x="2691799" y="725487"/>
        <a:ext cx="2503103" cy="2176462"/>
      </dsp:txXfrm>
    </dsp:sp>
    <dsp:sp modelId="{C1142C4E-2B53-2A45-8AFA-A2A85178CBDF}">
      <dsp:nvSpPr>
        <dsp:cNvPr id="0" name=""/>
        <dsp:cNvSpPr/>
      </dsp:nvSpPr>
      <dsp:spPr>
        <a:xfrm rot="16200000">
          <a:off x="4820466" y="562167"/>
          <a:ext cx="3627438" cy="2503103"/>
        </a:xfrm>
        <a:prstGeom prst="flowChartManualOperation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89554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Le suivi est </a:t>
          </a:r>
          <a:r>
            <a:rPr lang="fr-FR" sz="3000" kern="1200" dirty="0" smtClean="0"/>
            <a:t>primaire !</a:t>
          </a:r>
          <a:endParaRPr lang="fr-FR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300" kern="1200" dirty="0" smtClean="0"/>
            <a:t>Une charge virale tous les 6 mois</a:t>
          </a:r>
          <a:endParaRPr lang="fr-FR" sz="2300" kern="1200" dirty="0"/>
        </a:p>
      </dsp:txBody>
      <dsp:txXfrm rot="5400000">
        <a:off x="5382634" y="725487"/>
        <a:ext cx="2503103" cy="2176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8" Type="http://schemas.openxmlformats.org/officeDocument/2006/relationships/image" Target="../media/image31.png"/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/Relationships>
</file>

<file path=ppt/drawings/_rels/drawing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2.png"/><Relationship Id="rId13" Type="http://schemas.openxmlformats.org/officeDocument/2006/relationships/image" Target="../media/image25.png"/><Relationship Id="rId14" Type="http://schemas.openxmlformats.org/officeDocument/2006/relationships/image" Target="../media/image31.png"/><Relationship Id="rId15" Type="http://schemas.openxmlformats.org/officeDocument/2006/relationships/image" Target="../media/image28.png"/><Relationship Id="rId16" Type="http://schemas.openxmlformats.org/officeDocument/2006/relationships/image" Target="../media/image30.png"/><Relationship Id="rId17" Type="http://schemas.openxmlformats.org/officeDocument/2006/relationships/image" Target="../media/image27.png"/><Relationship Id="rId18" Type="http://schemas.openxmlformats.org/officeDocument/2006/relationships/image" Target="../media/image29.png"/><Relationship Id="rId19" Type="http://schemas.openxmlformats.org/officeDocument/2006/relationships/image" Target="../media/image41.png"/><Relationship Id="rId1" Type="http://schemas.openxmlformats.org/officeDocument/2006/relationships/image" Target="../media/image15.png"/><Relationship Id="rId2" Type="http://schemas.openxmlformats.org/officeDocument/2006/relationships/image" Target="../media/image14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20.png"/><Relationship Id="rId7" Type="http://schemas.openxmlformats.org/officeDocument/2006/relationships/image" Target="../media/image19.png"/><Relationship Id="rId8" Type="http://schemas.openxmlformats.org/officeDocument/2006/relationships/image" Target="../media/image21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0.00807</cdr:x>
      <cdr:y>0.92574</cdr:y>
    </cdr:from>
    <cdr:to>
      <cdr:x>0.26348</cdr:x>
      <cdr:y>0.98276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247" y="6186215"/>
          <a:ext cx="2286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800" b="1" dirty="0" smtClean="0"/>
            <a:t>no hunger, no abuse</a:t>
          </a:r>
          <a:endParaRPr lang="en-GB" sz="1800" b="1" dirty="0"/>
        </a:p>
      </cdr:txBody>
    </cdr:sp>
  </cdr:relSizeAnchor>
  <cdr:relSizeAnchor xmlns:cdr="http://schemas.openxmlformats.org/drawingml/2006/chartDrawing">
    <cdr:from>
      <cdr:x>0</cdr:x>
      <cdr:y>0.87182</cdr:y>
    </cdr:from>
    <cdr:to>
      <cdr:x>0.25721</cdr:x>
      <cdr:y>1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0" y="4349513"/>
          <a:ext cx="1985582" cy="63949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200" b="1" dirty="0" smtClean="0">
              <a:solidFill>
                <a:schemeClr val="bg1"/>
              </a:solidFill>
              <a:latin typeface="Calibri"/>
              <a:cs typeface="Calibri"/>
            </a:rPr>
            <a:t>Famille en bonne santé, pas faim, pas de violences</a:t>
          </a:r>
          <a:endParaRPr lang="fr-FR" sz="1200" b="1" dirty="0">
            <a:solidFill>
              <a:schemeClr val="bg1"/>
            </a:solidFill>
            <a:latin typeface="Calibri"/>
            <a:cs typeface="Calibri"/>
          </a:endParaRPr>
        </a:p>
      </cdr:txBody>
    </cdr:sp>
  </cdr:relSizeAnchor>
  <cdr:relSizeAnchor xmlns:cdr="http://schemas.openxmlformats.org/drawingml/2006/chartDrawing">
    <cdr:from>
      <cdr:x>0.24698</cdr:x>
      <cdr:y>0.87182</cdr:y>
    </cdr:from>
    <cdr:to>
      <cdr:x>0.4905</cdr:x>
      <cdr:y>1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1906610" y="4349513"/>
          <a:ext cx="1879900" cy="63949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200" b="1" dirty="0" smtClean="0">
              <a:solidFill>
                <a:schemeClr val="bg1"/>
              </a:solidFill>
              <a:latin typeface="Calibri"/>
              <a:cs typeface="Calibri"/>
            </a:rPr>
            <a:t>Sida chez les Parents </a:t>
          </a:r>
          <a:endParaRPr lang="fr-FR" sz="1200" b="1" dirty="0">
            <a:solidFill>
              <a:schemeClr val="bg1"/>
            </a:solidFill>
            <a:latin typeface="Calibri"/>
            <a:cs typeface="Calibri"/>
          </a:endParaRPr>
        </a:p>
      </cdr:txBody>
    </cdr:sp>
  </cdr:relSizeAnchor>
  <cdr:relSizeAnchor xmlns:cdr="http://schemas.openxmlformats.org/drawingml/2006/chartDrawing">
    <cdr:from>
      <cdr:x>0.4887</cdr:x>
      <cdr:y>0.87182</cdr:y>
    </cdr:from>
    <cdr:to>
      <cdr:x>0.74988</cdr:x>
      <cdr:y>1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3772614" y="4349513"/>
          <a:ext cx="2016230" cy="63949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200" b="1" dirty="0" smtClean="0">
              <a:solidFill>
                <a:schemeClr val="bg1"/>
              </a:solidFill>
              <a:latin typeface="Calibri"/>
              <a:cs typeface="Calibri"/>
            </a:rPr>
            <a:t>Faim + violences sexuelles</a:t>
          </a:r>
          <a:endParaRPr lang="fr-FR" sz="1200" b="1" dirty="0">
            <a:solidFill>
              <a:schemeClr val="bg1"/>
            </a:solidFill>
            <a:latin typeface="Calibri"/>
            <a:cs typeface="Calibri"/>
          </a:endParaRPr>
        </a:p>
      </cdr:txBody>
    </cdr:sp>
  </cdr:relSizeAnchor>
  <cdr:relSizeAnchor xmlns:cdr="http://schemas.openxmlformats.org/drawingml/2006/chartDrawing">
    <cdr:from>
      <cdr:x>0.74361</cdr:x>
      <cdr:y>0.87182</cdr:y>
    </cdr:from>
    <cdr:to>
      <cdr:x>1</cdr:x>
      <cdr:y>1</cdr:y>
    </cdr:to>
    <cdr:sp macro="" textlink="">
      <cdr:nvSpPr>
        <cdr:cNvPr id="6" name="ZoneTexte 5"/>
        <cdr:cNvSpPr txBox="1"/>
      </cdr:nvSpPr>
      <cdr:spPr>
        <a:xfrm xmlns:a="http://schemas.openxmlformats.org/drawingml/2006/main">
          <a:off x="5740442" y="4349513"/>
          <a:ext cx="1979252" cy="63949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200" b="1" dirty="0" smtClean="0">
              <a:solidFill>
                <a:schemeClr val="bg1"/>
              </a:solidFill>
              <a:latin typeface="Calibri"/>
              <a:cs typeface="Calibri"/>
            </a:rPr>
            <a:t>Faim + violences sexuelles + Sida chez les parents</a:t>
          </a:r>
          <a:endParaRPr lang="fr-FR" sz="1200" b="1" dirty="0">
            <a:solidFill>
              <a:schemeClr val="bg1"/>
            </a:solidFill>
            <a:latin typeface="Calibri"/>
            <a:cs typeface="Calibri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0.08186</cdr:x>
      <cdr:y>0.13917</cdr:y>
    </cdr:from>
    <cdr:to>
      <cdr:x>0.11539</cdr:x>
      <cdr:y>0.19725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42300" y="757142"/>
          <a:ext cx="304043" cy="31597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0.1293</cdr:x>
      <cdr:y>0.13633</cdr:y>
    </cdr:from>
    <cdr:to>
      <cdr:x>0.17133</cdr:x>
      <cdr:y>0.20565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172459" y="741697"/>
          <a:ext cx="381119" cy="37712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0.2287</cdr:x>
      <cdr:y>0.14761</cdr:y>
    </cdr:from>
    <cdr:to>
      <cdr:x>0.26956</cdr:x>
      <cdr:y>0.2098</cdr:y>
    </cdr:to>
    <cdr:pic>
      <cdr:nvPicPr>
        <cdr:cNvPr id="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2073783" y="803056"/>
          <a:ext cx="370512" cy="33835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0.27868</cdr:x>
      <cdr:y>0.16371</cdr:y>
    </cdr:from>
    <cdr:to>
      <cdr:x>0.31827</cdr:x>
      <cdr:y>0.21672</cdr:y>
    </cdr:to>
    <cdr:pic>
      <cdr:nvPicPr>
        <cdr:cNvPr id="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2527001" y="890663"/>
          <a:ext cx="358994" cy="28839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0.3953</cdr:x>
      <cdr:y>0.19773</cdr:y>
    </cdr:from>
    <cdr:to>
      <cdr:x>0.4344</cdr:x>
      <cdr:y>0.25672</cdr:y>
    </cdr:to>
    <cdr:pic>
      <cdr:nvPicPr>
        <cdr:cNvPr id="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>
          <a:off x="2987062" y="896445"/>
          <a:ext cx="295459" cy="26743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0.58385</cdr:x>
      <cdr:y>0.25087</cdr:y>
    </cdr:from>
    <cdr:to>
      <cdr:x>0.62439</cdr:x>
      <cdr:y>0.31771</cdr:y>
    </cdr:to>
    <cdr:pic>
      <cdr:nvPicPr>
        <cdr:cNvPr id="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/>
        <a:stretch xmlns:a="http://schemas.openxmlformats.org/drawingml/2006/main">
          <a:fillRect/>
        </a:stretch>
      </cdr:blipFill>
      <cdr:spPr>
        <a:xfrm xmlns:a="http://schemas.openxmlformats.org/drawingml/2006/main">
          <a:off x="4411853" y="1137346"/>
          <a:ext cx="306340" cy="30302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0.63024</cdr:x>
      <cdr:y>0.26734</cdr:y>
    </cdr:from>
    <cdr:to>
      <cdr:x>0.67013</cdr:x>
      <cdr:y>0.3331</cdr:y>
    </cdr:to>
    <cdr:pic>
      <cdr:nvPicPr>
        <cdr:cNvPr id="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7"/>
        <a:stretch xmlns:a="http://schemas.openxmlformats.org/drawingml/2006/main">
          <a:fillRect/>
        </a:stretch>
      </cdr:blipFill>
      <cdr:spPr>
        <a:xfrm xmlns:a="http://schemas.openxmlformats.org/drawingml/2006/main">
          <a:off x="4762402" y="1212022"/>
          <a:ext cx="301429" cy="29813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0.73028</cdr:x>
      <cdr:y>0.44279</cdr:y>
    </cdr:from>
    <cdr:to>
      <cdr:x>0.76229</cdr:x>
      <cdr:y>0.48598</cdr:y>
    </cdr:to>
    <cdr:pic>
      <cdr:nvPicPr>
        <cdr:cNvPr id="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8"/>
        <a:stretch xmlns:a="http://schemas.openxmlformats.org/drawingml/2006/main">
          <a:fillRect/>
        </a:stretch>
      </cdr:blipFill>
      <cdr:spPr>
        <a:xfrm xmlns:a="http://schemas.openxmlformats.org/drawingml/2006/main">
          <a:off x="6622019" y="2408935"/>
          <a:ext cx="290260" cy="23496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0.48507</cdr:x>
      <cdr:y>0.22742</cdr:y>
    </cdr:from>
    <cdr:to>
      <cdr:x>0.52229</cdr:x>
      <cdr:y>0.28429</cdr:y>
    </cdr:to>
    <cdr:pic>
      <cdr:nvPicPr>
        <cdr:cNvPr id="19" name="Picture 18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9"/>
        <a:stretch xmlns:a="http://schemas.openxmlformats.org/drawingml/2006/main">
          <a:fillRect/>
        </a:stretch>
      </cdr:blipFill>
      <cdr:spPr>
        <a:xfrm xmlns:a="http://schemas.openxmlformats.org/drawingml/2006/main">
          <a:off x="3665402" y="1031032"/>
          <a:ext cx="281253" cy="25782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0.18352</cdr:x>
      <cdr:y>0.14948</cdr:y>
    </cdr:from>
    <cdr:to>
      <cdr:x>0.21423</cdr:x>
      <cdr:y>0.20155</cdr:y>
    </cdr:to>
    <cdr:pic>
      <cdr:nvPicPr>
        <cdr:cNvPr id="20" name="Picture 19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0"/>
        <a:stretch xmlns:a="http://schemas.openxmlformats.org/drawingml/2006/main">
          <a:fillRect/>
        </a:stretch>
      </cdr:blipFill>
      <cdr:spPr>
        <a:xfrm xmlns:a="http://schemas.openxmlformats.org/drawingml/2006/main">
          <a:off x="1664102" y="813208"/>
          <a:ext cx="278472" cy="28327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0.82802</cdr:x>
      <cdr:y>0.46954</cdr:y>
    </cdr:from>
    <cdr:to>
      <cdr:x>0.86362</cdr:x>
      <cdr:y>0.52174</cdr:y>
    </cdr:to>
    <cdr:pic>
      <cdr:nvPicPr>
        <cdr:cNvPr id="21" name="Picture 20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1"/>
        <a:stretch xmlns:a="http://schemas.openxmlformats.org/drawingml/2006/main">
          <a:fillRect/>
        </a:stretch>
      </cdr:blipFill>
      <cdr:spPr>
        <a:xfrm xmlns:a="http://schemas.openxmlformats.org/drawingml/2006/main">
          <a:off x="7508297" y="2554479"/>
          <a:ext cx="322837" cy="28398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0.78053</cdr:x>
      <cdr:y>0.45646</cdr:y>
    </cdr:from>
    <cdr:to>
      <cdr:x>0.8124</cdr:x>
      <cdr:y>0.52961</cdr:y>
    </cdr:to>
    <cdr:pic>
      <cdr:nvPicPr>
        <cdr:cNvPr id="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2"/>
        <a:stretch xmlns:a="http://schemas.openxmlformats.org/drawingml/2006/main">
          <a:fillRect/>
        </a:stretch>
      </cdr:blipFill>
      <cdr:spPr>
        <a:xfrm xmlns:a="http://schemas.openxmlformats.org/drawingml/2006/main">
          <a:off x="7077683" y="2483281"/>
          <a:ext cx="288991" cy="39796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0.35211</cdr:x>
      <cdr:y>0.18999</cdr:y>
    </cdr:from>
    <cdr:to>
      <cdr:x>0.38804</cdr:x>
      <cdr:y>0.24626</cdr:y>
    </cdr:to>
    <cdr:pic>
      <cdr:nvPicPr>
        <cdr:cNvPr id="23" name="Picture 2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3"/>
        <a:stretch xmlns:a="http://schemas.openxmlformats.org/drawingml/2006/main">
          <a:fillRect/>
        </a:stretch>
      </cdr:blipFill>
      <cdr:spPr>
        <a:xfrm xmlns:a="http://schemas.openxmlformats.org/drawingml/2006/main">
          <a:off x="2660739" y="861345"/>
          <a:ext cx="271505" cy="25510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0.87912</cdr:x>
      <cdr:y>0.49463</cdr:y>
    </cdr:from>
    <cdr:to>
      <cdr:x>0.91668</cdr:x>
      <cdr:y>0.55646</cdr:y>
    </cdr:to>
    <cdr:pic>
      <cdr:nvPicPr>
        <cdr:cNvPr id="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4"/>
        <a:stretch xmlns:a="http://schemas.openxmlformats.org/drawingml/2006/main">
          <a:fillRect/>
        </a:stretch>
      </cdr:blipFill>
      <cdr:spPr>
        <a:xfrm xmlns:a="http://schemas.openxmlformats.org/drawingml/2006/main">
          <a:off x="7971658" y="2690940"/>
          <a:ext cx="340612" cy="33642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0.9285</cdr:x>
      <cdr:y>0.5133</cdr:y>
    </cdr:from>
    <cdr:to>
      <cdr:x>0.96166</cdr:x>
      <cdr:y>0.57374</cdr:y>
    </cdr:to>
    <cdr:pic>
      <cdr:nvPicPr>
        <cdr:cNvPr id="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5"/>
        <a:stretch xmlns:a="http://schemas.openxmlformats.org/drawingml/2006/main">
          <a:fillRect/>
        </a:stretch>
      </cdr:blipFill>
      <cdr:spPr>
        <a:xfrm xmlns:a="http://schemas.openxmlformats.org/drawingml/2006/main">
          <a:off x="8419429" y="2792511"/>
          <a:ext cx="300705" cy="32883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0.53703</cdr:x>
      <cdr:y>0.21646</cdr:y>
    </cdr:from>
    <cdr:to>
      <cdr:x>0.57448</cdr:x>
      <cdr:y>0.28429</cdr:y>
    </cdr:to>
    <cdr:pic>
      <cdr:nvPicPr>
        <cdr:cNvPr id="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6"/>
        <a:stretch xmlns:a="http://schemas.openxmlformats.org/drawingml/2006/main">
          <a:fillRect/>
        </a:stretch>
      </cdr:blipFill>
      <cdr:spPr>
        <a:xfrm xmlns:a="http://schemas.openxmlformats.org/drawingml/2006/main">
          <a:off x="4058044" y="981344"/>
          <a:ext cx="282990" cy="30751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0.43977</cdr:x>
      <cdr:y>0.20377</cdr:y>
    </cdr:from>
    <cdr:to>
      <cdr:x>0.47525</cdr:x>
      <cdr:y>0.26804</cdr:y>
    </cdr:to>
    <cdr:pic>
      <cdr:nvPicPr>
        <cdr:cNvPr id="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7"/>
        <a:stretch xmlns:a="http://schemas.openxmlformats.org/drawingml/2006/main">
          <a:fillRect/>
        </a:stretch>
      </cdr:blipFill>
      <cdr:spPr>
        <a:xfrm xmlns:a="http://schemas.openxmlformats.org/drawingml/2006/main">
          <a:off x="3323107" y="923833"/>
          <a:ext cx="268105" cy="29137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0.67793</cdr:x>
      <cdr:y>0.27628</cdr:y>
    </cdr:from>
    <cdr:to>
      <cdr:x>0.71656</cdr:x>
      <cdr:y>0.35239</cdr:y>
    </cdr:to>
    <cdr:pic>
      <cdr:nvPicPr>
        <cdr:cNvPr id="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8"/>
        <a:stretch xmlns:a="http://schemas.openxmlformats.org/drawingml/2006/main">
          <a:fillRect/>
        </a:stretch>
      </cdr:blipFill>
      <cdr:spPr>
        <a:xfrm xmlns:a="http://schemas.openxmlformats.org/drawingml/2006/main">
          <a:off x="6147315" y="1503045"/>
          <a:ext cx="350320" cy="41408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0.73378</cdr:x>
      <cdr:y>0.95587</cdr:y>
    </cdr:from>
    <cdr:to>
      <cdr:x>0.99495</cdr:x>
      <cdr:y>1</cdr:y>
    </cdr:to>
    <cdr:sp macro="" textlink="">
      <cdr:nvSpPr>
        <cdr:cNvPr id="26" name="TextBox 2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48549" y="4333579"/>
          <a:ext cx="2295197" cy="2000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defRPr>
          </a:lvl5pPr>
          <a:lvl6pPr marL="2286000" algn="l" defTabSz="457200" rtl="0" eaLnBrk="1" latinLnBrk="0" hangingPunct="1">
            <a:defRPr kern="120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defRPr>
          </a:lvl6pPr>
          <a:lvl7pPr marL="2743200" algn="l" defTabSz="457200" rtl="0" eaLnBrk="1" latinLnBrk="0" hangingPunct="1">
            <a:defRPr kern="120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defRPr>
          </a:lvl7pPr>
          <a:lvl8pPr marL="3200400" algn="l" defTabSz="457200" rtl="0" eaLnBrk="1" latinLnBrk="0" hangingPunct="1">
            <a:defRPr kern="120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defRPr>
          </a:lvl8pPr>
          <a:lvl9pPr marL="3657600" algn="l" defTabSz="457200" rtl="0" eaLnBrk="1" latinLnBrk="0" hangingPunct="1">
            <a:defRPr kern="120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defRPr>
          </a:lvl9pPr>
        </a:lstStyle>
        <a:p xmlns:a="http://schemas.openxmlformats.org/drawingml/2006/main">
          <a:pPr algn="ctr" eaLnBrk="1" hangingPunct="1"/>
          <a:r>
            <a:rPr lang="en-GB" sz="700" b="1" dirty="0" smtClean="0">
              <a:solidFill>
                <a:srgbClr val="000000"/>
              </a:solidFill>
            </a:rPr>
            <a:t>(*SSA = Regional </a:t>
          </a:r>
          <a:r>
            <a:rPr lang="en-GB" sz="700" b="1">
              <a:solidFill>
                <a:srgbClr val="000000"/>
              </a:solidFill>
            </a:rPr>
            <a:t>a</a:t>
          </a:r>
          <a:r>
            <a:rPr lang="en-GB" sz="700" b="1" smtClean="0">
              <a:solidFill>
                <a:srgbClr val="000000"/>
              </a:solidFill>
            </a:rPr>
            <a:t>verage  (From </a:t>
          </a:r>
          <a:r>
            <a:rPr lang="en-GB" sz="700" b="1" dirty="0" smtClean="0">
              <a:solidFill>
                <a:srgbClr val="000000"/>
              </a:solidFill>
            </a:rPr>
            <a:t>30 countries)</a:t>
          </a:r>
          <a:endParaRPr lang="en-GB" sz="700" b="1" dirty="0">
            <a:solidFill>
              <a:srgbClr val="00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0.68942</cdr:x>
      <cdr:y>0.23772</cdr:y>
    </cdr:from>
    <cdr:to>
      <cdr:x>0.82046</cdr:x>
      <cdr:y>0.37607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716763" y="1427771"/>
          <a:ext cx="1086656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2400" b="1" dirty="0" smtClean="0">
              <a:solidFill>
                <a:schemeClr val="bg1"/>
              </a:solidFill>
            </a:rPr>
            <a:t>28.35</a:t>
          </a:r>
        </a:p>
        <a:p xmlns:a="http://schemas.openxmlformats.org/drawingml/2006/main">
          <a:pPr algn="ctr"/>
          <a:r>
            <a:rPr lang="en-GB" sz="2400" b="1" dirty="0" smtClean="0">
              <a:solidFill>
                <a:schemeClr val="bg1"/>
              </a:solidFill>
            </a:rPr>
            <a:t>Million</a:t>
          </a:r>
          <a:endParaRPr lang="en-GB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0.09989</cdr:x>
      <cdr:y>0.06403</cdr:y>
    </cdr:from>
    <cdr:to>
      <cdr:x>0.21058</cdr:x>
      <cdr:y>0.21723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61141" y="270109"/>
          <a:ext cx="843501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800" b="1" dirty="0" smtClean="0">
              <a:solidFill>
                <a:schemeClr val="bg1"/>
              </a:solidFill>
            </a:rPr>
            <a:t>23.5</a:t>
          </a:r>
        </a:p>
        <a:p xmlns:a="http://schemas.openxmlformats.org/drawingml/2006/main">
          <a:pPr algn="ctr"/>
          <a:r>
            <a:rPr lang="en-GB" sz="1800" b="1" dirty="0" smtClean="0">
              <a:solidFill>
                <a:schemeClr val="bg1"/>
              </a:solidFill>
            </a:rPr>
            <a:t>million</a:t>
          </a:r>
          <a:endParaRPr lang="en-GB" sz="1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0.24177</cdr:x>
      <cdr:y>0.5252</cdr:y>
    </cdr:from>
    <cdr:to>
      <cdr:x>0.37109</cdr:x>
      <cdr:y>0.66222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842287" y="2215685"/>
          <a:ext cx="985418" cy="5780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800" b="1" dirty="0" smtClean="0">
              <a:solidFill>
                <a:schemeClr val="bg1"/>
              </a:solidFill>
            </a:rPr>
            <a:t>12.0</a:t>
          </a:r>
        </a:p>
        <a:p xmlns:a="http://schemas.openxmlformats.org/drawingml/2006/main">
          <a:pPr algn="ctr"/>
          <a:r>
            <a:rPr lang="en-GB" sz="1800" b="1" dirty="0" smtClean="0">
              <a:solidFill>
                <a:schemeClr val="bg1"/>
              </a:solidFill>
            </a:rPr>
            <a:t>million</a:t>
          </a:r>
          <a:endParaRPr lang="en-GB" sz="1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0.70982</cdr:x>
      <cdr:y>0.57494</cdr:y>
    </cdr:from>
    <cdr:to>
      <cdr:x>0.82051</cdr:x>
      <cdr:y>0.72814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408806" y="2425527"/>
          <a:ext cx="843501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800" b="1" dirty="0" smtClean="0">
              <a:solidFill>
                <a:schemeClr val="bg1"/>
              </a:solidFill>
            </a:rPr>
            <a:t>10.0</a:t>
          </a:r>
        </a:p>
        <a:p xmlns:a="http://schemas.openxmlformats.org/drawingml/2006/main">
          <a:pPr algn="ctr"/>
          <a:r>
            <a:rPr lang="en-GB" sz="1800" b="1" dirty="0" smtClean="0">
              <a:solidFill>
                <a:schemeClr val="bg1"/>
              </a:solidFill>
            </a:rPr>
            <a:t>million</a:t>
          </a:r>
          <a:endParaRPr lang="en-GB" sz="1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0.85972</cdr:x>
      <cdr:y>0.65662</cdr:y>
    </cdr:from>
    <cdr:to>
      <cdr:x>0.97042</cdr:x>
      <cdr:y>0.80982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551082" y="2770117"/>
          <a:ext cx="843501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800" b="1" dirty="0" smtClean="0">
              <a:solidFill>
                <a:schemeClr val="bg1"/>
              </a:solidFill>
            </a:rPr>
            <a:t>7.5</a:t>
          </a:r>
        </a:p>
        <a:p xmlns:a="http://schemas.openxmlformats.org/drawingml/2006/main">
          <a:pPr algn="ctr"/>
          <a:r>
            <a:rPr lang="en-GB" sz="1800" b="1" dirty="0" smtClean="0">
              <a:solidFill>
                <a:schemeClr val="bg1"/>
              </a:solidFill>
            </a:rPr>
            <a:t>million</a:t>
          </a:r>
          <a:endParaRPr lang="en-GB" sz="1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0.64869</cdr:x>
      <cdr:y>0.04202</cdr:y>
    </cdr:from>
    <cdr:to>
      <cdr:x>1</cdr:x>
      <cdr:y>0.18612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55209" y="177273"/>
          <a:ext cx="2676981" cy="6079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lvl="0"/>
          <a:r>
            <a:rPr lang="en-US" dirty="0" smtClean="0">
              <a:latin typeface="+mn-lt"/>
              <a:ea typeface="+mn-ea"/>
              <a:cs typeface="+mn-cs"/>
            </a:rPr>
            <a:t>Viral suppression Data from: Botswana</a:t>
          </a:r>
          <a:r>
            <a:rPr lang="en-US" dirty="0">
              <a:latin typeface="+mn-lt"/>
              <a:ea typeface="+mn-ea"/>
              <a:cs typeface="+mn-cs"/>
            </a:rPr>
            <a:t>, Burkina Faso, Mali, Cameroon, Cote </a:t>
          </a:r>
          <a:r>
            <a:rPr lang="en-US" dirty="0" err="1">
              <a:latin typeface="+mn-lt"/>
              <a:ea typeface="+mn-ea"/>
              <a:cs typeface="+mn-cs"/>
            </a:rPr>
            <a:t>d’ivoire</a:t>
          </a:r>
          <a:r>
            <a:rPr lang="en-US" dirty="0">
              <a:latin typeface="+mn-lt"/>
              <a:ea typeface="+mn-ea"/>
              <a:cs typeface="+mn-cs"/>
            </a:rPr>
            <a:t>, Kenya, Senegal, Uganda, Malawi, </a:t>
          </a:r>
          <a:r>
            <a:rPr lang="en-US" dirty="0" err="1">
              <a:latin typeface="+mn-lt"/>
              <a:ea typeface="+mn-ea"/>
              <a:cs typeface="+mn-cs"/>
            </a:rPr>
            <a:t>Mozambigue</a:t>
          </a:r>
          <a:r>
            <a:rPr lang="en-US" dirty="0">
              <a:latin typeface="+mn-lt"/>
              <a:ea typeface="+mn-ea"/>
              <a:cs typeface="+mn-cs"/>
            </a:rPr>
            <a:t>, Nigeria, Senegal, South Africa, Tanzania, Uganda, Zimbabwe, Zambia.</a:t>
          </a:r>
          <a:endParaRPr lang="en-GB" dirty="0">
            <a:latin typeface="+mn-lt"/>
            <a:ea typeface="+mn-ea"/>
            <a:cs typeface="+mn-cs"/>
          </a:endParaRPr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0.18014</cdr:x>
      <cdr:y>0.31387</cdr:y>
    </cdr:from>
    <cdr:to>
      <cdr:x>0.21538</cdr:x>
      <cdr:y>0.39591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625173" y="1654406"/>
          <a:ext cx="317927" cy="43243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0.71589</cdr:x>
      <cdr:y>0.64286</cdr:y>
    </cdr:from>
    <cdr:to>
      <cdr:x>0.7481</cdr:x>
      <cdr:y>0.72164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6458632" y="3388522"/>
          <a:ext cx="290591" cy="41525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0.32385</cdr:x>
      <cdr:y>0.35002</cdr:y>
    </cdr:from>
    <cdr:to>
      <cdr:x>0.35937</cdr:x>
      <cdr:y>0.42636</cdr:y>
    </cdr:to>
    <cdr:pic>
      <cdr:nvPicPr>
        <cdr:cNvPr id="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2921653" y="1844941"/>
          <a:ext cx="320453" cy="40239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0.08287</cdr:x>
      <cdr:y>0.28155</cdr:y>
    </cdr:from>
    <cdr:to>
      <cdr:x>0.11557</cdr:x>
      <cdr:y>0.34336</cdr:y>
    </cdr:to>
    <cdr:pic>
      <cdr:nvPicPr>
        <cdr:cNvPr id="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747624" y="1484055"/>
          <a:ext cx="295011" cy="32580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0.46948</cdr:x>
      <cdr:y>0.4729</cdr:y>
    </cdr:from>
    <cdr:to>
      <cdr:x>0.50542</cdr:x>
      <cdr:y>0.54948</cdr:y>
    </cdr:to>
    <cdr:pic>
      <cdr:nvPicPr>
        <cdr:cNvPr id="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>
          <a:off x="4235580" y="2492667"/>
          <a:ext cx="324242" cy="40365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0.42</cdr:x>
      <cdr:y>0.43869</cdr:y>
    </cdr:from>
    <cdr:to>
      <cdr:x>0.45933</cdr:x>
      <cdr:y>0.53025</cdr:y>
    </cdr:to>
    <cdr:pic>
      <cdr:nvPicPr>
        <cdr:cNvPr id="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/>
        <a:stretch xmlns:a="http://schemas.openxmlformats.org/drawingml/2006/main">
          <a:fillRect/>
        </a:stretch>
      </cdr:blipFill>
      <cdr:spPr>
        <a:xfrm xmlns:a="http://schemas.openxmlformats.org/drawingml/2006/main">
          <a:off x="3789131" y="2312351"/>
          <a:ext cx="354825" cy="48261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0.22478</cdr:x>
      <cdr:y>0.32866</cdr:y>
    </cdr:from>
    <cdr:to>
      <cdr:x>0.26127</cdr:x>
      <cdr:y>0.41363</cdr:y>
    </cdr:to>
    <cdr:pic>
      <cdr:nvPicPr>
        <cdr:cNvPr id="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7"/>
        <a:stretch xmlns:a="http://schemas.openxmlformats.org/drawingml/2006/main">
          <a:fillRect/>
        </a:stretch>
      </cdr:blipFill>
      <cdr:spPr>
        <a:xfrm xmlns:a="http://schemas.openxmlformats.org/drawingml/2006/main">
          <a:off x="2027940" y="1732374"/>
          <a:ext cx="329204" cy="44787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0.81386</cdr:x>
      <cdr:y>0.6708</cdr:y>
    </cdr:from>
    <cdr:to>
      <cdr:x>0.84649</cdr:x>
      <cdr:y>0.73297</cdr:y>
    </cdr:to>
    <cdr:pic>
      <cdr:nvPicPr>
        <cdr:cNvPr id="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8"/>
        <a:stretch xmlns:a="http://schemas.openxmlformats.org/drawingml/2006/main">
          <a:fillRect/>
        </a:stretch>
      </cdr:blipFill>
      <cdr:spPr>
        <a:xfrm xmlns:a="http://schemas.openxmlformats.org/drawingml/2006/main">
          <a:off x="7342453" y="3535791"/>
          <a:ext cx="294380" cy="3277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0.62054</cdr:x>
      <cdr:y>0.57362</cdr:y>
    </cdr:from>
    <cdr:to>
      <cdr:x>0.64983</cdr:x>
      <cdr:y>0.64375</cdr:y>
    </cdr:to>
    <cdr:pic>
      <cdr:nvPicPr>
        <cdr:cNvPr id="19" name="Picture 18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9"/>
        <a:stretch xmlns:a="http://schemas.openxmlformats.org/drawingml/2006/main">
          <a:fillRect/>
        </a:stretch>
      </cdr:blipFill>
      <cdr:spPr>
        <a:xfrm xmlns:a="http://schemas.openxmlformats.org/drawingml/2006/main">
          <a:off x="5598386" y="3023568"/>
          <a:ext cx="264248" cy="36965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0.96087</cdr:x>
      <cdr:y>0.80197</cdr:y>
    </cdr:from>
    <cdr:to>
      <cdr:x>0.99204</cdr:x>
      <cdr:y>0.8665</cdr:y>
    </cdr:to>
    <cdr:pic>
      <cdr:nvPicPr>
        <cdr:cNvPr id="20" name="Picture 19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0"/>
        <a:stretch xmlns:a="http://schemas.openxmlformats.org/drawingml/2006/main">
          <a:fillRect/>
        </a:stretch>
      </cdr:blipFill>
      <cdr:spPr>
        <a:xfrm xmlns:a="http://schemas.openxmlformats.org/drawingml/2006/main">
          <a:off x="8668704" y="4227217"/>
          <a:ext cx="281209" cy="34014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0.37263</cdr:x>
      <cdr:y>0.37437</cdr:y>
    </cdr:from>
    <cdr:to>
      <cdr:x>0.40803</cdr:x>
      <cdr:y>0.45267</cdr:y>
    </cdr:to>
    <cdr:pic>
      <cdr:nvPicPr>
        <cdr:cNvPr id="21" name="Picture 20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1"/>
        <a:stretch xmlns:a="http://schemas.openxmlformats.org/drawingml/2006/main">
          <a:fillRect/>
        </a:stretch>
      </cdr:blipFill>
      <cdr:spPr>
        <a:xfrm xmlns:a="http://schemas.openxmlformats.org/drawingml/2006/main">
          <a:off x="3361804" y="1973313"/>
          <a:ext cx="319371" cy="41272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0.13165</cdr:x>
      <cdr:y>0.31106</cdr:y>
    </cdr:from>
    <cdr:to>
      <cdr:x>0.16514</cdr:x>
      <cdr:y>0.38334</cdr:y>
    </cdr:to>
    <cdr:pic>
      <cdr:nvPicPr>
        <cdr:cNvPr id="22" name="Picture 2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2"/>
        <a:stretch xmlns:a="http://schemas.openxmlformats.org/drawingml/2006/main">
          <a:fillRect/>
        </a:stretch>
      </cdr:blipFill>
      <cdr:spPr>
        <a:xfrm xmlns:a="http://schemas.openxmlformats.org/drawingml/2006/main">
          <a:off x="1187757" y="1639613"/>
          <a:ext cx="302139" cy="38099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0.52008</cdr:x>
      <cdr:y>0.536</cdr:y>
    </cdr:from>
    <cdr:to>
      <cdr:x>0.55506</cdr:x>
      <cdr:y>0.64943</cdr:y>
    </cdr:to>
    <cdr:pic>
      <cdr:nvPicPr>
        <cdr:cNvPr id="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3"/>
        <a:stretch xmlns:a="http://schemas.openxmlformats.org/drawingml/2006/main">
          <a:fillRect/>
        </a:stretch>
      </cdr:blipFill>
      <cdr:spPr>
        <a:xfrm xmlns:a="http://schemas.openxmlformats.org/drawingml/2006/main">
          <a:off x="4692008" y="2825293"/>
          <a:ext cx="315581" cy="59789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0.90599</cdr:x>
      <cdr:y>0.71941</cdr:y>
    </cdr:from>
    <cdr:to>
      <cdr:x>0.94742</cdr:x>
      <cdr:y>0.79702</cdr:y>
    </cdr:to>
    <cdr:pic>
      <cdr:nvPicPr>
        <cdr:cNvPr id="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4"/>
        <a:stretch xmlns:a="http://schemas.openxmlformats.org/drawingml/2006/main">
          <a:fillRect/>
        </a:stretch>
      </cdr:blipFill>
      <cdr:spPr>
        <a:xfrm xmlns:a="http://schemas.openxmlformats.org/drawingml/2006/main">
          <a:off x="8173593" y="3792022"/>
          <a:ext cx="373772" cy="40908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0.86248</cdr:x>
      <cdr:y>0.70288</cdr:y>
    </cdr:from>
    <cdr:to>
      <cdr:x>0.89609</cdr:x>
      <cdr:y>0.78159</cdr:y>
    </cdr:to>
    <cdr:pic>
      <cdr:nvPicPr>
        <cdr:cNvPr id="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5"/>
        <a:stretch xmlns:a="http://schemas.openxmlformats.org/drawingml/2006/main">
          <a:fillRect/>
        </a:stretch>
      </cdr:blipFill>
      <cdr:spPr>
        <a:xfrm xmlns:a="http://schemas.openxmlformats.org/drawingml/2006/main">
          <a:off x="7781053" y="3704908"/>
          <a:ext cx="303221" cy="41488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0.76083</cdr:x>
      <cdr:y>0.64117</cdr:y>
    </cdr:from>
    <cdr:to>
      <cdr:x>0.80112</cdr:x>
      <cdr:y>0.73493</cdr:y>
    </cdr:to>
    <cdr:pic>
      <cdr:nvPicPr>
        <cdr:cNvPr id="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6"/>
        <a:stretch xmlns:a="http://schemas.openxmlformats.org/drawingml/2006/main">
          <a:fillRect/>
        </a:stretch>
      </cdr:blipFill>
      <cdr:spPr>
        <a:xfrm xmlns:a="http://schemas.openxmlformats.org/drawingml/2006/main">
          <a:off x="6864029" y="3379651"/>
          <a:ext cx="363487" cy="49421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0.66512</cdr:x>
      <cdr:y>0.60363</cdr:y>
    </cdr:from>
    <cdr:to>
      <cdr:x>0.70295</cdr:x>
      <cdr:y>0.68366</cdr:y>
    </cdr:to>
    <cdr:pic>
      <cdr:nvPicPr>
        <cdr:cNvPr id="2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7"/>
        <a:stretch xmlns:a="http://schemas.openxmlformats.org/drawingml/2006/main">
          <a:fillRect/>
        </a:stretch>
      </cdr:blipFill>
      <cdr:spPr>
        <a:xfrm xmlns:a="http://schemas.openxmlformats.org/drawingml/2006/main">
          <a:off x="6000577" y="3181754"/>
          <a:ext cx="341293" cy="42184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0.56578</cdr:x>
      <cdr:y>0.52612</cdr:y>
    </cdr:from>
    <cdr:to>
      <cdr:x>0.60478</cdr:x>
      <cdr:y>0.6169</cdr:y>
    </cdr:to>
    <cdr:pic>
      <cdr:nvPicPr>
        <cdr:cNvPr id="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8"/>
        <a:stretch xmlns:a="http://schemas.openxmlformats.org/drawingml/2006/main">
          <a:fillRect/>
        </a:stretch>
      </cdr:blipFill>
      <cdr:spPr>
        <a:xfrm xmlns:a="http://schemas.openxmlformats.org/drawingml/2006/main">
          <a:off x="5104355" y="2773191"/>
          <a:ext cx="351848" cy="47850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0.27502</cdr:x>
      <cdr:y>0.3494</cdr:y>
    </cdr:from>
    <cdr:to>
      <cdr:x>0.30912</cdr:x>
      <cdr:y>0.42427</cdr:y>
    </cdr:to>
    <cdr:pic>
      <cdr:nvPicPr>
        <cdr:cNvPr id="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9"/>
        <a:stretch xmlns:a="http://schemas.openxmlformats.org/drawingml/2006/main">
          <a:fillRect/>
        </a:stretch>
      </cdr:blipFill>
      <cdr:spPr>
        <a:xfrm xmlns:a="http://schemas.openxmlformats.org/drawingml/2006/main">
          <a:off x="2481138" y="1841701"/>
          <a:ext cx="307642" cy="394642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848F9-FD75-444B-9A88-EBD7471B59C8}" type="datetimeFigureOut">
              <a:rPr lang="fr-FR" smtClean="0"/>
              <a:t>29/09/2017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2AF6F-F666-1F44-907F-12AD7D0A5C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219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2AF6F-F666-1F44-907F-12AD7D0A5CA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6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>
                <a:ea typeface="MS PGothic" charset="-128"/>
              </a:rPr>
              <a:t>This graph shows the percentage of all HIV + people receiving Antiretroviral therapy for all of the countries and one region included in this analyses.</a:t>
            </a:r>
          </a:p>
          <a:p>
            <a:r>
              <a:rPr lang="en-GB" altLang="en-US" dirty="0">
                <a:ea typeface="MS PGothic" charset="-128"/>
              </a:rPr>
              <a:t> </a:t>
            </a:r>
          </a:p>
          <a:p>
            <a:r>
              <a:rPr lang="en-GB" altLang="en-US" dirty="0">
                <a:ea typeface="MS PGothic" charset="-128"/>
              </a:rPr>
              <a:t>The highest is Switzerland at 71% and the lowest is Russia at 11%.</a:t>
            </a:r>
          </a:p>
          <a:p>
            <a:r>
              <a:rPr lang="en-GB" altLang="en-US" dirty="0">
                <a:ea typeface="MS PGothic" charset="-128"/>
              </a:rPr>
              <a:t> </a:t>
            </a:r>
          </a:p>
          <a:p>
            <a:r>
              <a:rPr lang="en-GB" altLang="en-US" dirty="0">
                <a:ea typeface="MS PGothic" charset="-128"/>
              </a:rPr>
              <a:t>Providing ART to those diagnosed was the largest breakpoint for Australia, Rwanda, Denmark, Brazil, Cuba, USA, Estonia, Vietnam, Georgia and Kyrgyzstan and Russia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>
              <a:ea typeface="MS PGothic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9E4FBCF-16CB-BE45-A481-5C4911C6A76F}" type="slidenum">
              <a:rPr lang="en-GB" altLang="en-US"/>
              <a:pPr eaLnBrk="1" hangingPunct="1">
                <a:spcBef>
                  <a:spcPct val="0"/>
                </a:spcBef>
              </a:pPr>
              <a:t>31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6904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114300" indent="-114300" defTabSz="914400">
              <a:lnSpc>
                <a:spcPct val="100000"/>
              </a:lnSpc>
              <a:spcBef>
                <a:spcPts val="400"/>
              </a:spcBef>
              <a:buSzPct val="100000"/>
              <a:buFont typeface="Arial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dirty="0"/>
              <a:t>And if we apply the new guidelines, the gap widens</a:t>
            </a:r>
          </a:p>
        </p:txBody>
      </p:sp>
    </p:spTree>
    <p:extLst>
      <p:ext uri="{BB962C8B-B14F-4D97-AF65-F5344CB8AC3E}">
        <p14:creationId xmlns:p14="http://schemas.microsoft.com/office/powerpoint/2010/main" val="1203148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3CDE3-BD89-4A81-AB1F-25AC205717ED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48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Both countries have per-capita GDP around $13,000</a:t>
            </a:r>
          </a:p>
          <a:p>
            <a:r>
              <a:rPr lang="en-GB" dirty="0" smtClean="0"/>
              <a:t>Both countries spend about 0.4% of GDP on the AIDS programme</a:t>
            </a:r>
          </a:p>
          <a:p>
            <a:r>
              <a:rPr lang="en-GB" dirty="0" smtClean="0"/>
              <a:t>Both countries have prevalence levels at around 1%</a:t>
            </a:r>
          </a:p>
          <a:p>
            <a:endParaRPr lang="en-GB" dirty="0" smtClean="0"/>
          </a:p>
          <a:p>
            <a:r>
              <a:rPr lang="en-GB" dirty="0" smtClean="0"/>
              <a:t>Data could go back much further,</a:t>
            </a:r>
            <a:r>
              <a:rPr lang="en-GB" baseline="0" dirty="0" smtClean="0"/>
              <a:t> but t</a:t>
            </a:r>
            <a:r>
              <a:rPr lang="en-GB" dirty="0" smtClean="0"/>
              <a:t>his slide still needs data for 2010 and 2011,</a:t>
            </a:r>
            <a:r>
              <a:rPr lang="en-GB" baseline="0" dirty="0" smtClean="0"/>
              <a:t> which should be forthcoming…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2F4EC-B469-41C9-A06E-9E64DFE6DDD1}" type="slidenum">
              <a:rPr lang="en-GB" smtClean="0">
                <a:solidFill>
                  <a:prstClr val="black"/>
                </a:solidFill>
              </a:rPr>
              <a:pPr/>
              <a:t>36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948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AB893A-4775-B149-9F34-7C73C9E29083}" type="slidenum">
              <a:rPr lang="fr-FR"/>
              <a:pPr/>
              <a:t>42</a:t>
            </a:fld>
            <a:endParaRPr lang="fr-FR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latin typeface="sans-serif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AB893A-4775-B149-9F34-7C73C9E29083}" type="slidenum">
              <a:rPr lang="fr-FR"/>
              <a:pPr/>
              <a:t>43</a:t>
            </a:fld>
            <a:endParaRPr lang="fr-FR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latin typeface="sans-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08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2AF6F-F666-1F44-907F-12AD7D0A5CA7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204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1200" b="0" baseline="0" noProof="0" dirty="0" smtClean="0"/>
              <a:t>Cluver et al (2011) JAIDS</a:t>
            </a:r>
            <a:endParaRPr lang="fr-FR" noProof="0" dirty="0" smtClean="0"/>
          </a:p>
          <a:p>
            <a:pPr marL="0" indent="0">
              <a:buFont typeface="Arial" pitchFamily="34" charset="0"/>
              <a:buNone/>
            </a:pPr>
            <a:endParaRPr lang="en-GB" b="1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GB" b="1" dirty="0" smtClean="0"/>
              <a:t>The</a:t>
            </a:r>
            <a:r>
              <a:rPr lang="en-GB" b="1" baseline="0" dirty="0" smtClean="0"/>
              <a:t> research that we have today shows that AIDS-affected children experience severe risks.</a:t>
            </a:r>
          </a:p>
          <a:p>
            <a:pPr marL="171450" indent="-171450">
              <a:buFont typeface="Arial" pitchFamily="34" charset="0"/>
              <a:buChar char="•"/>
            </a:pPr>
            <a:endParaRPr lang="en-GB" b="1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GB" b="1" baseline="0" dirty="0" smtClean="0"/>
              <a:t>In South Africa a girl who has healthy parents, enough to eat and is not abused has a 1 </a:t>
            </a:r>
            <a:r>
              <a:rPr lang="en-GB" b="1" baseline="0" dirty="0" err="1" smtClean="0"/>
              <a:t>percent</a:t>
            </a:r>
            <a:r>
              <a:rPr lang="en-GB" b="1" baseline="0" dirty="0" smtClean="0"/>
              <a:t> chance of having transactional sex.</a:t>
            </a:r>
          </a:p>
          <a:p>
            <a:pPr marL="171450" indent="-171450">
              <a:buFont typeface="Arial" pitchFamily="34" charset="0"/>
              <a:buChar char="•"/>
            </a:pPr>
            <a:endParaRPr lang="en-GB" b="1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GB" b="1" baseline="0" dirty="0" smtClean="0"/>
              <a:t>If she has an AIDS-ill parent, is hungry and is abused, she has a 57 </a:t>
            </a:r>
            <a:r>
              <a:rPr lang="en-GB" b="1" baseline="0" dirty="0" err="1" smtClean="0"/>
              <a:t>percent</a:t>
            </a:r>
            <a:r>
              <a:rPr lang="en-GB" b="1" baseline="0" dirty="0" smtClean="0"/>
              <a:t> chance of having transactional sex. </a:t>
            </a:r>
          </a:p>
          <a:p>
            <a:pPr marL="171450" indent="-171450">
              <a:buFont typeface="Arial" pitchFamily="34" charset="0"/>
              <a:buChar char="•"/>
            </a:pPr>
            <a:endParaRPr lang="en-GB" b="1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GB" b="1" baseline="0" dirty="0" smtClean="0"/>
              <a:t>If we ignore care and support for these children, they will become the next key population for HIV infection.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4ED92-3D5E-4618-9924-22FE54CE03D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161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would be</a:t>
            </a:r>
            <a:r>
              <a:rPr lang="en-US" baseline="0" dirty="0" smtClean="0"/>
              <a:t> interesting how it looks among medical staff, particularly MDs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FC3F9-E4C3-784D-B768-F50EC044534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97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Decisions  made under poverty conditions, could be influenced by PRESENT BIAS, focusing on immediate rewards rather than imminent future consequences. </a:t>
            </a:r>
            <a:endParaRPr lang="es-ES_tradnl" dirty="0"/>
          </a:p>
          <a:p>
            <a:r>
              <a:rPr lang="en-US" dirty="0"/>
              <a:t> </a:t>
            </a:r>
            <a:endParaRPr lang="es-ES_tradnl" dirty="0"/>
          </a:p>
          <a:p>
            <a:r>
              <a:rPr lang="en-US" dirty="0"/>
              <a:t>Poverty related-concern AND day-by-day stress, consume a higher level of mental resources, displacing other-relevant future-related tasks. </a:t>
            </a:r>
            <a:endParaRPr lang="es-ES_tradnl" dirty="0"/>
          </a:p>
          <a:p>
            <a:r>
              <a:rPr lang="es-ES_tradnl" dirty="0"/>
              <a:t> </a:t>
            </a:r>
          </a:p>
          <a:p>
            <a:r>
              <a:rPr lang="en-US" dirty="0"/>
              <a:t> One example is the sex work in settings with low economic resources, there is clearly a problem of Present Bias because of immediate economical rewards attached to sex work: as one sex worker mentioned in an interview</a:t>
            </a:r>
            <a:endParaRPr lang="es-ES_tradnl" dirty="0"/>
          </a:p>
          <a:p>
            <a:r>
              <a:rPr lang="es-ES_tradnl" dirty="0"/>
              <a:t> </a:t>
            </a:r>
          </a:p>
          <a:p>
            <a:r>
              <a:rPr lang="en-US" dirty="0"/>
              <a:t>“Why sex work?” “Because I make in one day what I would normally make in ANY regular job in two weeks”</a:t>
            </a:r>
            <a:endParaRPr lang="es-ES_tradnl" dirty="0"/>
          </a:p>
          <a:p>
            <a:r>
              <a:rPr lang="en-US" dirty="0"/>
              <a:t> “Are you aware about the risk of Sexually Transmitted Diseases?” “ Yes!, but I need the money to pay for my TORTA –Mexican sandwich-”</a:t>
            </a:r>
            <a:endParaRPr lang="es-ES_tradnl" dirty="0"/>
          </a:p>
          <a:p>
            <a:r>
              <a:rPr lang="en-US" dirty="0"/>
              <a:t> </a:t>
            </a:r>
            <a:endParaRPr lang="es-ES_tradnl" dirty="0"/>
          </a:p>
          <a:p>
            <a:r>
              <a:rPr lang="en-US" dirty="0"/>
              <a:t>IT IS CLEAR THAT FOR THIS SET OF POPULATION Day by day survival </a:t>
            </a:r>
            <a:r>
              <a:rPr lang="en-US" b="1" u="sng" dirty="0"/>
              <a:t>compromises</a:t>
            </a:r>
            <a:r>
              <a:rPr lang="en-US" u="sng" dirty="0"/>
              <a:t> their cognitive function,</a:t>
            </a:r>
            <a:r>
              <a:rPr lang="en-US" dirty="0"/>
              <a:t> giving little importance to the consequences of unsafe sex.</a:t>
            </a:r>
            <a:endParaRPr lang="es-ES_tradnl" dirty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_trad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5791199" y="8839199"/>
            <a:ext cx="1065213" cy="303213"/>
          </a:xfrm>
        </p:spPr>
        <p:txBody>
          <a:bodyPr/>
          <a:lstStyle/>
          <a:p>
            <a:fld id="{3B4AFD3E-DAA6-40D3-8335-8883C955377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598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>
                <a:ea typeface="MS PGothic" charset="-128"/>
              </a:rPr>
              <a:t>This graph shows the how close each of the countries analysed are to the UNAIDS Target of 90% of all HIV + people diagnosed.</a:t>
            </a:r>
          </a:p>
          <a:p>
            <a:r>
              <a:rPr lang="en-GB" altLang="en-US" dirty="0">
                <a:ea typeface="MS PGothic" charset="-128"/>
              </a:rPr>
              <a:t> </a:t>
            </a:r>
          </a:p>
          <a:p>
            <a:r>
              <a:rPr lang="en-GB" altLang="en-US" dirty="0">
                <a:ea typeface="MS PGothic" charset="-128"/>
              </a:rPr>
              <a:t>Of course – these figures are point estimates, and we have taken the average figure reported, while sources give varying ranges and confidence intervals</a:t>
            </a:r>
          </a:p>
          <a:p>
            <a:endParaRPr lang="en-GB" altLang="en-US" dirty="0">
              <a:ea typeface="MS PGothic" charset="-128"/>
            </a:endParaRPr>
          </a:p>
          <a:p>
            <a:r>
              <a:rPr lang="en-GB" altLang="en-US" dirty="0">
                <a:ea typeface="MS PGothic" charset="-128"/>
              </a:rPr>
              <a:t>Diagnosis was the largest breakpoint globally was individually the greatest point of attrition for Switzerland, the United Kingdom, Netherlands, the region of sub-Saharan Africa, Columbia and Ukraine.</a:t>
            </a:r>
          </a:p>
          <a:p>
            <a:endParaRPr lang="en-GB" altLang="en-US" dirty="0">
              <a:ea typeface="MS PGothic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B1C8512-E651-6640-BDF5-F3214668A736}" type="slidenum">
              <a:rPr lang="en-GB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0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>
                <a:ea typeface="MS PGothic" charset="-128"/>
              </a:rPr>
              <a:t>Breakpoint 1 – 45%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>
                <a:ea typeface="MS PGothic" charset="-128"/>
              </a:rPr>
              <a:t>Breakpoint 2 - 87%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>
                <a:ea typeface="MS PGothic" charset="-128"/>
              </a:rPr>
              <a:t>Breakpoint 3 – 74%</a:t>
            </a:r>
          </a:p>
          <a:p>
            <a:pPr eaLnBrk="1" hangingPunct="1">
              <a:spcBef>
                <a:spcPct val="0"/>
              </a:spcBef>
            </a:pPr>
            <a:endParaRPr lang="en-GB" altLang="en-US">
              <a:ea typeface="MS PGothic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>
                <a:ea typeface="MS PGothic" charset="-128"/>
              </a:rPr>
              <a:t>From X many countries where data was available.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FA10438-7830-7846-A33A-90F169B3D855}" type="slidenum">
              <a:rPr lang="en-GB" altLang="en-US"/>
              <a:pPr eaLnBrk="1" hangingPunct="1">
                <a:spcBef>
                  <a:spcPct val="0"/>
                </a:spcBef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0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8975" y="687388"/>
            <a:ext cx="5481638" cy="3427412"/>
          </a:xfrm>
          <a:ln/>
        </p:spPr>
      </p:sp>
      <p:sp>
        <p:nvSpPr>
          <p:cNvPr id="464898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3309"/>
            <a:r>
              <a:rPr lang="fr-FR" altLang="fr-FR" dirty="0" smtClean="0"/>
              <a:t>Interprétation : le calcul de l’IC 95 % indique qu’il y a 2,5 % de probabilité que le risque de transmission intra-couple pour tous rapports soit supérieur à 3,9 %, et pour les rapports anaux supérieur à 9,2 %.</a:t>
            </a:r>
          </a:p>
          <a:p>
            <a:pPr defTabSz="813309"/>
            <a:endParaRPr lang="fr-FR" altLang="fr-FR" dirty="0" smtClean="0"/>
          </a:p>
          <a:p>
            <a:pPr defTabSz="813309"/>
            <a:endParaRPr lang="fr-FR" altLang="fr-F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A19F6-8012-4B14-AFB0-C700FC3D3885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572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fr-FR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 b="1" dirty="0" err="1" smtClean="0">
                <a:latin typeface="Arial" charset="0"/>
                <a:cs typeface="msgothic" charset="0"/>
              </a:rPr>
              <a:t>Remontée</a:t>
            </a:r>
            <a:r>
              <a:rPr lang="en-GB" b="1" dirty="0" smtClean="0">
                <a:latin typeface="Arial" charset="0"/>
                <a:cs typeface="msgothic" charset="0"/>
              </a:rPr>
              <a:t> de </a:t>
            </a:r>
            <a:r>
              <a:rPr lang="en-GB" b="1" dirty="0" err="1" smtClean="0">
                <a:latin typeface="Arial" charset="0"/>
                <a:cs typeface="msgothic" charset="0"/>
              </a:rPr>
              <a:t>l’espérance</a:t>
            </a:r>
            <a:r>
              <a:rPr lang="en-GB" b="1" dirty="0" smtClean="0">
                <a:latin typeface="Arial" charset="0"/>
                <a:cs typeface="msgothic" charset="0"/>
              </a:rPr>
              <a:t> de vie </a:t>
            </a:r>
            <a:r>
              <a:rPr lang="en-GB" b="1" dirty="0" err="1" smtClean="0">
                <a:latin typeface="Arial" charset="0"/>
                <a:cs typeface="msgothic" charset="0"/>
              </a:rPr>
              <a:t>depuis</a:t>
            </a:r>
            <a:r>
              <a:rPr lang="en-GB" b="1" dirty="0" smtClean="0">
                <a:latin typeface="Arial" charset="0"/>
                <a:cs typeface="msgothic" charset="0"/>
              </a:rPr>
              <a:t> </a:t>
            </a:r>
            <a:r>
              <a:rPr lang="en-GB" b="1" dirty="0" err="1" smtClean="0">
                <a:latin typeface="Arial" charset="0"/>
                <a:cs typeface="msgothic" charset="0"/>
              </a:rPr>
              <a:t>l’introduction</a:t>
            </a:r>
            <a:r>
              <a:rPr lang="en-GB" b="1" dirty="0" smtClean="0">
                <a:latin typeface="Arial" charset="0"/>
                <a:cs typeface="msgothic" charset="0"/>
              </a:rPr>
              <a:t> des ARV</a:t>
            </a:r>
            <a:r>
              <a:rPr lang="en-GB" b="1" baseline="0" dirty="0" smtClean="0">
                <a:latin typeface="Arial" charset="0"/>
                <a:cs typeface="msgothic" charset="0"/>
              </a:rPr>
              <a:t> au </a:t>
            </a:r>
            <a:r>
              <a:rPr lang="en-GB" b="1" baseline="0" dirty="0" err="1" smtClean="0">
                <a:latin typeface="Arial" charset="0"/>
                <a:cs typeface="msgothic" charset="0"/>
              </a:rPr>
              <a:t>Kwazulu</a:t>
            </a:r>
            <a:r>
              <a:rPr lang="en-GB" b="1" baseline="0" dirty="0" smtClean="0">
                <a:latin typeface="Arial" charset="0"/>
                <a:cs typeface="msgothic" charset="0"/>
              </a:rPr>
              <a:t> Natal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 dirty="0" smtClean="0">
                <a:latin typeface="Arial" charset="0"/>
                <a:cs typeface="msgothic" charset="0"/>
              </a:rPr>
              <a:t>Adult </a:t>
            </a:r>
            <a:r>
              <a:rPr lang="en-GB" dirty="0">
                <a:latin typeface="Arial" charset="0"/>
                <a:cs typeface="msgothic" charset="0"/>
              </a:rPr>
              <a:t>life expectancy, 2000–2011. Adult life expectancy is the mean age to which a 15-year-old could expect to live if subjected to the full pattern of age-specific mortality rates observed in a population for a given period of time. Annual estimates of adult life expectancy (blue squares) are shown for each year, 2000 to 2011, with 95% CIs. Public-sector provision of ART to adults in this community began in 2004, as indicated by the vertical line</a:t>
            </a:r>
            <a:r>
              <a:rPr lang="en-GB" dirty="0" smtClean="0">
                <a:latin typeface="Arial" charset="0"/>
                <a:cs typeface="msgothic" charset="0"/>
              </a:rPr>
              <a:t>.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endParaRPr lang="en-GB" dirty="0">
              <a:latin typeface="Arial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491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E4F4-EC54-4B08-B187-33F1D601A37B}" type="datetimeFigureOut">
              <a:rPr lang="fr-FR" smtClean="0"/>
              <a:t>29/09/2017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BFDA-5CA5-4F4B-B550-E7CC054AA290}" type="slidenum">
              <a:rPr lang="fr-FR" smtClean="0"/>
              <a:t>‹#›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741941" y="0"/>
            <a:ext cx="2194560" cy="193013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372" y="270146"/>
            <a:ext cx="907256" cy="2932546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F8E8-0617-4C44-AFB9-2542989C7733}" type="datetimeFigureOut">
              <a:rPr lang="fr-FR" smtClean="0"/>
              <a:t>29/09/2017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BFDA-5CA5-4F4B-B550-E7CC054AA290}" type="slidenum">
              <a:rPr lang="fr-FR" smtClean="0"/>
              <a:t>‹#›</a:t>
            </a:fld>
            <a:endParaRPr lang="fr-FR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F8E8-0617-4C44-AFB9-2542989C7733}" type="datetimeFigureOut">
              <a:rPr lang="fr-FR" smtClean="0"/>
              <a:t>29/09/2017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BFDA-5CA5-4F4B-B550-E7CC054AA290}" type="slidenum">
              <a:rPr lang="fr-FR" smtClean="0"/>
              <a:t>‹#›</a:t>
            </a:fld>
            <a:endParaRPr lang="fr-FR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</p:spPr>
        <p:txBody>
          <a:bodyPr/>
          <a:lstStyle>
            <a:lvl1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400" indent="-457200">
              <a:buClr>
                <a:srgbClr val="00B0F0"/>
              </a:buClr>
              <a:buFont typeface="Calibri" panose="020F0502020204030204" pitchFamily="34" charset="0"/>
              <a:buChar char="—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rgbClr val="00B0F0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rgbClr val="00B0F0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rgbClr val="00B0F0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9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66"/>
          <a:stretch/>
        </p:blipFill>
        <p:spPr>
          <a:xfrm>
            <a:off x="0" y="0"/>
            <a:ext cx="9144000" cy="75062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E4F4-EC54-4B08-B187-33F1D601A37B}" type="datetimeFigureOut">
              <a:rPr lang="fr-FR" smtClean="0"/>
              <a:t>29/09/2017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BFDA-5CA5-4F4B-B550-E7CC054AA290}" type="slidenum">
              <a:rPr lang="fr-FR" smtClean="0"/>
              <a:t>‹#›</a:t>
            </a:fld>
            <a:endParaRPr lang="fr-FR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E4F4-EC54-4B08-B187-33F1D601A37B}" type="datetimeFigureOut">
              <a:rPr lang="fr-FR" smtClean="0"/>
              <a:t>29/09/2017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BFDA-5CA5-4F4B-B550-E7CC054AA290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66"/>
          <a:stretch/>
        </p:blipFill>
        <p:spPr>
          <a:xfrm>
            <a:off x="0" y="0"/>
            <a:ext cx="9144000" cy="750627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E4F4-EC54-4B08-B187-33F1D601A37B}" type="datetimeFigureOut">
              <a:rPr lang="fr-FR" smtClean="0"/>
              <a:t>29/09/2017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BFDA-5CA5-4F4B-B550-E7CC054AA290}" type="slidenum">
              <a:rPr lang="fr-FR" smtClean="0"/>
              <a:t>‹#›</a:t>
            </a:fld>
            <a:endParaRPr lang="fr-FR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F8E8-0617-4C44-AFB9-2542989C7733}" type="datetimeFigureOut">
              <a:rPr lang="fr-FR" smtClean="0"/>
              <a:t>29/09/2017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BFDA-5CA5-4F4B-B550-E7CC054AA290}" type="slidenum">
              <a:rPr lang="fr-FR" smtClean="0"/>
              <a:t>‹#›</a:t>
            </a:fld>
            <a:endParaRPr lang="fr-FR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E4F4-EC54-4B08-B187-33F1D601A37B}" type="datetimeFigureOut">
              <a:rPr lang="fr-FR" smtClean="0"/>
              <a:t>29/09/2017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BFDA-5CA5-4F4B-B550-E7CC054AA290}" type="slidenum">
              <a:rPr lang="fr-FR" smtClean="0"/>
              <a:t>‹#›</a:t>
            </a:fld>
            <a:endParaRPr lang="fr-FR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F8E8-0617-4C44-AFB9-2542989C7733}" type="datetimeFigureOut">
              <a:rPr lang="fr-FR" smtClean="0"/>
              <a:t>29/09/2017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BFDA-5CA5-4F4B-B550-E7CC054AA290}" type="slidenum">
              <a:rPr lang="fr-FR" smtClean="0"/>
              <a:t>‹#›</a:t>
            </a:fld>
            <a:endParaRPr lang="fr-FR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E4F4-EC54-4B08-B187-33F1D601A37B}" type="datetimeFigureOut">
              <a:rPr lang="fr-FR" smtClean="0"/>
              <a:t>29/09/2017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BFDA-5CA5-4F4B-B550-E7CC054AA290}" type="slidenum">
              <a:rPr lang="fr-FR" smtClean="0"/>
              <a:t>‹#›</a:t>
            </a:fld>
            <a:endParaRPr lang="fr-FR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F8E8-0617-4C44-AFB9-2542989C7733}" type="datetimeFigureOut">
              <a:rPr lang="fr-FR" smtClean="0"/>
              <a:t>29/09/2017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BFDA-5CA5-4F4B-B550-E7CC054AA290}" type="slidenum">
              <a:rPr lang="fr-FR" smtClean="0"/>
              <a:t>‹#›</a:t>
            </a:fld>
            <a:endParaRPr lang="fr-FR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0E4F4-EC54-4B08-B187-33F1D601A37B}" type="datetimeFigureOut">
              <a:rPr lang="fr-FR" smtClean="0"/>
              <a:t>29/09/2017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9BFDA-5CA5-4F4B-B550-E7CC054AA29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65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3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tif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Relationship Id="rId3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png"/><Relationship Id="rId5" Type="http://schemas.openxmlformats.org/officeDocument/2006/relationships/hyperlink" Target="http://sfls.aei.fr/ckfinder/userfiles/files/Formations/du-diu/2016/WEB_Guide-formation-VIH-AFD_2eme-edition-2015.pdf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 sfls format ep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9" y="1568996"/>
            <a:ext cx="943211" cy="690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 descr="Logo CHU Rennes H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9" y="2789846"/>
            <a:ext cx="831578" cy="1023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1070920" y="2561968"/>
            <a:ext cx="6466702" cy="232843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FR" sz="4800" dirty="0">
                <a:solidFill>
                  <a:srgbClr val="D16349"/>
                </a:solidFill>
              </a:rPr>
              <a:t>Vers la fin du </a:t>
            </a:r>
            <a:r>
              <a:rPr lang="fr-FR" sz="4800" dirty="0" smtClean="0">
                <a:solidFill>
                  <a:srgbClr val="D16349"/>
                </a:solidFill>
              </a:rPr>
              <a:t>VIH?</a:t>
            </a:r>
            <a:r>
              <a:rPr lang="fr-FR" sz="4800" dirty="0" smtClean="0">
                <a:solidFill>
                  <a:srgbClr val="D16349"/>
                </a:solidFill>
              </a:rPr>
              <a:t/>
            </a:r>
            <a:br>
              <a:rPr lang="fr-FR" sz="4800" dirty="0" smtClean="0">
                <a:solidFill>
                  <a:srgbClr val="D16349"/>
                </a:solidFill>
              </a:rPr>
            </a:br>
            <a:r>
              <a:rPr lang="fr-FR" sz="4800" dirty="0">
                <a:solidFill>
                  <a:srgbClr val="D16349"/>
                </a:solidFill>
              </a:rPr>
              <a:t/>
            </a:r>
            <a:br>
              <a:rPr lang="fr-FR" sz="4800" dirty="0">
                <a:solidFill>
                  <a:srgbClr val="D16349"/>
                </a:solidFill>
              </a:rPr>
            </a:br>
            <a:r>
              <a:rPr lang="fr-FR" sz="900" dirty="0"/>
              <a:t/>
            </a:r>
            <a:br>
              <a:rPr lang="fr-FR" sz="900" dirty="0"/>
            </a:b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7261" y="3644299"/>
            <a:ext cx="2214020" cy="743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558126" y="4621426"/>
            <a:ext cx="51284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b="1" i="1" dirty="0"/>
              <a:t>Dr Cédric Arvieux </a:t>
            </a:r>
            <a:r>
              <a:rPr lang="fr-FR" sz="900" i="1" dirty="0"/>
              <a:t>– Société Française de Lutte contre le Sida (SFLS) – CHU de Rennes – COREVIH Bretagne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17"/>
            <a:ext cx="1549344" cy="90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7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Inégalités, ignorance et discriminations, le moteur social de l’épidémie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079" y="3753325"/>
            <a:ext cx="3464669" cy="1321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76532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58723" y="0"/>
            <a:ext cx="1059366" cy="1170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221586"/>
              </p:ext>
            </p:extLst>
          </p:nvPr>
        </p:nvGraphicFramePr>
        <p:xfrm>
          <a:off x="857316" y="57665"/>
          <a:ext cx="7719694" cy="5172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6396618" cy="1104636"/>
          </a:xfrm>
          <a:solidFill>
            <a:schemeClr val="bg1"/>
          </a:solidFill>
        </p:spPr>
        <p:txBody>
          <a:bodyPr lIns="79242" tIns="39621" rIns="79242" bIns="39621">
            <a:noAutofit/>
          </a:bodyPr>
          <a:lstStyle/>
          <a:p>
            <a:r>
              <a:rPr lang="fr-FR" sz="2800" b="1" dirty="0"/>
              <a:t>Sexe négocié : effet cumulatif du statut VIH des parents, des violences sexuelles et de la faim</a:t>
            </a:r>
            <a:endParaRPr lang="en-US" sz="28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44943" y="5320042"/>
            <a:ext cx="18774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defTabSz="91440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Cluver et al (2011) JAIDS</a:t>
            </a:r>
          </a:p>
        </p:txBody>
      </p:sp>
    </p:spTree>
    <p:extLst>
      <p:ext uri="{BB962C8B-B14F-4D97-AF65-F5344CB8AC3E}">
        <p14:creationId xmlns:p14="http://schemas.microsoft.com/office/powerpoint/2010/main" val="4181225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333" y="478190"/>
            <a:ext cx="8511068" cy="791810"/>
          </a:xfrm>
        </p:spPr>
        <p:txBody>
          <a:bodyPr>
            <a:noAutofit/>
          </a:bodyPr>
          <a:lstStyle/>
          <a:p>
            <a:r>
              <a:rPr lang="fr-FR" sz="1800" b="1" dirty="0" smtClean="0"/>
              <a:t>Question posée </a:t>
            </a:r>
            <a:r>
              <a:rPr lang="fr-FR" sz="1800" b="1" dirty="0" smtClean="0"/>
              <a:t>à 239 </a:t>
            </a:r>
            <a:r>
              <a:rPr lang="fr-FR" sz="1800" b="1" dirty="0" smtClean="0"/>
              <a:t>soignants ukrainiens </a:t>
            </a:r>
            <a:r>
              <a:rPr lang="fr-FR" sz="1800" b="1" dirty="0" smtClean="0"/>
              <a:t>: Quelles sont les options stratégiques les plus efficaces pour lutter contre l’usage de drogue IV </a:t>
            </a:r>
            <a:r>
              <a:rPr lang="fr-FR" sz="1800" b="1" dirty="0" smtClean="0"/>
              <a:t>?</a:t>
            </a:r>
            <a:endParaRPr lang="fr-FR" sz="1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509036"/>
              </p:ext>
            </p:extLst>
          </p:nvPr>
        </p:nvGraphicFramePr>
        <p:xfrm>
          <a:off x="192775" y="1270000"/>
          <a:ext cx="8418446" cy="4070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0B9F-FB62-FA4F-8FD0-168C11594569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7333" y="5293173"/>
            <a:ext cx="1432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Calibri"/>
                <a:ea typeface="+mn-ea"/>
                <a:cs typeface="Calibri"/>
              </a:defRPr>
            </a:pPr>
            <a:r>
              <a:rPr lang="en-US" sz="1200" b="1" i="1" dirty="0">
                <a:solidFill>
                  <a:srgbClr val="000090"/>
                </a:solidFill>
                <a:latin typeface="Calibri"/>
                <a:cs typeface="Calibri"/>
              </a:rPr>
              <a:t>F</a:t>
            </a:r>
            <a:r>
              <a:rPr lang="en-US" sz="1200" b="1" i="1" dirty="0" smtClean="0">
                <a:solidFill>
                  <a:srgbClr val="000090"/>
                </a:solidFill>
                <a:latin typeface="Calibri"/>
                <a:cs typeface="Calibri"/>
              </a:rPr>
              <a:t>. </a:t>
            </a:r>
            <a:r>
              <a:rPr lang="en-US" sz="1200" b="1" i="1" dirty="0" err="1" smtClean="0">
                <a:solidFill>
                  <a:srgbClr val="000090"/>
                </a:solidFill>
                <a:latin typeface="Calibri"/>
                <a:cs typeface="Calibri"/>
              </a:rPr>
              <a:t>Altice</a:t>
            </a:r>
            <a:r>
              <a:rPr lang="en-US" sz="1200" b="1" i="1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1200" b="1" i="1" dirty="0">
                <a:solidFill>
                  <a:srgbClr val="000090"/>
                </a:solidFill>
                <a:latin typeface="Calibri"/>
                <a:cs typeface="Calibri"/>
              </a:rPr>
              <a:t>et al. 2013</a:t>
            </a:r>
          </a:p>
        </p:txBody>
      </p:sp>
    </p:spTree>
    <p:extLst>
      <p:ext uri="{BB962C8B-B14F-4D97-AF65-F5344CB8AC3E}">
        <p14:creationId xmlns:p14="http://schemas.microsoft.com/office/powerpoint/2010/main" val="1944775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4160" y="280748"/>
            <a:ext cx="6858000" cy="952500"/>
          </a:xfrm>
        </p:spPr>
        <p:txBody>
          <a:bodyPr>
            <a:noAutofit/>
          </a:bodyPr>
          <a:lstStyle/>
          <a:p>
            <a:r>
              <a:rPr lang="fr-FR" sz="2667" dirty="0" smtClean="0"/>
              <a:t>La pauvreté diminue les capacités cognitives</a:t>
            </a:r>
            <a:endParaRPr lang="fr-FR" sz="2667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" r="3711"/>
          <a:stretch>
            <a:fillRect/>
          </a:stretch>
        </p:blipFill>
        <p:spPr bwMode="auto">
          <a:xfrm>
            <a:off x="854160" y="1415052"/>
            <a:ext cx="5934928" cy="326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332" y="4860838"/>
            <a:ext cx="3554054" cy="769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5345668"/>
            <a:ext cx="3091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Courtesy</a:t>
            </a:r>
            <a:r>
              <a:rPr lang="fr-FR" i="1" dirty="0" smtClean="0"/>
              <a:t> : </a:t>
            </a:r>
            <a:r>
              <a:rPr lang="es-ES" i="1" dirty="0"/>
              <a:t>Sandra G. Sosa Rubí</a:t>
            </a:r>
            <a:r>
              <a:rPr lang="fr-FR" i="1" dirty="0" smtClean="0"/>
              <a:t> 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674182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moyens pour arriver à un monde sans sida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316" y="3512165"/>
            <a:ext cx="3464669" cy="1321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22689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dépistage</a:t>
            </a: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Et pas qu’une seule fois dans la vie !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008" y="3899343"/>
            <a:ext cx="3464669" cy="1321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67898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 title="All Country Comparison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0851952"/>
              </p:ext>
            </p:extLst>
          </p:nvPr>
        </p:nvGraphicFramePr>
        <p:xfrm>
          <a:off x="355866" y="1181366"/>
          <a:ext cx="8788134" cy="4533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46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20"/>
          <a:stretch>
            <a:fillRect/>
          </a:stretch>
        </p:blipFill>
        <p:spPr bwMode="auto">
          <a:xfrm rot="16200000">
            <a:off x="-605896" y="4753239"/>
            <a:ext cx="1567657" cy="35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915150" y="1685396"/>
            <a:ext cx="20737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1500" b="1" dirty="0" smtClean="0">
                <a:solidFill>
                  <a:prstClr val="black"/>
                </a:solidFill>
              </a:rPr>
              <a:t>Objectif n°1 de l’ONUSIDA : 90% des infectés effectivement dépistés</a:t>
            </a:r>
            <a:endParaRPr lang="fr-FR" altLang="en-US" sz="1500" b="1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1325562" y="1685396"/>
            <a:ext cx="6996907" cy="6615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49" y="304271"/>
            <a:ext cx="8360229" cy="1104636"/>
          </a:xfrm>
        </p:spPr>
        <p:txBody>
          <a:bodyPr/>
          <a:lstStyle/>
          <a:p>
            <a:r>
              <a:rPr lang="fr-FR" dirty="0" smtClean="0"/>
              <a:t>Proportion de séropositifs réellement dépistés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32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825327"/>
              </p:ext>
            </p:extLst>
          </p:nvPr>
        </p:nvGraphicFramePr>
        <p:xfrm>
          <a:off x="784303" y="1404389"/>
          <a:ext cx="7619998" cy="4218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149897" y="3190614"/>
            <a:ext cx="142041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" dirty="0" smtClean="0"/>
              <a:t>3</a:t>
            </a:r>
            <a:r>
              <a:rPr lang="en-GB" altLang="en-US" sz="1500" baseline="30000" dirty="0" smtClean="0"/>
              <a:t>ème</a:t>
            </a:r>
            <a:r>
              <a:rPr lang="en-GB" altLang="en-US" sz="1500" dirty="0" smtClean="0"/>
              <a:t> </a:t>
            </a:r>
            <a:r>
              <a:rPr lang="en-GB" altLang="en-US" sz="1500" dirty="0" err="1" smtClean="0"/>
              <a:t>cassure</a:t>
            </a:r>
            <a:endParaRPr lang="en-GB" altLang="en-US" sz="15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471146" y="1581660"/>
            <a:ext cx="0" cy="1778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09626" y="1581660"/>
            <a:ext cx="1219729" cy="0"/>
          </a:xfrm>
          <a:prstGeom prst="line">
            <a:avLst/>
          </a:prstGeom>
          <a:ln w="19050" cmpd="sng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183125" y="3359660"/>
            <a:ext cx="0" cy="32808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471146" y="3359660"/>
            <a:ext cx="2722563" cy="0"/>
          </a:xfrm>
          <a:prstGeom prst="line">
            <a:avLst/>
          </a:prstGeom>
          <a:ln w="19050" cmpd="sng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335385" y="3687743"/>
            <a:ext cx="0" cy="3571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967615" y="3687743"/>
            <a:ext cx="367771" cy="0"/>
          </a:xfrm>
          <a:prstGeom prst="line">
            <a:avLst/>
          </a:prstGeom>
          <a:ln w="19050" cmpd="sng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471146" y="1934879"/>
            <a:ext cx="116681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" dirty="0" smtClean="0"/>
              <a:t>1</a:t>
            </a:r>
            <a:r>
              <a:rPr lang="en-GB" altLang="en-US" sz="1500" baseline="30000" dirty="0" smtClean="0"/>
              <a:t>ère</a:t>
            </a:r>
            <a:r>
              <a:rPr lang="en-GB" altLang="en-US" sz="1500" dirty="0" smtClean="0"/>
              <a:t> </a:t>
            </a:r>
            <a:r>
              <a:rPr lang="en-GB" altLang="en-US" sz="1500" dirty="0" err="1" smtClean="0"/>
              <a:t>cassure</a:t>
            </a:r>
            <a:endParaRPr lang="en-GB" altLang="en-US" sz="1500" dirty="0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312521" y="2981306"/>
            <a:ext cx="11681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" dirty="0" smtClean="0"/>
              <a:t>2</a:t>
            </a:r>
            <a:r>
              <a:rPr lang="en-GB" altLang="en-US" sz="1500" baseline="30000" dirty="0" smtClean="0"/>
              <a:t>nde</a:t>
            </a:r>
            <a:r>
              <a:rPr lang="en-GB" altLang="en-US" sz="1500" dirty="0" smtClean="0"/>
              <a:t> </a:t>
            </a:r>
            <a:r>
              <a:rPr lang="en-GB" altLang="en-US" sz="1500" dirty="0" err="1" smtClean="0"/>
              <a:t>cassure</a:t>
            </a:r>
            <a:r>
              <a:rPr lang="en-GB" altLang="en-US" sz="1500" dirty="0" smtClean="0"/>
              <a:t> </a:t>
            </a:r>
            <a:endParaRPr lang="en-GB" altLang="en-US" sz="15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4303" y="161394"/>
            <a:ext cx="7886700" cy="1104636"/>
          </a:xfrm>
        </p:spPr>
        <p:txBody>
          <a:bodyPr/>
          <a:lstStyle/>
          <a:p>
            <a:r>
              <a:rPr lang="fr-FR" dirty="0" smtClean="0"/>
              <a:t>Cascade de prise en charge </a:t>
            </a:r>
            <a:r>
              <a:rPr lang="mr-IN" dirty="0" smtClean="0"/>
              <a:t>–</a:t>
            </a:r>
            <a:r>
              <a:rPr lang="fr-FR" dirty="0" smtClean="0"/>
              <a:t> Afrique subsaharienne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7333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« traitement comme prévention »</a:t>
            </a: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TasP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570" y="4097052"/>
            <a:ext cx="3464669" cy="1321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648769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5" name="Titre 1"/>
          <p:cNvSpPr>
            <a:spLocks noGrp="1"/>
          </p:cNvSpPr>
          <p:nvPr>
            <p:ph type="title"/>
          </p:nvPr>
        </p:nvSpPr>
        <p:spPr>
          <a:xfrm>
            <a:off x="115824" y="2531572"/>
            <a:ext cx="3229542" cy="66081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4400" smtClean="0">
                <a:cs typeface="Calibri"/>
              </a:rPr>
              <a:t>Etude « PARTNER »</a:t>
            </a:r>
            <a:endParaRPr lang="fr-FR" sz="4400" dirty="0" smtClean="0">
              <a:cs typeface="Calibri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04800" y="5323820"/>
            <a:ext cx="7217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charset="0"/>
                <a:ea typeface="Calibri" charset="0"/>
                <a:cs typeface="Calibri" charset="0"/>
              </a:rPr>
              <a:t>AJ </a:t>
            </a:r>
            <a:r>
              <a:rPr lang="fr-FR" sz="1200" dirty="0" err="1" smtClean="0">
                <a:latin typeface="Calibri" charset="0"/>
                <a:ea typeface="Calibri" charset="0"/>
                <a:cs typeface="Calibri" charset="0"/>
              </a:rPr>
              <a:t>Rodger</a:t>
            </a:r>
            <a:r>
              <a:rPr lang="fr-FR" sz="1200" dirty="0" smtClean="0">
                <a:latin typeface="Calibri" charset="0"/>
                <a:ea typeface="Calibri" charset="0"/>
                <a:cs typeface="Calibri" charset="0"/>
              </a:rPr>
              <a:t> et al. </a:t>
            </a:r>
            <a:r>
              <a:rPr lang="en-US" sz="1200" b="1" dirty="0">
                <a:latin typeface="Calibri" charset="0"/>
                <a:ea typeface="Calibri" charset="0"/>
                <a:cs typeface="Calibri" charset="0"/>
              </a:rPr>
              <a:t>JAMA 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July 12, 2016 Volume 316, Number 2 </a:t>
            </a:r>
            <a:br>
              <a:rPr lang="en-US" sz="1200" dirty="0">
                <a:latin typeface="Calibri" charset="0"/>
                <a:ea typeface="Calibri" charset="0"/>
                <a:cs typeface="Calibri" charset="0"/>
              </a:rPr>
            </a:b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endParaRPr lang="fr-FR" sz="12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699" y="233736"/>
            <a:ext cx="5867725" cy="5032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dre 5"/>
          <p:cNvSpPr/>
          <p:nvPr/>
        </p:nvSpPr>
        <p:spPr>
          <a:xfrm>
            <a:off x="6445104" y="975360"/>
            <a:ext cx="682752" cy="4047744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596465" y="1019112"/>
            <a:ext cx="402336" cy="3970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Calibri" charset="0"/>
                <a:ea typeface="Calibri" charset="0"/>
                <a:cs typeface="Calibri" charset="0"/>
              </a:rPr>
              <a:t>Z</a:t>
            </a:r>
          </a:p>
          <a:p>
            <a:endParaRPr lang="fr-FR" sz="36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fr-FR" sz="3600" dirty="0" smtClean="0">
                <a:latin typeface="Calibri" charset="0"/>
                <a:ea typeface="Calibri" charset="0"/>
                <a:cs typeface="Calibri" charset="0"/>
              </a:rPr>
              <a:t>E</a:t>
            </a:r>
          </a:p>
          <a:p>
            <a:endParaRPr lang="fr-FR" sz="36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fr-FR" sz="3600" dirty="0" smtClean="0">
                <a:latin typeface="Calibri" charset="0"/>
                <a:ea typeface="Calibri" charset="0"/>
                <a:cs typeface="Calibri" charset="0"/>
              </a:rPr>
              <a:t>R</a:t>
            </a:r>
          </a:p>
          <a:p>
            <a:endParaRPr lang="fr-FR" sz="36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fr-FR" sz="3600" dirty="0" smtClean="0">
                <a:latin typeface="Calibri" charset="0"/>
                <a:ea typeface="Calibri" charset="0"/>
                <a:cs typeface="Calibri" charset="0"/>
              </a:rPr>
              <a:t>O</a:t>
            </a:r>
            <a:endParaRPr lang="fr-FR" sz="3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9610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49" y="304271"/>
            <a:ext cx="8180813" cy="1104636"/>
          </a:xfrm>
        </p:spPr>
        <p:txBody>
          <a:bodyPr/>
          <a:lstStyle/>
          <a:p>
            <a:r>
              <a:rPr lang="fr-FR" dirty="0" smtClean="0"/>
              <a:t>« Vers la fin du Sida » ou « Vers la fin du VIH » ?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 smtClean="0"/>
              <a:t>Fin du SIDA</a:t>
            </a:r>
          </a:p>
          <a:p>
            <a:pPr lvl="1"/>
            <a:r>
              <a:rPr lang="fr-FR" dirty="0" smtClean="0"/>
              <a:t>Supprimer toute manifestation grave ou tardive </a:t>
            </a:r>
            <a:r>
              <a:rPr lang="fr-FR" dirty="0" smtClean="0"/>
              <a:t>liées </a:t>
            </a:r>
            <a:r>
              <a:rPr lang="fr-FR" dirty="0" smtClean="0"/>
              <a:t>au VIH</a:t>
            </a:r>
          </a:p>
          <a:p>
            <a:pPr lvl="1"/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Fin du VIH</a:t>
            </a:r>
          </a:p>
          <a:p>
            <a:pPr lvl="1"/>
            <a:r>
              <a:rPr lang="fr-FR" dirty="0" smtClean="0">
                <a:solidFill>
                  <a:schemeClr val="bg1"/>
                </a:solidFill>
              </a:rPr>
              <a:t>Maitriser totalement la réplication virale sans traitement</a:t>
            </a:r>
            <a:endParaRPr lang="fr-FR" dirty="0">
              <a:solidFill>
                <a:schemeClr val="bg1"/>
              </a:solidFill>
            </a:endParaRPr>
          </a:p>
          <a:p>
            <a:pPr marL="342900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Ou</a:t>
            </a:r>
          </a:p>
          <a:p>
            <a:pPr lvl="1"/>
            <a:r>
              <a:rPr lang="fr-FR" dirty="0" smtClean="0">
                <a:solidFill>
                  <a:schemeClr val="bg1"/>
                </a:solidFill>
              </a:rPr>
              <a:t>Arriver à l’élimination complète du VIH de l’organisme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894" y="2962765"/>
            <a:ext cx="1800983" cy="2556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274" y="3446133"/>
            <a:ext cx="1901952" cy="1914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dre 7"/>
          <p:cNvSpPr/>
          <p:nvPr/>
        </p:nvSpPr>
        <p:spPr>
          <a:xfrm>
            <a:off x="628650" y="1260089"/>
            <a:ext cx="4000500" cy="4454912"/>
          </a:xfrm>
          <a:prstGeom prst="frame">
            <a:avLst>
              <a:gd name="adj1" fmla="val 274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48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9932" y="2381250"/>
            <a:ext cx="4449337" cy="9525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initiatives des villes, qui regroupent la majorité des séropositifs dans le monde, </a:t>
            </a:r>
            <a:r>
              <a:rPr lang="fr-FR" smtClean="0"/>
              <a:t>sont essentielles</a:t>
            </a:r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245" y="0"/>
            <a:ext cx="388775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13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01752" y="328540"/>
            <a:ext cx="8534400" cy="907136"/>
          </a:xfrm>
        </p:spPr>
        <p:txBody>
          <a:bodyPr>
            <a:noAutofit/>
          </a:bodyPr>
          <a:lstStyle/>
          <a:p>
            <a:r>
              <a:rPr lang="fr-FR" sz="2800" dirty="0" smtClean="0"/>
              <a:t>Les antirétroviraux</a:t>
            </a:r>
            <a:br>
              <a:rPr lang="fr-FR" sz="2800" dirty="0" smtClean="0"/>
            </a:br>
            <a:r>
              <a:rPr lang="fr-FR" sz="2800" dirty="0" smtClean="0"/>
              <a:t>Le moyen le plus efficace de prévention</a:t>
            </a:r>
            <a:endParaRPr lang="fr-FR" sz="2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28650" y="1911178"/>
            <a:ext cx="7886700" cy="3236291"/>
          </a:xfrm>
        </p:spPr>
        <p:txBody>
          <a:bodyPr/>
          <a:lstStyle/>
          <a:p>
            <a:r>
              <a:rPr lang="fr-FR" dirty="0" smtClean="0"/>
              <a:t>96 % de protection*</a:t>
            </a:r>
          </a:p>
          <a:p>
            <a:r>
              <a:rPr lang="fr-FR" dirty="0" smtClean="0"/>
              <a:t>Etudes récentes toutes convergentes</a:t>
            </a:r>
          </a:p>
          <a:p>
            <a:pPr lvl="1"/>
            <a:r>
              <a:rPr lang="fr-FR" dirty="0" smtClean="0"/>
              <a:t>Aucune infection transmise quand la charge virale est indétectable</a:t>
            </a:r>
          </a:p>
          <a:p>
            <a:r>
              <a:rPr lang="fr-FR" dirty="0" smtClean="0"/>
              <a:t>Risque actuel estimé sous ARV depuis &gt; 6 mois</a:t>
            </a:r>
          </a:p>
          <a:p>
            <a:pPr lvl="1"/>
            <a:r>
              <a:rPr lang="fr-FR" dirty="0" smtClean="0"/>
              <a:t>&lt; 7,4/ 100 000</a:t>
            </a:r>
          </a:p>
        </p:txBody>
      </p:sp>
      <p:sp>
        <p:nvSpPr>
          <p:cNvPr id="2" name="Rectangle 1"/>
          <p:cNvSpPr/>
          <p:nvPr/>
        </p:nvSpPr>
        <p:spPr>
          <a:xfrm>
            <a:off x="301752" y="5345312"/>
            <a:ext cx="60685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100" dirty="0" smtClean="0">
                <a:latin typeface="Arial Narrow" charset="0"/>
                <a:ea typeface="Arial Narrow" charset="0"/>
                <a:cs typeface="Arial Narrow" charset="0"/>
              </a:rPr>
              <a:t>* Cohen </a:t>
            </a:r>
            <a:r>
              <a:rPr lang="fr-FR" sz="1100" dirty="0">
                <a:latin typeface="Arial Narrow" charset="0"/>
                <a:ea typeface="Arial Narrow" charset="0"/>
                <a:cs typeface="Arial Narrow" charset="0"/>
              </a:rPr>
              <a:t>et al. </a:t>
            </a:r>
            <a:r>
              <a:rPr lang="fr-FR" sz="1100" dirty="0" err="1">
                <a:latin typeface="Arial Narrow" charset="0"/>
                <a:ea typeface="Arial Narrow" charset="0"/>
                <a:cs typeface="Arial Narrow" charset="0"/>
              </a:rPr>
              <a:t>Prevention</a:t>
            </a:r>
            <a:r>
              <a:rPr lang="fr-FR" sz="1100" dirty="0">
                <a:latin typeface="Arial Narrow" charset="0"/>
                <a:ea typeface="Arial Narrow" charset="0"/>
                <a:cs typeface="Arial Narrow" charset="0"/>
              </a:rPr>
              <a:t> of HIV-1 Infection </a:t>
            </a:r>
            <a:r>
              <a:rPr lang="fr-FR" sz="1100" dirty="0" err="1">
                <a:latin typeface="Arial Narrow" charset="0"/>
                <a:ea typeface="Arial Narrow" charset="0"/>
                <a:cs typeface="Arial Narrow" charset="0"/>
              </a:rPr>
              <a:t>with</a:t>
            </a:r>
            <a:r>
              <a:rPr lang="fr-FR" sz="11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fr-FR" sz="1100" dirty="0" err="1">
                <a:latin typeface="Arial Narrow" charset="0"/>
                <a:ea typeface="Arial Narrow" charset="0"/>
                <a:cs typeface="Arial Narrow" charset="0"/>
              </a:rPr>
              <a:t>Early</a:t>
            </a:r>
            <a:r>
              <a:rPr lang="fr-FR" sz="11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fr-FR" sz="1100" dirty="0" err="1">
                <a:latin typeface="Arial Narrow" charset="0"/>
                <a:ea typeface="Arial Narrow" charset="0"/>
                <a:cs typeface="Arial Narrow" charset="0"/>
              </a:rPr>
              <a:t>Antiretroviral</a:t>
            </a:r>
            <a:r>
              <a:rPr lang="fr-FR" sz="11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fr-FR" sz="1100" dirty="0" err="1">
                <a:latin typeface="Arial Narrow" charset="0"/>
                <a:ea typeface="Arial Narrow" charset="0"/>
                <a:cs typeface="Arial Narrow" charset="0"/>
              </a:rPr>
              <a:t>Therapy</a:t>
            </a:r>
            <a:r>
              <a:rPr lang="fr-FR" sz="1100" dirty="0">
                <a:latin typeface="Arial Narrow" charset="0"/>
                <a:ea typeface="Arial Narrow" charset="0"/>
                <a:cs typeface="Arial Narrow" charset="0"/>
              </a:rPr>
              <a:t>. </a:t>
            </a:r>
            <a:r>
              <a:rPr lang="fr-FR" sz="1100" dirty="0" smtClean="0">
                <a:latin typeface="Arial Narrow" charset="0"/>
                <a:ea typeface="Arial Narrow" charset="0"/>
                <a:cs typeface="Arial Narrow" charset="0"/>
              </a:rPr>
              <a:t>N </a:t>
            </a:r>
            <a:r>
              <a:rPr lang="fr-FR" sz="1100" dirty="0">
                <a:latin typeface="Arial Narrow" charset="0"/>
                <a:ea typeface="Arial Narrow" charset="0"/>
                <a:cs typeface="Arial Narrow" charset="0"/>
              </a:rPr>
              <a:t>Eng J Med 2011; 365: 493-505</a:t>
            </a:r>
            <a:endParaRPr lang="fr-FR" sz="1100" dirty="0">
              <a:effectLst/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468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préservatif</a:t>
            </a: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90% d’efficacité, mais…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586" y="3802063"/>
            <a:ext cx="3464669" cy="1321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3310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 évolution disstribution préservatifs Afrique du Sud 2010-201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300" y="211667"/>
            <a:ext cx="6373785" cy="4857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409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circoncision</a:t>
            </a: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« </a:t>
            </a:r>
            <a:r>
              <a:rPr lang="fr-FR" dirty="0" smtClean="0"/>
              <a:t>60% de </a:t>
            </a:r>
            <a:r>
              <a:rPr lang="fr-FR" dirty="0" err="1" smtClean="0"/>
              <a:t>reduction</a:t>
            </a:r>
            <a:r>
              <a:rPr lang="fr-FR" dirty="0" smtClean="0"/>
              <a:t> de risque d’acquisition du VIH,  </a:t>
            </a:r>
            <a:r>
              <a:rPr lang="fr-FR" dirty="0"/>
              <a:t>m</a:t>
            </a:r>
            <a:r>
              <a:rPr lang="fr-FR" dirty="0" smtClean="0"/>
              <a:t>ais</a:t>
            </a:r>
            <a:r>
              <a:rPr lang="mr-IN" dirty="0" smtClean="0"/>
              <a:t>…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314" y="4167877"/>
            <a:ext cx="3464669" cy="1321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38013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190500"/>
            <a:ext cx="8534400" cy="406400"/>
          </a:xfrm>
        </p:spPr>
        <p:txBody>
          <a:bodyPr>
            <a:noAutofit/>
          </a:bodyPr>
          <a:lstStyle/>
          <a:p>
            <a:r>
              <a:rPr lang="fr-FR" sz="2000" dirty="0" smtClean="0"/>
              <a:t>D’importants progrès </a:t>
            </a:r>
            <a:r>
              <a:rPr lang="fr-FR" sz="2000" dirty="0" smtClean="0"/>
              <a:t>en peu de temps… très variable d’un pays à l’autre</a:t>
            </a:r>
            <a:endParaRPr lang="fr-FR" sz="2000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5325304"/>
            <a:ext cx="865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libri"/>
                <a:cs typeface="Calibri"/>
              </a:rPr>
              <a:t>Objectif OMS : </a:t>
            </a:r>
            <a:r>
              <a:rPr lang="fr-FR" b="1" dirty="0" smtClean="0">
                <a:latin typeface="Calibri"/>
                <a:cs typeface="Calibri"/>
              </a:rPr>
              <a:t>27 millions de circoncisions </a:t>
            </a:r>
            <a:r>
              <a:rPr lang="fr-FR" dirty="0" smtClean="0">
                <a:latin typeface="Calibri"/>
                <a:cs typeface="Calibri"/>
              </a:rPr>
              <a:t>d’ici à 2020 dans les pays à haute prévalence </a:t>
            </a:r>
            <a:endParaRPr lang="fr-FR" dirty="0">
              <a:latin typeface="Calibri"/>
              <a:cs typeface="Calibri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t="10444"/>
          <a:stretch/>
        </p:blipFill>
        <p:spPr>
          <a:xfrm>
            <a:off x="540472" y="831529"/>
            <a:ext cx="7578917" cy="4259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8750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prévention pré-exposition</a:t>
            </a: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PreP</a:t>
            </a:r>
            <a:r>
              <a:rPr lang="fr-FR" dirty="0" smtClean="0"/>
              <a:t>, anneaux vaginaux, gels de </a:t>
            </a:r>
            <a:r>
              <a:rPr lang="fr-FR" dirty="0" err="1" smtClean="0"/>
              <a:t>tenofovir</a:t>
            </a:r>
            <a:r>
              <a:rPr lang="fr-FR" dirty="0" smtClean="0"/>
              <a:t>… et bientôt implants </a:t>
            </a:r>
            <a:r>
              <a:rPr lang="fr-FR" dirty="0" err="1" smtClean="0"/>
              <a:t>resorbables</a:t>
            </a:r>
            <a:r>
              <a:rPr lang="fr-FR" dirty="0" smtClean="0"/>
              <a:t>, films vaginaux solubles etc…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895" y="4212482"/>
            <a:ext cx="3464669" cy="1321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40908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VAC4149C_PrevOptPPTr3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6071"/>
            <a:ext cx="7620000" cy="5442858"/>
          </a:xfrm>
          <a:prstGeom prst="rect">
            <a:avLst/>
          </a:prstGeom>
        </p:spPr>
      </p:pic>
      <p:sp>
        <p:nvSpPr>
          <p:cNvPr id="2" name="Cadre 1"/>
          <p:cNvSpPr/>
          <p:nvPr/>
        </p:nvSpPr>
        <p:spPr>
          <a:xfrm>
            <a:off x="762000" y="1271239"/>
            <a:ext cx="6508595" cy="468351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52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traitement: un impact majeur du VIH sur l’espérance de vie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Même en situation de pauvreté</a:t>
            </a:r>
            <a:r>
              <a:rPr lang="mr-IN" dirty="0" smtClean="0"/>
              <a:t>…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711" y="3948771"/>
            <a:ext cx="3464669" cy="1321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509894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itle 5"/>
          <p:cNvSpPr>
            <a:spLocks noGrp="1"/>
          </p:cNvSpPr>
          <p:nvPr>
            <p:ph type="title"/>
          </p:nvPr>
        </p:nvSpPr>
        <p:spPr>
          <a:xfrm>
            <a:off x="542925" y="211214"/>
            <a:ext cx="8229600" cy="523220"/>
          </a:xfrm>
        </p:spPr>
        <p:txBody>
          <a:bodyPr>
            <a:spAutoFit/>
          </a:bodyPr>
          <a:lstStyle/>
          <a:p>
            <a:pPr eaLnBrk="1" hangingPunct="1"/>
            <a:r>
              <a:rPr lang="fr-FR" altLang="en-US" sz="2800" b="1" dirty="0" smtClean="0">
                <a:solidFill>
                  <a:srgbClr val="00B0F0"/>
                </a:solidFill>
              </a:rPr>
              <a:t>Un impact majeur sur l’espérance de vie</a:t>
            </a:r>
            <a:endParaRPr lang="fr-FR" altLang="en-US" sz="2000" dirty="0" smtClean="0">
              <a:solidFill>
                <a:srgbClr val="00B0F0"/>
              </a:solidFill>
            </a:endParaRP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151648" y="5316672"/>
            <a:ext cx="2710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latin typeface="Calibri"/>
                <a:cs typeface="Calibri"/>
              </a:rPr>
              <a:t>Source: World Bank life expectancy data</a:t>
            </a:r>
            <a:endParaRPr lang="en-GB" altLang="en-US" sz="1200" dirty="0">
              <a:latin typeface="Calibri"/>
              <a:cs typeface="Calibri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34543" y="4509824"/>
            <a:ext cx="133350" cy="207698"/>
          </a:xfrm>
          <a:custGeom>
            <a:avLst/>
            <a:gdLst>
              <a:gd name="connsiteX0" fmla="*/ 60370 w 133861"/>
              <a:gd name="connsiteY0" fmla="*/ 16150 h 248378"/>
              <a:gd name="connsiteX1" fmla="*/ 118427 w 133861"/>
              <a:gd name="connsiteY1" fmla="*/ 88721 h 248378"/>
              <a:gd name="connsiteX2" fmla="*/ 31342 w 133861"/>
              <a:gd name="connsiteY2" fmla="*/ 103236 h 248378"/>
              <a:gd name="connsiteX3" fmla="*/ 45856 w 133861"/>
              <a:gd name="connsiteY3" fmla="*/ 45178 h 248378"/>
              <a:gd name="connsiteX4" fmla="*/ 60370 w 133861"/>
              <a:gd name="connsiteY4" fmla="*/ 1636 h 248378"/>
              <a:gd name="connsiteX5" fmla="*/ 103913 w 133861"/>
              <a:gd name="connsiteY5" fmla="*/ 16150 h 248378"/>
              <a:gd name="connsiteX6" fmla="*/ 132942 w 133861"/>
              <a:gd name="connsiteY6" fmla="*/ 103236 h 248378"/>
              <a:gd name="connsiteX7" fmla="*/ 118427 w 133861"/>
              <a:gd name="connsiteY7" fmla="*/ 146778 h 248378"/>
              <a:gd name="connsiteX8" fmla="*/ 103913 w 133861"/>
              <a:gd name="connsiteY8" fmla="*/ 219350 h 248378"/>
              <a:gd name="connsiteX9" fmla="*/ 60370 w 133861"/>
              <a:gd name="connsiteY9" fmla="*/ 204836 h 248378"/>
              <a:gd name="connsiteX10" fmla="*/ 74884 w 133861"/>
              <a:gd name="connsiteY10" fmla="*/ 248378 h 248378"/>
              <a:gd name="connsiteX11" fmla="*/ 89399 w 133861"/>
              <a:gd name="connsiteY11" fmla="*/ 204836 h 248378"/>
              <a:gd name="connsiteX12" fmla="*/ 2313 w 133861"/>
              <a:gd name="connsiteY12" fmla="*/ 103236 h 248378"/>
              <a:gd name="connsiteX13" fmla="*/ 45856 w 133861"/>
              <a:gd name="connsiteY13" fmla="*/ 132264 h 248378"/>
              <a:gd name="connsiteX14" fmla="*/ 103913 w 133861"/>
              <a:gd name="connsiteY14" fmla="*/ 161293 h 24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3861" h="248378">
                <a:moveTo>
                  <a:pt x="60370" y="16150"/>
                </a:moveTo>
                <a:cubicBezTo>
                  <a:pt x="79722" y="40340"/>
                  <a:pt x="114046" y="58054"/>
                  <a:pt x="118427" y="88721"/>
                </a:cubicBezTo>
                <a:cubicBezTo>
                  <a:pt x="126868" y="147808"/>
                  <a:pt x="34677" y="104348"/>
                  <a:pt x="31342" y="103236"/>
                </a:cubicBezTo>
                <a:cubicBezTo>
                  <a:pt x="36180" y="83883"/>
                  <a:pt x="40376" y="64359"/>
                  <a:pt x="45856" y="45178"/>
                </a:cubicBezTo>
                <a:cubicBezTo>
                  <a:pt x="50059" y="30468"/>
                  <a:pt x="46686" y="8478"/>
                  <a:pt x="60370" y="1636"/>
                </a:cubicBezTo>
                <a:cubicBezTo>
                  <a:pt x="74054" y="-5206"/>
                  <a:pt x="89399" y="11312"/>
                  <a:pt x="103913" y="16150"/>
                </a:cubicBezTo>
                <a:lnTo>
                  <a:pt x="132942" y="103236"/>
                </a:lnTo>
                <a:cubicBezTo>
                  <a:pt x="137780" y="117750"/>
                  <a:pt x="122138" y="131936"/>
                  <a:pt x="118427" y="146778"/>
                </a:cubicBezTo>
                <a:cubicBezTo>
                  <a:pt x="112444" y="170711"/>
                  <a:pt x="108751" y="195159"/>
                  <a:pt x="103913" y="219350"/>
                </a:cubicBezTo>
                <a:cubicBezTo>
                  <a:pt x="89399" y="214512"/>
                  <a:pt x="71189" y="194018"/>
                  <a:pt x="60370" y="204836"/>
                </a:cubicBezTo>
                <a:cubicBezTo>
                  <a:pt x="49552" y="215654"/>
                  <a:pt x="59585" y="248378"/>
                  <a:pt x="74884" y="248378"/>
                </a:cubicBezTo>
                <a:cubicBezTo>
                  <a:pt x="90183" y="248378"/>
                  <a:pt x="84561" y="219350"/>
                  <a:pt x="89399" y="204836"/>
                </a:cubicBezTo>
                <a:cubicBezTo>
                  <a:pt x="60912" y="119379"/>
                  <a:pt x="95285" y="196211"/>
                  <a:pt x="2313" y="103236"/>
                </a:cubicBezTo>
                <a:cubicBezTo>
                  <a:pt x="-10022" y="90901"/>
                  <a:pt x="30254" y="124463"/>
                  <a:pt x="45856" y="132264"/>
                </a:cubicBezTo>
                <a:cubicBezTo>
                  <a:pt x="112565" y="165618"/>
                  <a:pt x="71124" y="128501"/>
                  <a:pt x="103913" y="161293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1509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" t="3598" r="1503" b="54472"/>
          <a:stretch/>
        </p:blipFill>
        <p:spPr bwMode="auto">
          <a:xfrm>
            <a:off x="1152982" y="1404141"/>
            <a:ext cx="6611533" cy="331597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53912" y="1039440"/>
            <a:ext cx="1187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Années</a:t>
            </a:r>
            <a:endParaRPr lang="en-GB" sz="1200"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01428" y="4664893"/>
            <a:ext cx="583762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78878" y="4720119"/>
            <a:ext cx="679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1960</a:t>
            </a:r>
            <a:endParaRPr lang="en-GB" sz="1200"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12353" y="4720119"/>
            <a:ext cx="679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1970</a:t>
            </a:r>
            <a:endParaRPr lang="en-GB" sz="1200"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83927" y="4720119"/>
            <a:ext cx="679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1980</a:t>
            </a:r>
            <a:endParaRPr lang="en-GB" sz="1200"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74553" y="4720119"/>
            <a:ext cx="679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1990</a:t>
            </a:r>
            <a:endParaRPr lang="en-GB" sz="1200"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20151" y="4720119"/>
            <a:ext cx="679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2000</a:t>
            </a:r>
            <a:endParaRPr lang="en-GB" sz="1200"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07183" y="4720119"/>
            <a:ext cx="679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2010</a:t>
            </a:r>
            <a:endParaRPr lang="en-GB" sz="1200"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1952" y="1404141"/>
            <a:ext cx="486938" cy="331597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3"/>
          <p:cNvSpPr txBox="1"/>
          <p:nvPr/>
        </p:nvSpPr>
        <p:spPr>
          <a:xfrm>
            <a:off x="1152982" y="1358244"/>
            <a:ext cx="46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70</a:t>
            </a:r>
            <a:endParaRPr lang="en-GB" sz="1200"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2982" y="2350431"/>
            <a:ext cx="46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6</a:t>
            </a:r>
            <a:r>
              <a:rPr lang="en-GB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0</a:t>
            </a:r>
            <a:endParaRPr lang="en-GB" sz="1200"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2982" y="3358494"/>
            <a:ext cx="46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50</a:t>
            </a:r>
            <a:endParaRPr lang="en-GB" sz="1200"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2982" y="4371324"/>
            <a:ext cx="46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4</a:t>
            </a:r>
            <a:r>
              <a:rPr lang="en-GB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0</a:t>
            </a:r>
            <a:endParaRPr lang="en-GB" sz="1200"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2758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Où en est-on aujourd’hui ?</a:t>
            </a:r>
          </a:p>
          <a:p>
            <a:r>
              <a:rPr lang="fr-FR" dirty="0" smtClean="0"/>
              <a:t>Le moteur social de l’épidémie</a:t>
            </a:r>
          </a:p>
          <a:p>
            <a:r>
              <a:rPr lang="fr-FR" dirty="0" smtClean="0"/>
              <a:t>Les moyens d’atteindre l’objectif d’élimination</a:t>
            </a:r>
          </a:p>
          <a:p>
            <a:pPr lvl="1"/>
            <a:r>
              <a:rPr lang="fr-FR" dirty="0"/>
              <a:t>La Prévention</a:t>
            </a:r>
          </a:p>
          <a:p>
            <a:pPr lvl="1"/>
            <a:r>
              <a:rPr lang="fr-FR" dirty="0" smtClean="0"/>
              <a:t>Le </a:t>
            </a:r>
            <a:r>
              <a:rPr lang="fr-FR" dirty="0" smtClean="0"/>
              <a:t>Dépistage</a:t>
            </a:r>
          </a:p>
          <a:p>
            <a:pPr lvl="1"/>
            <a:r>
              <a:rPr lang="fr-FR" dirty="0" smtClean="0"/>
              <a:t>Le </a:t>
            </a:r>
            <a:r>
              <a:rPr lang="fr-FR" dirty="0" smtClean="0"/>
              <a:t>Traitement</a:t>
            </a:r>
          </a:p>
          <a:p>
            <a:r>
              <a:rPr lang="fr-FR" dirty="0" smtClean="0"/>
              <a:t>L’argent et les politiques de mise en œuvre</a:t>
            </a:r>
          </a:p>
          <a:p>
            <a:r>
              <a:rPr lang="fr-FR" dirty="0" smtClean="0"/>
              <a:t>Conclusions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4675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18034"/>
            <a:ext cx="8493120" cy="34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fr-FR" sz="1300" b="1" dirty="0" smtClean="0">
                <a:latin typeface="Arial" charset="0"/>
              </a:rPr>
              <a:t>Chute et remontée de l’espérance de vie à 15 ans au Kwazulu Natal. </a:t>
            </a:r>
            <a:endParaRPr lang="fr-FR" sz="1300" b="1" dirty="0"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9920" y="4952921"/>
            <a:ext cx="1226880" cy="543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360" y="816086"/>
            <a:ext cx="7511040" cy="407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19361" y="4976923"/>
            <a:ext cx="3918240" cy="19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000" b="1">
                <a:latin typeface="Arial" charset="0"/>
              </a:rPr>
              <a:t>J Bor et al. Science 2013;339:961-965</a:t>
            </a:r>
          </a:p>
        </p:txBody>
      </p:sp>
      <p:sp>
        <p:nvSpPr>
          <p:cNvPr id="2" name="Forme libre 1"/>
          <p:cNvSpPr/>
          <p:nvPr/>
        </p:nvSpPr>
        <p:spPr>
          <a:xfrm>
            <a:off x="1995715" y="562429"/>
            <a:ext cx="6613072" cy="3007494"/>
          </a:xfrm>
          <a:custGeom>
            <a:avLst/>
            <a:gdLst>
              <a:gd name="connsiteX0" fmla="*/ 0 w 6758215"/>
              <a:gd name="connsiteY0" fmla="*/ 2131786 h 2862352"/>
              <a:gd name="connsiteX1" fmla="*/ 1696357 w 6758215"/>
              <a:gd name="connsiteY1" fmla="*/ 2739572 h 2862352"/>
              <a:gd name="connsiteX2" fmla="*/ 6758215 w 6758215"/>
              <a:gd name="connsiteY2" fmla="*/ 0 h 2862352"/>
              <a:gd name="connsiteX3" fmla="*/ 6758215 w 6758215"/>
              <a:gd name="connsiteY3" fmla="*/ 0 h 286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8215" h="2862352">
                <a:moveTo>
                  <a:pt x="0" y="2131786"/>
                </a:moveTo>
                <a:cubicBezTo>
                  <a:pt x="284994" y="2613328"/>
                  <a:pt x="569988" y="3094870"/>
                  <a:pt x="1696357" y="2739572"/>
                </a:cubicBezTo>
                <a:cubicBezTo>
                  <a:pt x="2822726" y="2384274"/>
                  <a:pt x="6758215" y="0"/>
                  <a:pt x="6758215" y="0"/>
                </a:cubicBezTo>
                <a:lnTo>
                  <a:pt x="6758215" y="0"/>
                </a:lnTo>
              </a:path>
            </a:pathLst>
          </a:custGeom>
          <a:ln w="76200" cmpd="sng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62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 title="All Country Comparison"/>
          <p:cNvGraphicFramePr>
            <a:graphicFrameLocks/>
          </p:cNvGraphicFramePr>
          <p:nvPr>
            <p:extLst/>
          </p:nvPr>
        </p:nvGraphicFramePr>
        <p:xfrm>
          <a:off x="761999" y="1181366"/>
          <a:ext cx="8308521" cy="4392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31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58"/>
          <a:stretch>
            <a:fillRect/>
          </a:stretch>
        </p:blipFill>
        <p:spPr bwMode="auto">
          <a:xfrm rot="16200000">
            <a:off x="-631693" y="4714214"/>
            <a:ext cx="1619250" cy="35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6076839" y="3651250"/>
            <a:ext cx="482824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33" b="1">
                <a:solidFill>
                  <a:srgbClr val="B3C42F"/>
                </a:solidFill>
              </a:rPr>
              <a:t>29%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78185" y="1478580"/>
            <a:ext cx="36053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1400" b="1" dirty="0">
                <a:solidFill>
                  <a:prstClr val="black"/>
                </a:solidFill>
              </a:rPr>
              <a:t>Objectif </a:t>
            </a:r>
            <a:r>
              <a:rPr lang="fr-FR" altLang="en-US" sz="1400" b="1" dirty="0" smtClean="0">
                <a:solidFill>
                  <a:prstClr val="black"/>
                </a:solidFill>
              </a:rPr>
              <a:t>n°2 </a:t>
            </a:r>
            <a:r>
              <a:rPr lang="fr-FR" altLang="en-US" sz="1400" b="1" dirty="0">
                <a:solidFill>
                  <a:prstClr val="black"/>
                </a:solidFill>
              </a:rPr>
              <a:t>de l’ONUSIDA : </a:t>
            </a:r>
            <a:r>
              <a:rPr lang="fr-FR" altLang="en-US" sz="1400" b="1" dirty="0" smtClean="0">
                <a:solidFill>
                  <a:prstClr val="black"/>
                </a:solidFill>
              </a:rPr>
              <a:t>81% </a:t>
            </a:r>
            <a:r>
              <a:rPr lang="fr-FR" altLang="en-US" sz="1400" b="1" dirty="0">
                <a:solidFill>
                  <a:prstClr val="black"/>
                </a:solidFill>
              </a:rPr>
              <a:t>des </a:t>
            </a:r>
            <a:r>
              <a:rPr lang="fr-FR" altLang="en-US" sz="1400" b="1" dirty="0" smtClean="0">
                <a:solidFill>
                  <a:prstClr val="black"/>
                </a:solidFill>
              </a:rPr>
              <a:t>dépistés effectivement sous traitement</a:t>
            </a:r>
            <a:endParaRPr lang="fr-FR" altLang="en-US" sz="1400" b="1" dirty="0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1296459" y="2029354"/>
            <a:ext cx="698367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2" name="TextBox 12"/>
          <p:cNvSpPr txBox="1">
            <a:spLocks noChangeArrowheads="1"/>
          </p:cNvSpPr>
          <p:nvPr/>
        </p:nvSpPr>
        <p:spPr bwMode="auto">
          <a:xfrm>
            <a:off x="3483920" y="5519733"/>
            <a:ext cx="1994315" cy="18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83" b="1">
                <a:solidFill>
                  <a:srgbClr val="000000"/>
                </a:solidFill>
              </a:rPr>
              <a:t>(*SSA = Regional average </a:t>
            </a:r>
            <a:r>
              <a:rPr lang="en-GB" altLang="en-US" sz="583" b="1" smtClean="0">
                <a:solidFill>
                  <a:srgbClr val="000000"/>
                </a:solidFill>
              </a:rPr>
              <a:t>, From </a:t>
            </a:r>
            <a:r>
              <a:rPr lang="en-GB" altLang="en-US" sz="583" b="1" dirty="0">
                <a:solidFill>
                  <a:srgbClr val="000000"/>
                </a:solidFill>
              </a:rPr>
              <a:t>30 countries)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Proportion de personnes sous traitement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6853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363537" y="292087"/>
            <a:ext cx="8363602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600"/>
              </a:spcBef>
              <a:defRPr sz="2800">
                <a:solidFill>
                  <a:srgbClr val="02AEF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Le fossé de l’accès au traitement du VIH</a:t>
            </a:r>
            <a:endParaRPr sz="2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130" name="image7.jpeg" descr="miles2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743" y="1398798"/>
            <a:ext cx="7432743" cy="3720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3388" y="5437188"/>
            <a:ext cx="1090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B660-7401-4FF9-8D00-0E2879632D90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680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Pour éliminer le Sida en 2030, il ne faut pas se tromper de politique</a:t>
            </a: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316" y="3512165"/>
            <a:ext cx="3464669" cy="1321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03242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Rester simple…</a:t>
            </a:r>
            <a:endParaRPr lang="fr-FR" dirty="0"/>
          </a:p>
        </p:txBody>
      </p:sp>
      <p:pic>
        <p:nvPicPr>
          <p:cNvPr id="4" name="Espace réservé du contenu 3" descr="Dia screeening VIH et TB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 t="3477" r="1647" b="18138"/>
          <a:stretch/>
        </p:blipFill>
        <p:spPr>
          <a:xfrm>
            <a:off x="728133" y="1354666"/>
            <a:ext cx="7687733" cy="3580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9230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D5E7-D9FF-4CBC-9F6C-C0EFFD9C8C9C}" type="slidenum">
              <a:rPr lang="fr-FR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852488" y="115888"/>
            <a:ext cx="8291512" cy="44291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r-FR" sz="2400" b="1" dirty="0" smtClean="0">
                <a:latin typeface="Arial Black" pitchFamily="34" charset="0"/>
                <a:cs typeface="Arial" pitchFamily="34" charset="0"/>
              </a:rPr>
              <a:t>Politique de PTME</a:t>
            </a:r>
            <a:endParaRPr lang="fr-FR" sz="24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191808" y="646153"/>
            <a:ext cx="479562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800" smtClean="0">
                <a:latin typeface="Arial" pitchFamily="34" charset="0"/>
                <a:cs typeface="Arial" pitchFamily="34" charset="0"/>
              </a:rPr>
              <a:t>1 000 000 femmes enceintes</a:t>
            </a:r>
            <a:endParaRPr lang="fr-FR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316113" y="1606260"/>
            <a:ext cx="252028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smtClean="0">
                <a:latin typeface="Arial" pitchFamily="34" charset="0"/>
                <a:cs typeface="Arial" pitchFamily="34" charset="0"/>
              </a:rPr>
              <a:t>Testées pour le VIH</a:t>
            </a:r>
          </a:p>
          <a:p>
            <a:pPr algn="ctr"/>
            <a:r>
              <a:rPr lang="fr-FR" sz="2000" smtClean="0">
                <a:latin typeface="Arial" pitchFamily="34" charset="0"/>
                <a:cs typeface="Arial" pitchFamily="34" charset="0"/>
              </a:rPr>
              <a:t>35%</a:t>
            </a:r>
          </a:p>
          <a:p>
            <a:pPr algn="ctr"/>
            <a:r>
              <a:rPr lang="fr-FR" sz="2000" smtClean="0">
                <a:latin typeface="Arial" pitchFamily="34" charset="0"/>
                <a:cs typeface="Arial" pitchFamily="34" charset="0"/>
              </a:rPr>
              <a:t>(350,000)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29997" y="1666267"/>
            <a:ext cx="2635344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mtClean="0">
                <a:latin typeface="Arial" pitchFamily="34" charset="0"/>
                <a:cs typeface="Arial" pitchFamily="34" charset="0"/>
              </a:rPr>
              <a:t>Non testées pour le VIH</a:t>
            </a:r>
          </a:p>
          <a:p>
            <a:pPr algn="ctr"/>
            <a:r>
              <a:rPr lang="fr-FR" smtClean="0">
                <a:latin typeface="Arial" pitchFamily="34" charset="0"/>
                <a:cs typeface="Arial" pitchFamily="34" charset="0"/>
              </a:rPr>
              <a:t>65%</a:t>
            </a:r>
          </a:p>
          <a:p>
            <a:pPr algn="ctr"/>
            <a:r>
              <a:rPr lang="fr-FR" smtClean="0">
                <a:latin typeface="Arial" pitchFamily="34" charset="0"/>
                <a:cs typeface="Arial" pitchFamily="34" charset="0"/>
              </a:rPr>
              <a:t>(650,000)</a:t>
            </a:r>
            <a:endParaRPr lang="fr-FR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necteur droit avec flèche 8"/>
          <p:cNvCxnSpPr>
            <a:stCxn id="4" idx="2"/>
          </p:cNvCxnSpPr>
          <p:nvPr/>
        </p:nvCxnSpPr>
        <p:spPr>
          <a:xfrm flipH="1">
            <a:off x="1491585" y="1169373"/>
            <a:ext cx="3098038" cy="4809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4" idx="2"/>
            <a:endCxn id="6" idx="0"/>
          </p:cNvCxnSpPr>
          <p:nvPr/>
        </p:nvCxnSpPr>
        <p:spPr>
          <a:xfrm>
            <a:off x="4589623" y="1169373"/>
            <a:ext cx="2986630" cy="436887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38495" y="2986413"/>
            <a:ext cx="223224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smtClean="0">
                <a:latin typeface="Arial" pitchFamily="34" charset="0"/>
                <a:cs typeface="Arial" pitchFamily="34" charset="0"/>
              </a:rPr>
              <a:t>VIH+ </a:t>
            </a:r>
          </a:p>
          <a:p>
            <a:pPr algn="ctr"/>
            <a:r>
              <a:rPr lang="fr-FR" sz="2000" smtClean="0">
                <a:latin typeface="Arial" pitchFamily="34" charset="0"/>
                <a:cs typeface="Arial" pitchFamily="34" charset="0"/>
              </a:rPr>
              <a:t>(n=32, 500)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316113" y="2986413"/>
            <a:ext cx="252028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smtClean="0">
                <a:latin typeface="Arial" pitchFamily="34" charset="0"/>
                <a:cs typeface="Arial" pitchFamily="34" charset="0"/>
              </a:rPr>
              <a:t>VIH + </a:t>
            </a:r>
          </a:p>
          <a:p>
            <a:pPr algn="ctr"/>
            <a:r>
              <a:rPr lang="fr-FR" sz="2000" smtClean="0">
                <a:latin typeface="Arial" pitchFamily="34" charset="0"/>
                <a:cs typeface="Arial" pitchFamily="34" charset="0"/>
              </a:rPr>
              <a:t>(n=17,500)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Connecteur droit avec flèche 21"/>
          <p:cNvCxnSpPr>
            <a:stCxn id="7" idx="2"/>
            <a:endCxn id="19" idx="0"/>
          </p:cNvCxnSpPr>
          <p:nvPr/>
        </p:nvCxnSpPr>
        <p:spPr>
          <a:xfrm>
            <a:off x="1547669" y="2589597"/>
            <a:ext cx="6950" cy="3968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6" idx="2"/>
            <a:endCxn id="20" idx="0"/>
          </p:cNvCxnSpPr>
          <p:nvPr/>
        </p:nvCxnSpPr>
        <p:spPr>
          <a:xfrm>
            <a:off x="7576253" y="2621923"/>
            <a:ext cx="0" cy="3644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à coins arrondis 23"/>
          <p:cNvSpPr/>
          <p:nvPr/>
        </p:nvSpPr>
        <p:spPr>
          <a:xfrm>
            <a:off x="3278656" y="2506360"/>
            <a:ext cx="2484877" cy="42004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Arial" pitchFamily="34" charset="0"/>
                <a:cs typeface="Arial" pitchFamily="34" charset="0"/>
              </a:rPr>
              <a:t>Prévalence VIH de 5%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Connecteur droit avec flèche 27"/>
          <p:cNvCxnSpPr>
            <a:stCxn id="24" idx="3"/>
            <a:endCxn id="20" idx="1"/>
          </p:cNvCxnSpPr>
          <p:nvPr/>
        </p:nvCxnSpPr>
        <p:spPr>
          <a:xfrm>
            <a:off x="5763533" y="2716384"/>
            <a:ext cx="552580" cy="6239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24" idx="1"/>
            <a:endCxn id="19" idx="3"/>
          </p:cNvCxnSpPr>
          <p:nvPr/>
        </p:nvCxnSpPr>
        <p:spPr>
          <a:xfrm flipH="1">
            <a:off x="2670743" y="2716384"/>
            <a:ext cx="607913" cy="6239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411457" y="4546587"/>
            <a:ext cx="2232248" cy="584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Arial" pitchFamily="34" charset="0"/>
                <a:cs typeface="Arial" pitchFamily="34" charset="0"/>
              </a:rPr>
              <a:t>Infections pédiatriques</a:t>
            </a:r>
          </a:p>
          <a:p>
            <a:pPr algn="ctr"/>
            <a:r>
              <a:rPr lang="fr-FR" sz="1600" b="1" dirty="0" smtClean="0">
                <a:latin typeface="Arial" pitchFamily="34" charset="0"/>
                <a:cs typeface="Arial" pitchFamily="34" charset="0"/>
              </a:rPr>
              <a:t>(n=13 000)</a:t>
            </a:r>
            <a:endParaRPr lang="fr-F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Accolade fermante 46"/>
          <p:cNvSpPr/>
          <p:nvPr/>
        </p:nvSpPr>
        <p:spPr>
          <a:xfrm>
            <a:off x="2643705" y="3286447"/>
            <a:ext cx="504056" cy="15001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3219769" y="382650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40% de TME</a:t>
            </a:r>
            <a:endParaRPr lang="fr-F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3363785" y="4556749"/>
            <a:ext cx="2520280" cy="5847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Arial" pitchFamily="34" charset="0"/>
                <a:cs typeface="Arial" pitchFamily="34" charset="0"/>
              </a:rPr>
              <a:t>Infections pédiatriques</a:t>
            </a:r>
          </a:p>
          <a:p>
            <a:pPr algn="ctr"/>
            <a:r>
              <a:rPr lang="fr-FR" sz="1600" b="1" dirty="0" smtClean="0">
                <a:latin typeface="Arial" pitchFamily="34" charset="0"/>
                <a:cs typeface="Arial" pitchFamily="34" charset="0"/>
              </a:rPr>
              <a:t>(n=3 500)</a:t>
            </a:r>
            <a:endParaRPr lang="fr-F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6388121" y="4556749"/>
            <a:ext cx="2520280" cy="5847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Arial" pitchFamily="34" charset="0"/>
                <a:cs typeface="Arial" pitchFamily="34" charset="0"/>
              </a:rPr>
              <a:t>Infections pédiatriques</a:t>
            </a:r>
          </a:p>
          <a:p>
            <a:pPr algn="ctr"/>
            <a:r>
              <a:rPr lang="fr-FR" sz="1600" dirty="0" smtClean="0">
                <a:latin typeface="Arial" pitchFamily="34" charset="0"/>
                <a:cs typeface="Arial" pitchFamily="34" charset="0"/>
              </a:rPr>
              <a:t>(n= 90 à 175)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Flèche vers le bas 54"/>
          <p:cNvSpPr/>
          <p:nvPr/>
        </p:nvSpPr>
        <p:spPr>
          <a:xfrm>
            <a:off x="7396233" y="3694299"/>
            <a:ext cx="288032" cy="8400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Connecteur droit avec flèche 56"/>
          <p:cNvCxnSpPr>
            <a:stCxn id="55" idx="0"/>
            <a:endCxn id="49" idx="0"/>
          </p:cNvCxnSpPr>
          <p:nvPr/>
        </p:nvCxnSpPr>
        <p:spPr>
          <a:xfrm flipH="1">
            <a:off x="4623925" y="3694299"/>
            <a:ext cx="2916324" cy="862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à coins arrondis 57"/>
          <p:cNvSpPr/>
          <p:nvPr/>
        </p:nvSpPr>
        <p:spPr>
          <a:xfrm>
            <a:off x="6244105" y="4306560"/>
            <a:ext cx="2771800" cy="96010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7594820" y="3689689"/>
            <a:ext cx="147036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50% PTME</a:t>
            </a:r>
          </a:p>
          <a:p>
            <a:endParaRPr lang="fr-FR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1- 2% transmission</a:t>
            </a:r>
          </a:p>
        </p:txBody>
      </p:sp>
      <p:sp>
        <p:nvSpPr>
          <p:cNvPr id="64" name="Rectangle à coins arrondis 63"/>
          <p:cNvSpPr/>
          <p:nvPr/>
        </p:nvSpPr>
        <p:spPr>
          <a:xfrm>
            <a:off x="195433" y="4306560"/>
            <a:ext cx="5832648" cy="960107"/>
          </a:xfrm>
          <a:prstGeom prst="round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617023" y="425134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A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697143" y="4251344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>
                <a:latin typeface="Arial" pitchFamily="34" charset="0"/>
                <a:cs typeface="Arial" pitchFamily="34" charset="0"/>
              </a:rPr>
              <a:t>B</a:t>
            </a:r>
            <a:endParaRPr lang="fr-FR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345215" y="4251344"/>
            <a:ext cx="486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>
                <a:latin typeface="Arial" pitchFamily="34" charset="0"/>
                <a:cs typeface="Arial" pitchFamily="34" charset="0"/>
              </a:rPr>
              <a:t>B+</a:t>
            </a:r>
            <a:endParaRPr lang="fr-FR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Flèche vers le bas 29"/>
          <p:cNvSpPr/>
          <p:nvPr/>
        </p:nvSpPr>
        <p:spPr>
          <a:xfrm>
            <a:off x="1347561" y="3694299"/>
            <a:ext cx="288032" cy="84009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5433" y="5363325"/>
            <a:ext cx="1842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smtClean="0">
                <a:latin typeface="Calibri"/>
                <a:cs typeface="Calibri"/>
              </a:rPr>
              <a:t>Courtesy : Pr. Didier Ekouevi</a:t>
            </a:r>
            <a:endParaRPr lang="fr-FR" sz="1100">
              <a:latin typeface="Calibri"/>
              <a:cs typeface="Calibri"/>
            </a:endParaRPr>
          </a:p>
        </p:txBody>
      </p:sp>
      <p:sp>
        <p:nvSpPr>
          <p:cNvPr id="8" name="Cadre 7"/>
          <p:cNvSpPr/>
          <p:nvPr/>
        </p:nvSpPr>
        <p:spPr>
          <a:xfrm>
            <a:off x="6028082" y="1169373"/>
            <a:ext cx="3098038" cy="4545627"/>
          </a:xfrm>
          <a:prstGeom prst="frame">
            <a:avLst>
              <a:gd name="adj1" fmla="val 333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Cadre 31"/>
          <p:cNvSpPr/>
          <p:nvPr/>
        </p:nvSpPr>
        <p:spPr>
          <a:xfrm>
            <a:off x="45232" y="1067542"/>
            <a:ext cx="3098038" cy="4545627"/>
          </a:xfrm>
          <a:prstGeom prst="frame">
            <a:avLst>
              <a:gd name="adj1" fmla="val 333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836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4" grpId="0" animBg="1"/>
      <p:bldP spid="8" grpId="0" animBg="1"/>
      <p:bldP spid="3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lide8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2783" y="1756833"/>
            <a:ext cx="7228122" cy="2659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9402" y="5304628"/>
            <a:ext cx="1454222" cy="276989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prstClr val="black"/>
                </a:solidFill>
                <a:ea typeface="ＭＳ Ｐゴシック"/>
                <a:cs typeface="Arial" charset="0"/>
              </a:rPr>
              <a:t>Source: ONUSIDA</a:t>
            </a:r>
            <a:endParaRPr lang="en-GB" sz="1200" dirty="0">
              <a:solidFill>
                <a:srgbClr val="FF0000"/>
              </a:solidFill>
              <a:ea typeface="ＭＳ Ｐゴシック"/>
              <a:cs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56754" y="913759"/>
            <a:ext cx="8537575" cy="1323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3548" y="5037669"/>
            <a:ext cx="8537575" cy="1323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 rot="16200000">
            <a:off x="-154111" y="2706441"/>
            <a:ext cx="2018379" cy="338544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prstClr val="black"/>
                </a:solidFill>
                <a:ea typeface="ＭＳ Ｐゴシック"/>
                <a:cs typeface="Arial" charset="0"/>
              </a:rPr>
              <a:t>Nouvelles infections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57279" y="1238473"/>
            <a:ext cx="977028" cy="338544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prstClr val="black"/>
                </a:solidFill>
                <a:ea typeface="ＭＳ Ｐゴシック"/>
                <a:cs typeface="Arial" charset="0"/>
              </a:rPr>
              <a:t>300 000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959402" y="4127500"/>
            <a:ext cx="261588" cy="338544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prstClr val="black"/>
                </a:solidFill>
                <a:ea typeface="ＭＳ Ｐゴシック"/>
                <a:cs typeface="Arial" charset="0"/>
              </a:rPr>
              <a:t>-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013228" y="4349245"/>
            <a:ext cx="637191" cy="338544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prstClr val="black"/>
                </a:solidFill>
                <a:ea typeface="ＭＳ Ｐゴシック"/>
                <a:cs typeface="Arial" charset="0"/>
              </a:rPr>
              <a:t>1980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3276612" y="4349245"/>
            <a:ext cx="630980" cy="338544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prstClr val="black"/>
                </a:solidFill>
                <a:ea typeface="ＭＳ Ｐゴシック"/>
                <a:cs typeface="Arial" charset="0"/>
              </a:rPr>
              <a:t>1990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562615" y="4349245"/>
            <a:ext cx="677066" cy="338544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prstClr val="black"/>
                </a:solidFill>
                <a:ea typeface="ＭＳ Ｐゴシック"/>
                <a:cs typeface="Arial" charset="0"/>
              </a:rPr>
              <a:t>2000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7845191" y="4349245"/>
            <a:ext cx="639295" cy="338544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prstClr val="black"/>
                </a:solidFill>
                <a:ea typeface="ＭＳ Ｐゴシック"/>
                <a:cs typeface="Arial" charset="0"/>
              </a:rPr>
              <a:t>2010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1328548" y="1397001"/>
            <a:ext cx="0" cy="2886494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flipH="1">
            <a:off x="1328560" y="4284644"/>
            <a:ext cx="7049877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Box 1"/>
          <p:cNvSpPr txBox="1">
            <a:spLocks noChangeArrowheads="1"/>
          </p:cNvSpPr>
          <p:nvPr/>
        </p:nvSpPr>
        <p:spPr bwMode="auto">
          <a:xfrm>
            <a:off x="5181619" y="1382973"/>
            <a:ext cx="3304707" cy="34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29" tIns="22857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 sz="1000"/>
            </a:pPr>
            <a:r>
              <a:rPr lang="en-GB" sz="2400" b="1" dirty="0" err="1">
                <a:solidFill>
                  <a:srgbClr val="00AEEF"/>
                </a:solidFill>
                <a:latin typeface="Arial"/>
                <a:cs typeface="Arial"/>
              </a:rPr>
              <a:t>Fédération</a:t>
            </a:r>
            <a:r>
              <a:rPr lang="en-GB" sz="2400" b="1" dirty="0">
                <a:solidFill>
                  <a:srgbClr val="00AEEF"/>
                </a:solidFill>
                <a:latin typeface="Arial"/>
                <a:cs typeface="Arial"/>
              </a:rPr>
              <a:t> de </a:t>
            </a:r>
            <a:r>
              <a:rPr lang="en-GB" sz="2400" b="1" dirty="0" err="1">
                <a:solidFill>
                  <a:srgbClr val="00AEEF"/>
                </a:solidFill>
                <a:latin typeface="Arial"/>
                <a:cs typeface="Arial"/>
              </a:rPr>
              <a:t>Russie</a:t>
            </a:r>
            <a:endParaRPr lang="en-GB" sz="2400" b="1" dirty="0">
              <a:solidFill>
                <a:srgbClr val="00AEEF"/>
              </a:solidFill>
              <a:latin typeface="Calibri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785339" y="3429001"/>
            <a:ext cx="1112270" cy="38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29" tIns="22857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 sz="1000"/>
            </a:pPr>
            <a:r>
              <a:rPr lang="en-GB" sz="2400" b="1" dirty="0" err="1">
                <a:solidFill>
                  <a:srgbClr val="73AE42"/>
                </a:solidFill>
                <a:latin typeface="Arial"/>
                <a:cs typeface="Arial"/>
              </a:rPr>
              <a:t>Brésil</a:t>
            </a:r>
            <a:endParaRPr lang="en-GB" sz="2400" b="1" dirty="0">
              <a:solidFill>
                <a:srgbClr val="73AE42"/>
              </a:solidFill>
              <a:latin typeface="Calibri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 idx="4294967295"/>
          </p:nvPr>
        </p:nvSpPr>
        <p:spPr>
          <a:xfrm>
            <a:off x="0" y="190500"/>
            <a:ext cx="8534400" cy="6318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Bien investir est essentiel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906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 ré-émergence VIH IVDU Gree 2008-201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07" y="153085"/>
            <a:ext cx="6598645" cy="5294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249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L’argent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On en revient aux bases…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770" y="4022911"/>
            <a:ext cx="3464669" cy="1321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860943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58232"/>
            <a:ext cx="8534400" cy="632460"/>
          </a:xfrm>
        </p:spPr>
        <p:txBody>
          <a:bodyPr>
            <a:noAutofit/>
          </a:bodyPr>
          <a:lstStyle/>
          <a:p>
            <a:r>
              <a:rPr lang="fr-FR" sz="2400" dirty="0" smtClean="0"/>
              <a:t>Le problème essentiel</a:t>
            </a:r>
            <a:br>
              <a:rPr lang="fr-FR" sz="2400" dirty="0" smtClean="0"/>
            </a:br>
            <a:r>
              <a:rPr lang="fr-FR" sz="2400" dirty="0" smtClean="0"/>
              <a:t>Pas d’élimination du SIDA à moyens constants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11" y="937985"/>
            <a:ext cx="8614008" cy="456875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5460" y="5328229"/>
            <a:ext cx="372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Calibri"/>
                <a:cs typeface="Calibri"/>
              </a:rPr>
              <a:t>Source : rapport ONUSIDA FAST TRACK 2014</a:t>
            </a:r>
            <a:endParaRPr lang="fr-FR" sz="1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5462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28650" y="304271"/>
            <a:ext cx="8080452" cy="1104636"/>
          </a:xfrm>
        </p:spPr>
        <p:txBody>
          <a:bodyPr>
            <a:normAutofit/>
          </a:bodyPr>
          <a:lstStyle/>
          <a:p>
            <a:r>
              <a:rPr lang="fr-FR" dirty="0" smtClean="0"/>
              <a:t>La fin du Sida</a:t>
            </a:r>
            <a:r>
              <a:rPr lang="is-IS" dirty="0" smtClean="0"/>
              <a:t>… on en parle depuis longtemps !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505" y="1364809"/>
            <a:ext cx="3030761" cy="3977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2457538" y="3097062"/>
            <a:ext cx="1871503" cy="369332"/>
          </a:xfrm>
          <a:prstGeom prst="rect">
            <a:avLst/>
          </a:prstGeom>
          <a:solidFill>
            <a:srgbClr val="0000FF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Calibri"/>
                <a:cs typeface="Calibri"/>
              </a:rPr>
              <a:t>2 décembre 1996</a:t>
            </a:r>
            <a:endParaRPr lang="fr-FR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9370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37"/>
          <p:cNvSpPr>
            <a:spLocks noChangeArrowheads="1"/>
          </p:cNvSpPr>
          <p:nvPr/>
        </p:nvSpPr>
        <p:spPr bwMode="auto">
          <a:xfrm>
            <a:off x="791105" y="270000"/>
            <a:ext cx="7987771" cy="65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33" cap="all" dirty="0">
                <a:latin typeface="Arial Bold" panose="020B0704020202020204" pitchFamily="34" charset="0"/>
                <a:cs typeface="Arial Bold" panose="020B0704020202020204" pitchFamily="34" charset="0"/>
              </a:rPr>
              <a:t>NEW HIV INFECTIONS AMONG ALL AGES, GLOBAL, 1990-2016, </a:t>
            </a:r>
          </a:p>
          <a:p>
            <a:pPr eaLnBrk="1" hangingPunct="1"/>
            <a:r>
              <a:rPr lang="en-US" sz="1833" cap="all" dirty="0">
                <a:latin typeface="Arial Bold" panose="020B0704020202020204" pitchFamily="34" charset="0"/>
                <a:cs typeface="Arial Bold" panose="020B0704020202020204" pitchFamily="34" charset="0"/>
              </a:rPr>
              <a:t>and 2020 target</a:t>
            </a:r>
            <a:endParaRPr lang="en-US" altLang="en-US" sz="1833"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0750" y="4725001"/>
            <a:ext cx="282160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dirty="0"/>
              <a:t>Source: UNAIDS  Global AIDS Update, 217</a:t>
            </a:r>
          </a:p>
          <a:p>
            <a:endParaRPr lang="en-US" sz="500" dirty="0"/>
          </a:p>
          <a:p>
            <a:r>
              <a:rPr lang="en-US" sz="500" dirty="0"/>
              <a:t>*The 2020 target is fewer than 500 000 new HIV infections, equivalent to a 75% reduction since 2010.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812" y="1166813"/>
            <a:ext cx="6480542" cy="292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201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ressources sont inférieures aux besoins de l’objectif 90/90/90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69" y="1408907"/>
            <a:ext cx="7255262" cy="3882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ZoneTexte 13"/>
          <p:cNvSpPr txBox="1"/>
          <p:nvPr/>
        </p:nvSpPr>
        <p:spPr>
          <a:xfrm>
            <a:off x="15333" y="5404115"/>
            <a:ext cx="2497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Rapport ONUSIDA </a:t>
            </a:r>
            <a:r>
              <a:rPr lang="mr-IN" sz="1400" i="1" dirty="0" smtClean="0"/>
              <a:t>–</a:t>
            </a:r>
            <a:r>
              <a:rPr lang="fr-FR" sz="1400" i="1" dirty="0" smtClean="0"/>
              <a:t> Juillet 2017</a:t>
            </a:r>
            <a:endParaRPr lang="fr-FR" sz="1400" i="1" dirty="0"/>
          </a:p>
        </p:txBody>
      </p:sp>
      <p:pic>
        <p:nvPicPr>
          <p:cNvPr id="1032" name="Picture 8" descr="ésultat de recherche d'images pour &quot;America first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686" y="2419815"/>
            <a:ext cx="2590663" cy="1353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326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2925"/>
            <a:ext cx="7886700" cy="1104636"/>
          </a:xfrm>
        </p:spPr>
        <p:txBody>
          <a:bodyPr>
            <a:noAutofit/>
          </a:bodyPr>
          <a:lstStyle/>
          <a:p>
            <a:r>
              <a:rPr lang="fr-FR" sz="2000" b="1" kern="1200" dirty="0" err="1" smtClean="0">
                <a:effectLst/>
              </a:rPr>
              <a:t>ARVs</a:t>
            </a:r>
            <a:r>
              <a:rPr lang="fr-FR" sz="2000" b="1" kern="1200" dirty="0" smtClean="0">
                <a:effectLst/>
              </a:rPr>
              <a:t>: l</a:t>
            </a:r>
            <a:r>
              <a:rPr lang="fr-FR" altLang="ja-JP" sz="2000" b="1" kern="1200" dirty="0" smtClean="0">
                <a:effectLst/>
                <a:ea typeface="Comic Sans MS"/>
              </a:rPr>
              <a:t>’</a:t>
            </a:r>
            <a:r>
              <a:rPr lang="fr-FR" sz="2000" b="1" kern="1200" dirty="0" smtClean="0">
                <a:effectLst/>
              </a:rPr>
              <a:t>effet de la compétition sur les prix</a:t>
            </a:r>
            <a:br>
              <a:rPr lang="fr-FR" sz="2000" b="1" kern="1200" dirty="0" smtClean="0">
                <a:effectLst/>
              </a:rPr>
            </a:br>
            <a:r>
              <a:rPr lang="fr-FR" sz="2000" b="1" dirty="0" smtClean="0"/>
              <a:t>Baisse du prix de la combinaison ddI-d4T-NVP entre 2000 et 2006</a:t>
            </a:r>
            <a:endParaRPr lang="fr-FR" sz="2400" b="1" dirty="0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85800" y="190500"/>
            <a:ext cx="77724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4000">
              <a:solidFill>
                <a:schemeClr val="tx2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96" y="1117561"/>
            <a:ext cx="7705344" cy="4062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40208" y="5341542"/>
            <a:ext cx="8467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latin typeface="Arial Narrow" charset="0"/>
                <a:ea typeface="Arial Narrow" charset="0"/>
                <a:cs typeface="Arial Narrow" charset="0"/>
              </a:rPr>
              <a:t>https://</a:t>
            </a:r>
            <a:r>
              <a:rPr lang="fr-FR" sz="1000" dirty="0" err="1" smtClean="0">
                <a:latin typeface="Arial Narrow" charset="0"/>
                <a:ea typeface="Arial Narrow" charset="0"/>
                <a:cs typeface="Arial Narrow" charset="0"/>
              </a:rPr>
              <a:t>www.msfaccess.org</a:t>
            </a:r>
            <a:r>
              <a:rPr lang="fr-FR" sz="1000" dirty="0" smtClean="0">
                <a:latin typeface="Arial Narrow" charset="0"/>
                <a:ea typeface="Arial Narrow" charset="0"/>
                <a:cs typeface="Arial Narrow" charset="0"/>
              </a:rPr>
              <a:t>/sites/default/files/</a:t>
            </a:r>
            <a:r>
              <a:rPr lang="fr-FR" sz="1000" dirty="0" err="1" smtClean="0">
                <a:latin typeface="Arial Narrow" charset="0"/>
                <a:ea typeface="Arial Narrow" charset="0"/>
                <a:cs typeface="Arial Narrow" charset="0"/>
              </a:rPr>
              <a:t>MSF_assets</a:t>
            </a:r>
            <a:r>
              <a:rPr lang="fr-FR" sz="1000" dirty="0" smtClean="0">
                <a:latin typeface="Arial Narrow" charset="0"/>
                <a:ea typeface="Arial Narrow" charset="0"/>
                <a:cs typeface="Arial Narrow" charset="0"/>
              </a:rPr>
              <a:t>/HIV_AIDS/Docs/HIV_report_Untangling-the-Wed-18thed_ENG_2016.pdf</a:t>
            </a:r>
          </a:p>
          <a:p>
            <a:endParaRPr lang="fr-FR" sz="1000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42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kern="1200" dirty="0" err="1" smtClean="0">
                <a:effectLst/>
              </a:rPr>
              <a:t>ARVs</a:t>
            </a:r>
            <a:r>
              <a:rPr lang="fr-FR" sz="2800" kern="1200" dirty="0" smtClean="0">
                <a:effectLst/>
              </a:rPr>
              <a:t>: l</a:t>
            </a:r>
            <a:r>
              <a:rPr lang="fr-FR" altLang="ja-JP" sz="2800" kern="1200" dirty="0" smtClean="0">
                <a:effectLst/>
                <a:ea typeface="Comic Sans MS"/>
              </a:rPr>
              <a:t>’</a:t>
            </a:r>
            <a:r>
              <a:rPr lang="fr-FR" sz="2800" kern="1200" dirty="0" smtClean="0">
                <a:effectLst/>
              </a:rPr>
              <a:t>effet de la compétition sur les prix</a:t>
            </a:r>
            <a:endParaRPr lang="fr-FR" dirty="0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85800" y="190500"/>
            <a:ext cx="77724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4000">
              <a:solidFill>
                <a:schemeClr val="tx2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95" y="1326659"/>
            <a:ext cx="7068913" cy="38183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0208" y="5341542"/>
            <a:ext cx="8467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latin typeface="Arial Narrow" charset="0"/>
                <a:ea typeface="Arial Narrow" charset="0"/>
                <a:cs typeface="Arial Narrow" charset="0"/>
              </a:rPr>
              <a:t>https://</a:t>
            </a:r>
            <a:r>
              <a:rPr lang="fr-FR" sz="1000" dirty="0" err="1" smtClean="0">
                <a:latin typeface="Arial Narrow" charset="0"/>
                <a:ea typeface="Arial Narrow" charset="0"/>
                <a:cs typeface="Arial Narrow" charset="0"/>
              </a:rPr>
              <a:t>www.msfaccess.org</a:t>
            </a:r>
            <a:r>
              <a:rPr lang="fr-FR" sz="1000" dirty="0" smtClean="0">
                <a:latin typeface="Arial Narrow" charset="0"/>
                <a:ea typeface="Arial Narrow" charset="0"/>
                <a:cs typeface="Arial Narrow" charset="0"/>
              </a:rPr>
              <a:t>/sites/default/files/</a:t>
            </a:r>
            <a:r>
              <a:rPr lang="fr-FR" sz="1000" dirty="0" err="1" smtClean="0">
                <a:latin typeface="Arial Narrow" charset="0"/>
                <a:ea typeface="Arial Narrow" charset="0"/>
                <a:cs typeface="Arial Narrow" charset="0"/>
              </a:rPr>
              <a:t>MSF_assets</a:t>
            </a:r>
            <a:r>
              <a:rPr lang="fr-FR" sz="1000" dirty="0" smtClean="0">
                <a:latin typeface="Arial Narrow" charset="0"/>
                <a:ea typeface="Arial Narrow" charset="0"/>
                <a:cs typeface="Arial Narrow" charset="0"/>
              </a:rPr>
              <a:t>/HIV_AIDS/Docs/HIV_report_Untangling-the-Wed-18thed_ENG_2016.pdf</a:t>
            </a:r>
          </a:p>
          <a:p>
            <a:endParaRPr lang="fr-FR" sz="1000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77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: la fin du SIDA</a:t>
            </a:r>
            <a:br>
              <a:rPr lang="fr-FR" dirty="0" smtClean="0"/>
            </a:br>
            <a:r>
              <a:rPr lang="fr-FR" dirty="0" smtClean="0"/>
              <a:t>« </a:t>
            </a:r>
            <a:r>
              <a:rPr lang="fr-FR" dirty="0" err="1" smtClean="0"/>
              <a:t>Yes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!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9449" y="2036882"/>
            <a:ext cx="6288619" cy="2957525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La fin du VIH attendra un peu plus longtemps…</a:t>
            </a:r>
          </a:p>
          <a:p>
            <a:r>
              <a:rPr lang="fr-FR" sz="2400" dirty="0" smtClean="0"/>
              <a:t>Un défi majeur : </a:t>
            </a:r>
            <a:r>
              <a:rPr lang="fr-FR" sz="2400" b="1" dirty="0" smtClean="0"/>
              <a:t>le diagnostic précoce !</a:t>
            </a:r>
          </a:p>
          <a:p>
            <a:r>
              <a:rPr lang="fr-FR" sz="2400" dirty="0" smtClean="0"/>
              <a:t>La mise sous traitement n’est finalement pas tant le problème </a:t>
            </a:r>
            <a:r>
              <a:rPr lang="fr-FR" sz="2400" b="1" dirty="0" smtClean="0"/>
              <a:t>aujourd’hui</a:t>
            </a:r>
          </a:p>
          <a:p>
            <a:r>
              <a:rPr lang="fr-FR" sz="2400" dirty="0" smtClean="0"/>
              <a:t>La </a:t>
            </a:r>
            <a:r>
              <a:rPr lang="fr-FR" sz="2400" b="1" dirty="0" smtClean="0"/>
              <a:t>discrimination</a:t>
            </a:r>
            <a:r>
              <a:rPr lang="fr-FR" sz="2400" dirty="0" smtClean="0"/>
              <a:t>, la </a:t>
            </a:r>
            <a:r>
              <a:rPr lang="fr-FR" sz="2400" b="1" dirty="0" smtClean="0"/>
              <a:t>stigmatisation des populations clés</a:t>
            </a:r>
            <a:r>
              <a:rPr lang="fr-FR" sz="2400" dirty="0" smtClean="0"/>
              <a:t>, la </a:t>
            </a:r>
            <a:r>
              <a:rPr lang="fr-FR" sz="2400" b="1" dirty="0" smtClean="0"/>
              <a:t>pauvreté</a:t>
            </a:r>
            <a:r>
              <a:rPr lang="fr-FR" sz="2400" dirty="0" smtClean="0"/>
              <a:t>, restent des obstacles majeurs</a:t>
            </a:r>
          </a:p>
        </p:txBody>
      </p:sp>
      <p:pic>
        <p:nvPicPr>
          <p:cNvPr id="5" name="Picture 2" descr="ésultat de recherche d'images pour &quot;yes we ca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589" y="674822"/>
            <a:ext cx="981191" cy="1468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915" y="2376853"/>
            <a:ext cx="1982610" cy="642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8728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8207878" cy="2377281"/>
          </a:xfrm>
        </p:spPr>
        <p:txBody>
          <a:bodyPr/>
          <a:lstStyle/>
          <a:p>
            <a:r>
              <a:rPr lang="fr-FR" dirty="0" smtClean="0"/>
              <a:t>Vous voulez participer activement à la fin du SIDA en 2030 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Formez-vous et formez les autres !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626278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7717" y="0"/>
            <a:ext cx="7243006" cy="1104636"/>
          </a:xfrm>
        </p:spPr>
        <p:txBody>
          <a:bodyPr/>
          <a:lstStyle/>
          <a:p>
            <a:r>
              <a:rPr lang="fr-FR" dirty="0" smtClean="0"/>
              <a:t>Prise en charge globale des patients VIH</a:t>
            </a:r>
            <a:endParaRPr lang="fr-FR" dirty="0"/>
          </a:p>
        </p:txBody>
      </p:sp>
      <p:pic>
        <p:nvPicPr>
          <p:cNvPr id="4" name="Image 3" descr="Logo sfls format ep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0" y="76851"/>
            <a:ext cx="793939" cy="581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803" y="1181366"/>
            <a:ext cx="3117628" cy="4003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ZoneTexte 2"/>
          <p:cNvSpPr txBox="1"/>
          <p:nvPr/>
        </p:nvSpPr>
        <p:spPr>
          <a:xfrm>
            <a:off x="3551727" y="2220501"/>
            <a:ext cx="50344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 smtClean="0"/>
              <a:t>Téléchargement de la version PDF sur le site de la   </a:t>
            </a:r>
            <a:r>
              <a:rPr lang="fr-FR" dirty="0">
                <a:hlinkClick r:id="rId5"/>
              </a:rPr>
              <a:t>http://</a:t>
            </a:r>
            <a:r>
              <a:rPr lang="fr-FR" dirty="0" smtClean="0">
                <a:hlinkClick r:id="rId5"/>
              </a:rPr>
              <a:t>sfls.aei.fr/ckfinder/userfiles/files/Formations/du-diu/2016/WEB_Guide-formation-VIH-AFD_2eme-edition-2015.pdf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  <p:pic>
        <p:nvPicPr>
          <p:cNvPr id="6" name="Image 5" descr="Logo sfls format ep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375" y="2575881"/>
            <a:ext cx="415405" cy="304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7642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060" y="2570819"/>
            <a:ext cx="3891774" cy="763396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 err="1" smtClean="0"/>
              <a:t>www.enseignement-vih.com</a:t>
            </a:r>
            <a:endParaRPr lang="fr-FR" sz="24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482" y="161596"/>
            <a:ext cx="4821087" cy="5391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1078314" y="1370490"/>
            <a:ext cx="1891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Toutes les diapositives d ’enseignement sur le VIH sont sur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3609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211" y="304271"/>
            <a:ext cx="8954428" cy="520919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Avoir une information scientifique </a:t>
            </a:r>
            <a:r>
              <a:rPr lang="fr-FR" dirty="0" smtClean="0"/>
              <a:t>récente</a:t>
            </a:r>
            <a:r>
              <a:rPr lang="mr-IN" dirty="0" smtClean="0"/>
              <a:t>…</a:t>
            </a:r>
            <a:r>
              <a:rPr lang="fr-FR" dirty="0" smtClean="0"/>
              <a:t> et digeste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www.info-VIH.com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113" y="1137426"/>
            <a:ext cx="6007773" cy="437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8263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143000" y="935303"/>
            <a:ext cx="6858000" cy="1373000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Merci !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53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peut-on penser aujourd’hui à l’élimination du SIDA</a:t>
            </a:r>
            <a:endParaRPr lang="fr-FR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733126298"/>
              </p:ext>
            </p:extLst>
          </p:nvPr>
        </p:nvGraphicFramePr>
        <p:xfrm>
          <a:off x="1240778" y="144858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5607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est-ce possible ?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3547223"/>
              </p:ext>
            </p:extLst>
          </p:nvPr>
        </p:nvGraphicFramePr>
        <p:xfrm>
          <a:off x="628650" y="1520825"/>
          <a:ext cx="7886700" cy="362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188262" y="1504641"/>
            <a:ext cx="5478308" cy="3899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0007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est-ce possible ?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3547223"/>
              </p:ext>
            </p:extLst>
          </p:nvPr>
        </p:nvGraphicFramePr>
        <p:xfrm>
          <a:off x="628650" y="1520825"/>
          <a:ext cx="7886700" cy="362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5899094" y="1504641"/>
            <a:ext cx="2767476" cy="3899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411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est-ce possible ?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650365"/>
              </p:ext>
            </p:extLst>
          </p:nvPr>
        </p:nvGraphicFramePr>
        <p:xfrm>
          <a:off x="628650" y="1520825"/>
          <a:ext cx="7886700" cy="362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2288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 tout est si simple, pourquoi n’y sommes nous pas déjà arrivés ?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37" y="4141436"/>
            <a:ext cx="1655623" cy="103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8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11 L -0.76094 -0.0025 " pathEditMode="relative" ptsTypes="AA">
                                      <p:cBhvr>
                                        <p:cTn id="6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FRAMED 2017_PPT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1986</TotalTime>
  <Words>1491</Words>
  <Application>Microsoft Macintosh PowerPoint</Application>
  <PresentationFormat>Présentation à l'écran (16:10)</PresentationFormat>
  <Paragraphs>273</Paragraphs>
  <Slides>49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63" baseType="lpstr">
      <vt:lpstr>Arial Black</vt:lpstr>
      <vt:lpstr>Arial Bold</vt:lpstr>
      <vt:lpstr>Arial Narrow</vt:lpstr>
      <vt:lpstr>Calibri</vt:lpstr>
      <vt:lpstr>Calibri Light</vt:lpstr>
      <vt:lpstr>Comic Sans MS</vt:lpstr>
      <vt:lpstr>Mangal</vt:lpstr>
      <vt:lpstr>MS PGothic</vt:lpstr>
      <vt:lpstr>ＭＳ Ｐゴシック</vt:lpstr>
      <vt:lpstr>msgothic</vt:lpstr>
      <vt:lpstr>sans-serif</vt:lpstr>
      <vt:lpstr>Wingdings</vt:lpstr>
      <vt:lpstr>Arial</vt:lpstr>
      <vt:lpstr>AFRAMED 2017_PPT</vt:lpstr>
      <vt:lpstr>Vers la fin du VIH?   </vt:lpstr>
      <vt:lpstr>« Vers la fin du Sida » ou « Vers la fin du VIH » ?</vt:lpstr>
      <vt:lpstr>Plan</vt:lpstr>
      <vt:lpstr>La fin du Sida… on en parle depuis longtemps !</vt:lpstr>
      <vt:lpstr>Pourquoi peut-on penser aujourd’hui à l’élimination du SIDA</vt:lpstr>
      <vt:lpstr>Pourquoi est-ce possible ?</vt:lpstr>
      <vt:lpstr>Pourquoi est-ce possible ?</vt:lpstr>
      <vt:lpstr>Pourquoi est-ce possible ?</vt:lpstr>
      <vt:lpstr>Si tout est si simple, pourquoi n’y sommes nous pas déjà arrivés ?</vt:lpstr>
      <vt:lpstr>Inégalités, ignorance et discriminations, le moteur social de l’épidémie</vt:lpstr>
      <vt:lpstr>Sexe négocié : effet cumulatif du statut VIH des parents, des violences sexuelles et de la faim</vt:lpstr>
      <vt:lpstr>Question posée à 239 soignants ukrainiens : Quelles sont les options stratégiques les plus efficaces pour lutter contre l’usage de drogue IV ?</vt:lpstr>
      <vt:lpstr>La pauvreté diminue les capacités cognitives</vt:lpstr>
      <vt:lpstr>Les moyens pour arriver à un monde sans sida</vt:lpstr>
      <vt:lpstr>Le dépistage</vt:lpstr>
      <vt:lpstr>Proportion de séropositifs réellement dépistés</vt:lpstr>
      <vt:lpstr>Cascade de prise en charge – Afrique subsaharienne 2013</vt:lpstr>
      <vt:lpstr>Le « traitement comme prévention »</vt:lpstr>
      <vt:lpstr>Etude « PARTNER »</vt:lpstr>
      <vt:lpstr>Les initiatives des villes, qui regroupent la majorité des séropositifs dans le monde, sont essentielles</vt:lpstr>
      <vt:lpstr>Les antirétroviraux Le moyen le plus efficace de prévention</vt:lpstr>
      <vt:lpstr>Le préservatif</vt:lpstr>
      <vt:lpstr>Présentation PowerPoint</vt:lpstr>
      <vt:lpstr>La circoncision</vt:lpstr>
      <vt:lpstr>D’importants progrès en peu de temps… très variable d’un pays à l’autre</vt:lpstr>
      <vt:lpstr>La prévention pré-exposition</vt:lpstr>
      <vt:lpstr>Présentation PowerPoint</vt:lpstr>
      <vt:lpstr>Le traitement: un impact majeur du VIH sur l’espérance de vie</vt:lpstr>
      <vt:lpstr>Un impact majeur sur l’espérance de vie</vt:lpstr>
      <vt:lpstr>Présentation PowerPoint</vt:lpstr>
      <vt:lpstr>Proportion de personnes sous traitement</vt:lpstr>
      <vt:lpstr>Présentation PowerPoint</vt:lpstr>
      <vt:lpstr>Pour éliminer le Sida en 2030, il ne faut pas se tromper de politique</vt:lpstr>
      <vt:lpstr>Rester simple…</vt:lpstr>
      <vt:lpstr>Politique de PTME</vt:lpstr>
      <vt:lpstr>Bien investir est essentiel</vt:lpstr>
      <vt:lpstr>Présentation PowerPoint</vt:lpstr>
      <vt:lpstr>L’argent</vt:lpstr>
      <vt:lpstr>Le problème essentiel Pas d’élimination du SIDA à moyens constants</vt:lpstr>
      <vt:lpstr>Présentation PowerPoint</vt:lpstr>
      <vt:lpstr>Les ressources sont inférieures aux besoins de l’objectif 90/90/90</vt:lpstr>
      <vt:lpstr>ARVs: l’effet de la compétition sur les prix Baisse du prix de la combinaison ddI-d4T-NVP entre 2000 et 2006</vt:lpstr>
      <vt:lpstr>ARVs: l’effet de la compétition sur les prix</vt:lpstr>
      <vt:lpstr>Conclusion : la fin du SIDA « Yes we can ! »</vt:lpstr>
      <vt:lpstr>Vous voulez participer activement à la fin du SIDA en 2030 ?</vt:lpstr>
      <vt:lpstr>Prise en charge globale des patients VIH</vt:lpstr>
      <vt:lpstr>www.enseignement-vih.com</vt:lpstr>
      <vt:lpstr>Avoir une information scientifique récente… et digeste www.info-VIH.com</vt:lpstr>
      <vt:lpstr>Merci !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 la fin de l’épidémie SIDA en 2030 ? Comment y arriver ? </dc:title>
  <dc:creator>Cédric Arvieux</dc:creator>
  <cp:lastModifiedBy>Cedric Arvieux</cp:lastModifiedBy>
  <cp:revision>147</cp:revision>
  <dcterms:created xsi:type="dcterms:W3CDTF">2015-05-19T18:57:09Z</dcterms:created>
  <dcterms:modified xsi:type="dcterms:W3CDTF">2017-09-29T23:42:45Z</dcterms:modified>
</cp:coreProperties>
</file>