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0" y="-9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DE87E-A00E-544D-91AF-9E354DA86FBB}" type="datetimeFigureOut">
              <a:rPr lang="fr-FR" smtClean="0"/>
              <a:t>03/04/15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6F9E4-54E4-6049-9A87-6B5B3656D7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94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03/04/15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03/04/15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03/04/15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C000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03/04/15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03/04/15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6379" y="1035333"/>
            <a:ext cx="5111241" cy="741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C000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204" y="1946439"/>
            <a:ext cx="8419591" cy="4718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03/04/15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6248400" y="260604"/>
            <a:ext cx="2661412" cy="958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609600"/>
            <a:ext cx="5111241" cy="741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230" algn="ctr">
              <a:lnSpc>
                <a:spcPct val="100000"/>
              </a:lnSpc>
            </a:pPr>
            <a:r>
              <a:rPr spc="-5" dirty="0"/>
              <a:t>3èm</a:t>
            </a:r>
            <a:r>
              <a:rPr dirty="0"/>
              <a:t>e</a:t>
            </a:r>
            <a:r>
              <a:rPr spc="20" dirty="0"/>
              <a:t> </a:t>
            </a:r>
            <a:r>
              <a:rPr spc="-20" dirty="0"/>
              <a:t>Journ</a:t>
            </a:r>
            <a:r>
              <a:rPr spc="-25" dirty="0"/>
              <a:t>é</a:t>
            </a:r>
            <a:r>
              <a:rPr dirty="0"/>
              <a:t>e</a:t>
            </a:r>
            <a:r>
              <a:rPr spc="10" dirty="0"/>
              <a:t> </a:t>
            </a:r>
            <a:r>
              <a:rPr spc="-20" dirty="0"/>
              <a:t>ann</a:t>
            </a:r>
            <a:r>
              <a:rPr spc="-25" dirty="0"/>
              <a:t>u</a:t>
            </a:r>
            <a:r>
              <a:rPr spc="-5" dirty="0"/>
              <a:t>el</a:t>
            </a:r>
            <a:r>
              <a:rPr dirty="0"/>
              <a:t>le</a:t>
            </a:r>
          </a:p>
          <a:p>
            <a:pPr marL="316230" algn="ctr">
              <a:lnSpc>
                <a:spcPts val="2845"/>
              </a:lnSpc>
              <a:spcBef>
                <a:spcPts val="550"/>
              </a:spcBef>
            </a:pPr>
            <a:r>
              <a:rPr dirty="0"/>
              <a:t>du </a:t>
            </a:r>
            <a:r>
              <a:rPr spc="-10" dirty="0"/>
              <a:t>C</a:t>
            </a:r>
            <a:r>
              <a:rPr spc="-5" dirty="0"/>
              <a:t>OR</a:t>
            </a:r>
            <a:r>
              <a:rPr spc="-10" dirty="0"/>
              <a:t>E</a:t>
            </a:r>
            <a:r>
              <a:rPr dirty="0"/>
              <a:t>VIH</a:t>
            </a:r>
            <a:r>
              <a:rPr spc="30" dirty="0"/>
              <a:t> </a:t>
            </a:r>
            <a:r>
              <a:rPr dirty="0"/>
              <a:t>Br</a:t>
            </a:r>
            <a:r>
              <a:rPr spc="-10" dirty="0"/>
              <a:t>e</a:t>
            </a:r>
            <a:r>
              <a:rPr dirty="0"/>
              <a:t>tagne</a:t>
            </a:r>
            <a:r>
              <a:rPr spc="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C</a:t>
            </a:r>
            <a:r>
              <a:rPr spc="-15" dirty="0"/>
              <a:t>H</a:t>
            </a:r>
            <a:r>
              <a:rPr dirty="0"/>
              <a:t>U</a:t>
            </a:r>
            <a:r>
              <a:rPr spc="20" dirty="0"/>
              <a:t> </a:t>
            </a:r>
            <a:r>
              <a:rPr dirty="0"/>
              <a:t>de</a:t>
            </a:r>
            <a:r>
              <a:rPr spc="5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nn</a:t>
            </a:r>
            <a:r>
              <a:rPr spc="-10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555845"/>
            <a:ext cx="8274684" cy="5025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93060">
              <a:lnSpc>
                <a:spcPts val="1660"/>
              </a:lnSpc>
            </a:pP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10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h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0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0 :</a:t>
            </a:r>
            <a:r>
              <a:rPr sz="1400" b="1" spc="5" dirty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De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la d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spc="-20" dirty="0">
                <a:latin typeface="Arial Narrow"/>
                <a:cs typeface="Arial Narrow"/>
              </a:rPr>
              <a:t>f</a:t>
            </a:r>
            <a:r>
              <a:rPr sz="1400" dirty="0">
                <a:latin typeface="Arial Narrow"/>
                <a:cs typeface="Arial Narrow"/>
              </a:rPr>
              <a:t>ficu</a:t>
            </a:r>
            <a:r>
              <a:rPr sz="1400" spc="-10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té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’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spc="-5" dirty="0">
                <a:latin typeface="Arial Narrow"/>
                <a:cs typeface="Arial Narrow"/>
              </a:rPr>
              <a:t>nnon</a:t>
            </a:r>
            <a:r>
              <a:rPr sz="1400" dirty="0">
                <a:latin typeface="Arial Narrow"/>
                <a:cs typeface="Arial Narrow"/>
              </a:rPr>
              <a:t>cer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à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un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fa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t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la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-5" dirty="0">
                <a:latin typeface="Arial Narrow"/>
                <a:cs typeface="Arial Narrow"/>
              </a:rPr>
              <a:t>é</a:t>
            </a:r>
            <a:r>
              <a:rPr sz="1400" dirty="0">
                <a:latin typeface="Arial Narrow"/>
                <a:cs typeface="Arial Narrow"/>
              </a:rPr>
              <a:t>ro</a:t>
            </a:r>
            <a:r>
              <a:rPr sz="1400" spc="-10" dirty="0">
                <a:latin typeface="Arial Narrow"/>
                <a:cs typeface="Arial Narrow"/>
              </a:rPr>
              <a:t>p</a:t>
            </a:r>
            <a:r>
              <a:rPr sz="1400" spc="-5" dirty="0">
                <a:latin typeface="Arial Narrow"/>
                <a:cs typeface="Arial Narrow"/>
              </a:rPr>
              <a:t>o</a:t>
            </a:r>
            <a:r>
              <a:rPr sz="1400" dirty="0">
                <a:latin typeface="Arial Narrow"/>
                <a:cs typeface="Arial Narrow"/>
              </a:rPr>
              <a:t>sitiv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dirty="0">
                <a:latin typeface="Arial Narrow"/>
                <a:cs typeface="Arial Narrow"/>
              </a:rPr>
              <a:t>té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VIH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s </a:t>
            </a:r>
            <a:r>
              <a:rPr sz="1400" spc="-5" dirty="0">
                <a:latin typeface="Arial Narrow"/>
                <a:cs typeface="Arial Narrow"/>
              </a:rPr>
              <a:t>pa</a:t>
            </a:r>
            <a:r>
              <a:rPr sz="1400" dirty="0">
                <a:latin typeface="Arial Narrow"/>
                <a:cs typeface="Arial Narrow"/>
              </a:rPr>
              <a:t>re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ts. C</a:t>
            </a:r>
            <a:r>
              <a:rPr sz="1400" spc="-10" dirty="0">
                <a:latin typeface="Arial Narrow"/>
                <a:cs typeface="Arial Narrow"/>
              </a:rPr>
              <a:t>h</a:t>
            </a:r>
            <a:r>
              <a:rPr sz="1400" dirty="0">
                <a:latin typeface="Arial Narrow"/>
                <a:cs typeface="Arial Narrow"/>
              </a:rPr>
              <a:t>riste</a:t>
            </a:r>
            <a:r>
              <a:rPr sz="1400" spc="-10" dirty="0">
                <a:latin typeface="Arial Narrow"/>
                <a:cs typeface="Arial Narrow"/>
              </a:rPr>
              <a:t>l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-5" dirty="0">
                <a:latin typeface="Arial Narrow"/>
                <a:cs typeface="Arial Narrow"/>
              </a:rPr>
              <a:t>upi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dirty="0">
                <a:latin typeface="Arial Narrow"/>
                <a:cs typeface="Arial Narrow"/>
              </a:rPr>
              <a:t>t,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Psych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gue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10" dirty="0">
                <a:latin typeface="Arial Narrow"/>
                <a:cs typeface="Arial Narrow"/>
              </a:rPr>
              <a:t>H</a:t>
            </a:r>
            <a:r>
              <a:rPr sz="1400" dirty="0">
                <a:latin typeface="Arial Narrow"/>
                <a:cs typeface="Arial Narrow"/>
              </a:rPr>
              <a:t>U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N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tes</a:t>
            </a:r>
          </a:p>
          <a:p>
            <a:pPr marL="12700" marR="3555365">
              <a:lnSpc>
                <a:spcPts val="1660"/>
              </a:lnSpc>
              <a:spcBef>
                <a:spcPts val="509"/>
              </a:spcBef>
            </a:pP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10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h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4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5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:</a:t>
            </a:r>
            <a:r>
              <a:rPr sz="1400" b="1" spc="10" dirty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a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p</a:t>
            </a:r>
            <a:r>
              <a:rPr sz="1400" dirty="0">
                <a:latin typeface="Arial Narrow"/>
                <a:cs typeface="Arial Narrow"/>
              </a:rPr>
              <a:t>rise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en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5" dirty="0">
                <a:latin typeface="Arial Narrow"/>
                <a:cs typeface="Arial Narrow"/>
              </a:rPr>
              <a:t>ha</a:t>
            </a:r>
            <a:r>
              <a:rPr sz="1400" dirty="0">
                <a:latin typeface="Arial Narrow"/>
                <a:cs typeface="Arial Narrow"/>
              </a:rPr>
              <a:t>rge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de</a:t>
            </a:r>
            <a:r>
              <a:rPr sz="1400" dirty="0">
                <a:latin typeface="Arial Narrow"/>
                <a:cs typeface="Arial Narrow"/>
              </a:rPr>
              <a:t>s </a:t>
            </a:r>
            <a:r>
              <a:rPr sz="1400" spc="-5" dirty="0">
                <a:latin typeface="Arial Narrow"/>
                <a:cs typeface="Arial Narrow"/>
              </a:rPr>
              <a:t>ado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sér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positifs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exp</a:t>
            </a:r>
            <a:r>
              <a:rPr sz="1400" spc="-10" dirty="0">
                <a:latin typeface="Arial Narrow"/>
                <a:cs typeface="Arial Narrow"/>
              </a:rPr>
              <a:t>é</a:t>
            </a:r>
            <a:r>
              <a:rPr sz="1400" dirty="0">
                <a:latin typeface="Arial Narrow"/>
                <a:cs typeface="Arial Narrow"/>
              </a:rPr>
              <a:t>ri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nc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t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pa</a:t>
            </a:r>
            <a:r>
              <a:rPr sz="1400" dirty="0">
                <a:latin typeface="Arial Narrow"/>
                <a:cs typeface="Arial Narrow"/>
              </a:rPr>
              <a:t>rt</a:t>
            </a:r>
            <a:r>
              <a:rPr sz="1400" spc="-5" dirty="0">
                <a:latin typeface="Arial Narrow"/>
                <a:cs typeface="Arial Narrow"/>
              </a:rPr>
              <a:t>age</a:t>
            </a:r>
            <a:r>
              <a:rPr sz="1400" dirty="0">
                <a:latin typeface="Arial Narrow"/>
                <a:cs typeface="Arial Narrow"/>
              </a:rPr>
              <a:t>. S</a:t>
            </a:r>
            <a:r>
              <a:rPr sz="1400" spc="-5" dirty="0">
                <a:latin typeface="Arial Narrow"/>
                <a:cs typeface="Arial Narrow"/>
              </a:rPr>
              <a:t>and</a:t>
            </a:r>
            <a:r>
              <a:rPr sz="1400" dirty="0">
                <a:latin typeface="Arial Narrow"/>
                <a:cs typeface="Arial Narrow"/>
              </a:rPr>
              <a:t>ra F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rn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spc="-5" dirty="0">
                <a:latin typeface="Arial Narrow"/>
                <a:cs typeface="Arial Narrow"/>
              </a:rPr>
              <a:t>ndez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25" dirty="0">
                <a:latin typeface="Arial Narrow"/>
                <a:cs typeface="Arial Narrow"/>
              </a:rPr>
              <a:t>V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spc="-5" dirty="0">
                <a:latin typeface="Arial Narrow"/>
                <a:cs typeface="Arial Narrow"/>
              </a:rPr>
              <a:t>ce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t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Je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til</a:t>
            </a:r>
            <a:r>
              <a:rPr sz="1400" spc="-5" dirty="0">
                <a:latin typeface="Arial Narrow"/>
                <a:cs typeface="Arial Narrow"/>
              </a:rPr>
              <a:t>s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H</a:t>
            </a:r>
            <a:r>
              <a:rPr sz="1400" spc="-10" dirty="0">
                <a:latin typeface="Arial Narrow"/>
                <a:cs typeface="Arial Narrow"/>
              </a:rPr>
              <a:t>ô</a:t>
            </a:r>
            <a:r>
              <a:rPr sz="1400" spc="-5" dirty="0">
                <a:latin typeface="Arial Narrow"/>
                <a:cs typeface="Arial Narrow"/>
              </a:rPr>
              <a:t>pita</a:t>
            </a:r>
            <a:r>
              <a:rPr sz="1400" dirty="0">
                <a:latin typeface="Arial Narrow"/>
                <a:cs typeface="Arial Narrow"/>
              </a:rPr>
              <a:t>l  </a:t>
            </a:r>
            <a:r>
              <a:rPr sz="1400" spc="-5" dirty="0">
                <a:latin typeface="Arial Narrow"/>
                <a:cs typeface="Arial Narrow"/>
              </a:rPr>
              <a:t>Je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n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65" dirty="0">
                <a:latin typeface="Arial Narrow"/>
                <a:cs typeface="Arial Narrow"/>
              </a:rPr>
              <a:t>V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rd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spc="-60" dirty="0">
                <a:latin typeface="Arial Narrow"/>
                <a:cs typeface="Arial Narrow"/>
              </a:rPr>
              <a:t>r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</a:t>
            </a:r>
            <a:r>
              <a:rPr sz="1400" spc="-5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ris</a:t>
            </a:r>
          </a:p>
          <a:p>
            <a:pPr marL="12700">
              <a:lnSpc>
                <a:spcPts val="1675"/>
              </a:lnSpc>
              <a:spcBef>
                <a:spcPts val="440"/>
              </a:spcBef>
            </a:pPr>
            <a:r>
              <a:rPr sz="1400" b="1" spc="-65" dirty="0">
                <a:solidFill>
                  <a:srgbClr val="C00000"/>
                </a:solidFill>
                <a:latin typeface="Arial Narrow"/>
                <a:cs typeface="Arial Narrow"/>
              </a:rPr>
              <a:t>1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h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3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0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:</a:t>
            </a:r>
            <a:r>
              <a:rPr sz="1400" b="1" spc="10" dirty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Infection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VIH 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</a:t>
            </a:r>
            <a:r>
              <a:rPr sz="1400" spc="-5" dirty="0">
                <a:latin typeface="Arial Narrow"/>
                <a:cs typeface="Arial Narrow"/>
              </a:rPr>
              <a:t>édi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tr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spc="-10" dirty="0">
                <a:latin typeface="Arial Narrow"/>
                <a:cs typeface="Arial Narrow"/>
              </a:rPr>
              <a:t>q</a:t>
            </a:r>
            <a:r>
              <a:rPr sz="1400" spc="-5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n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Breta</a:t>
            </a:r>
            <a:r>
              <a:rPr sz="1400" spc="-10" dirty="0">
                <a:latin typeface="Arial Narrow"/>
                <a:cs typeface="Arial Narrow"/>
              </a:rPr>
              <a:t>g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: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é</a:t>
            </a:r>
            <a:r>
              <a:rPr sz="1400" dirty="0">
                <a:latin typeface="Arial Narrow"/>
                <a:cs typeface="Arial Narrow"/>
              </a:rPr>
              <a:t>tat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de</a:t>
            </a:r>
            <a:r>
              <a:rPr sz="1400" dirty="0">
                <a:latin typeface="Arial Narrow"/>
                <a:cs typeface="Arial Narrow"/>
              </a:rPr>
              <a:t>s 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spc="-5" dirty="0">
                <a:latin typeface="Arial Narrow"/>
                <a:cs typeface="Arial Narrow"/>
              </a:rPr>
              <a:t>eux.</a:t>
            </a:r>
            <a:endParaRPr sz="1400" dirty="0">
              <a:latin typeface="Arial Narrow"/>
              <a:cs typeface="Arial Narrow"/>
            </a:endParaRPr>
          </a:p>
          <a:p>
            <a:pPr marL="12700">
              <a:lnSpc>
                <a:spcPts val="1675"/>
              </a:lnSpc>
            </a:pPr>
            <a:r>
              <a:rPr sz="1400" spc="-30" dirty="0">
                <a:latin typeface="Arial Narrow"/>
                <a:cs typeface="Arial Narrow"/>
              </a:rPr>
              <a:t>V</a:t>
            </a:r>
            <a:r>
              <a:rPr sz="1400" spc="-5" dirty="0">
                <a:latin typeface="Arial Narrow"/>
                <a:cs typeface="Arial Narrow"/>
              </a:rPr>
              <a:t>ir</a:t>
            </a:r>
            <a:r>
              <a:rPr sz="1400" spc="-10" dirty="0">
                <a:latin typeface="Arial Narrow"/>
                <a:cs typeface="Arial Narrow"/>
              </a:rPr>
              <a:t>g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Ga</a:t>
            </a:r>
            <a:r>
              <a:rPr sz="1400" spc="-10" dirty="0">
                <a:latin typeface="Arial Narrow"/>
                <a:cs typeface="Arial Narrow"/>
              </a:rPr>
              <a:t>nde</a:t>
            </a:r>
            <a:r>
              <a:rPr sz="1400" spc="-5" dirty="0">
                <a:latin typeface="Arial Narrow"/>
                <a:cs typeface="Arial Narrow"/>
              </a:rPr>
              <a:t>m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spc="-60" dirty="0">
                <a:latin typeface="Arial Narrow"/>
                <a:cs typeface="Arial Narrow"/>
              </a:rPr>
              <a:t>r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CH</a:t>
            </a:r>
            <a:r>
              <a:rPr sz="1400" dirty="0">
                <a:latin typeface="Arial Narrow"/>
                <a:cs typeface="Arial Narrow"/>
              </a:rPr>
              <a:t>U</a:t>
            </a:r>
            <a:r>
              <a:rPr sz="1400" spc="-15" dirty="0">
                <a:latin typeface="Arial Narrow"/>
                <a:cs typeface="Arial Narrow"/>
              </a:rPr>
              <a:t> </a:t>
            </a:r>
            <a:r>
              <a:rPr sz="1400" spc="-10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R</a:t>
            </a:r>
            <a:r>
              <a:rPr sz="1400" spc="-10" dirty="0">
                <a:latin typeface="Arial Narrow"/>
                <a:cs typeface="Arial Narrow"/>
              </a:rPr>
              <a:t>enne</a:t>
            </a:r>
            <a:r>
              <a:rPr sz="1400" dirty="0">
                <a:latin typeface="Arial Narrow"/>
                <a:cs typeface="Arial Narrow"/>
              </a:rPr>
              <a:t>s</a:t>
            </a:r>
          </a:p>
          <a:p>
            <a:pPr marL="12700" marR="1389380">
              <a:lnSpc>
                <a:spcPts val="1670"/>
              </a:lnSpc>
              <a:spcBef>
                <a:spcPts val="540"/>
              </a:spcBef>
            </a:pP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12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h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5 :</a:t>
            </a:r>
            <a:r>
              <a:rPr sz="1400" b="1" spc="5" dirty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a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rév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spc="-10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tion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du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dépista</a:t>
            </a:r>
            <a:r>
              <a:rPr sz="1400" spc="-10" dirty="0">
                <a:latin typeface="Arial Narrow"/>
                <a:cs typeface="Arial Narrow"/>
              </a:rPr>
              <a:t>g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5" dirty="0">
                <a:latin typeface="Arial Narrow"/>
                <a:cs typeface="Arial Narrow"/>
              </a:rPr>
              <a:t>omme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spc="-5" dirty="0">
                <a:latin typeface="Arial Narrow"/>
                <a:cs typeface="Arial Narrow"/>
              </a:rPr>
              <a:t>c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dan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foyers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spc="5" dirty="0">
                <a:latin typeface="Arial Narrow"/>
                <a:cs typeface="Arial Narrow"/>
              </a:rPr>
              <a:t>t</a:t>
            </a:r>
            <a:r>
              <a:rPr sz="1400" dirty="0">
                <a:latin typeface="Arial Narrow"/>
                <a:cs typeface="Arial Narrow"/>
              </a:rPr>
              <a:t>rav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spc="-10" dirty="0">
                <a:latin typeface="Arial Narrow"/>
                <a:cs typeface="Arial Narrow"/>
              </a:rPr>
              <a:t>l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rs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u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X</a:t>
            </a:r>
            <a:r>
              <a:rPr sz="1400" spc="5" dirty="0">
                <a:latin typeface="Arial Narrow"/>
                <a:cs typeface="Arial Narrow"/>
              </a:rPr>
              <a:t>I</a:t>
            </a:r>
            <a:r>
              <a:rPr sz="1400" dirty="0">
                <a:latin typeface="Arial Narrow"/>
                <a:cs typeface="Arial Narrow"/>
              </a:rPr>
              <a:t>I</a:t>
            </a:r>
            <a:r>
              <a:rPr sz="1400" spc="5" dirty="0">
                <a:latin typeface="Arial Narrow"/>
                <a:cs typeface="Arial Narrow"/>
              </a:rPr>
              <a:t>I</a:t>
            </a:r>
            <a:r>
              <a:rPr sz="1400" spc="-5" dirty="0">
                <a:latin typeface="Arial Narrow"/>
                <a:cs typeface="Arial Narrow"/>
              </a:rPr>
              <a:t>èm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rro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spc="-5" dirty="0">
                <a:latin typeface="Arial Narrow"/>
                <a:cs typeface="Arial Narrow"/>
              </a:rPr>
              <a:t>diss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me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t</a:t>
            </a:r>
            <a:r>
              <a:rPr sz="1400" spc="4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! Sié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spc="-5" dirty="0">
                <a:latin typeface="Arial Narrow"/>
                <a:cs typeface="Arial Narrow"/>
              </a:rPr>
              <a:t>onou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mé</a:t>
            </a:r>
            <a:r>
              <a:rPr sz="1400" spc="-10" dirty="0">
                <a:latin typeface="Arial Narrow"/>
                <a:cs typeface="Arial Narrow"/>
              </a:rPr>
              <a:t>d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te</a:t>
            </a:r>
            <a:r>
              <a:rPr sz="1400" spc="-5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r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-5" dirty="0">
                <a:latin typeface="Arial Narrow"/>
                <a:cs typeface="Arial Narrow"/>
              </a:rPr>
              <a:t>an</a:t>
            </a:r>
            <a:r>
              <a:rPr sz="1400" dirty="0">
                <a:latin typeface="Arial Narrow"/>
                <a:cs typeface="Arial Narrow"/>
              </a:rPr>
              <a:t>té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publ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spc="-5" dirty="0">
                <a:latin typeface="Arial Narrow"/>
                <a:cs typeface="Arial Narrow"/>
              </a:rPr>
              <a:t>que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10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AG</a:t>
            </a:r>
            <a:r>
              <a:rPr sz="1400" spc="-2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a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Pit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dirty="0">
                <a:latin typeface="Arial Narrow"/>
                <a:cs typeface="Arial Narrow"/>
              </a:rPr>
              <a:t>é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-5" dirty="0">
                <a:latin typeface="Arial Narrow"/>
                <a:cs typeface="Arial Narrow"/>
              </a:rPr>
              <a:t>al</a:t>
            </a:r>
            <a:r>
              <a:rPr sz="1400" spc="-10" dirty="0">
                <a:latin typeface="Arial Narrow"/>
                <a:cs typeface="Arial Narrow"/>
              </a:rPr>
              <a:t>p</a:t>
            </a:r>
            <a:r>
              <a:rPr sz="1400" spc="-5" dirty="0">
                <a:latin typeface="Arial Narrow"/>
                <a:cs typeface="Arial Narrow"/>
              </a:rPr>
              <a:t>é</a:t>
            </a:r>
            <a:r>
              <a:rPr sz="1400" dirty="0">
                <a:latin typeface="Arial Narrow"/>
                <a:cs typeface="Arial Narrow"/>
              </a:rPr>
              <a:t>tr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spc="-10" dirty="0">
                <a:latin typeface="Arial Narrow"/>
                <a:cs typeface="Arial Narrow"/>
              </a:rPr>
              <a:t>è</a:t>
            </a:r>
            <a:r>
              <a:rPr sz="1400" dirty="0">
                <a:latin typeface="Arial Narrow"/>
                <a:cs typeface="Arial Narrow"/>
              </a:rPr>
              <a:t>r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2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</a:t>
            </a:r>
            <a:r>
              <a:rPr sz="1400" spc="-5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ris</a:t>
            </a: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35890" algn="ctr">
              <a:lnSpc>
                <a:spcPct val="100000"/>
              </a:lnSpc>
            </a:pPr>
            <a:r>
              <a:rPr sz="1400" b="1" dirty="0">
                <a:latin typeface="Arial Narrow"/>
                <a:cs typeface="Arial Narrow"/>
              </a:rPr>
              <a:t>DE</a:t>
            </a:r>
            <a:r>
              <a:rPr sz="1400" b="1" spc="-10" dirty="0">
                <a:latin typeface="Arial Narrow"/>
                <a:cs typeface="Arial Narrow"/>
              </a:rPr>
              <a:t>J</a:t>
            </a:r>
            <a:r>
              <a:rPr sz="1400" b="1" dirty="0">
                <a:latin typeface="Arial Narrow"/>
                <a:cs typeface="Arial Narrow"/>
              </a:rPr>
              <a:t>EU</a:t>
            </a:r>
            <a:r>
              <a:rPr sz="1400" b="1" spc="-10" dirty="0">
                <a:latin typeface="Arial Narrow"/>
                <a:cs typeface="Arial Narrow"/>
              </a:rPr>
              <a:t>N</a:t>
            </a:r>
            <a:r>
              <a:rPr sz="1400" b="1" dirty="0">
                <a:latin typeface="Arial Narrow"/>
                <a:cs typeface="Arial Narrow"/>
              </a:rPr>
              <a:t>ER</a:t>
            </a:r>
            <a:endParaRPr sz="1400" dirty="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</a:pP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14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h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3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0 :</a:t>
            </a:r>
            <a:r>
              <a:rPr sz="1400" b="1" spc="-10" dirty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spc="-130" dirty="0">
                <a:latin typeface="Arial Narrow"/>
                <a:cs typeface="Arial Narrow"/>
              </a:rPr>
              <a:t>T</a:t>
            </a:r>
            <a:r>
              <a:rPr sz="1400" spc="-5" dirty="0">
                <a:latin typeface="Arial Narrow"/>
                <a:cs typeface="Arial Narrow"/>
              </a:rPr>
              <a:t>ou</a:t>
            </a:r>
            <a:r>
              <a:rPr sz="1400" dirty="0">
                <a:latin typeface="Arial Narrow"/>
                <a:cs typeface="Arial Narrow"/>
              </a:rPr>
              <a:t>t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c</a:t>
            </a:r>
            <a:r>
              <a:rPr sz="1400" dirty="0">
                <a:latin typeface="Arial Narrow"/>
                <a:cs typeface="Arial Narrow"/>
              </a:rPr>
              <a:t>e q</a:t>
            </a:r>
            <a:r>
              <a:rPr sz="1400" spc="-10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v</a:t>
            </a:r>
            <a:r>
              <a:rPr sz="1400" spc="-5" dirty="0">
                <a:latin typeface="Arial Narrow"/>
                <a:cs typeface="Arial Narrow"/>
              </a:rPr>
              <a:t>ou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ave</a:t>
            </a:r>
            <a:r>
              <a:rPr sz="1400" dirty="0">
                <a:latin typeface="Arial Narrow"/>
                <a:cs typeface="Arial Narrow"/>
              </a:rPr>
              <a:t>z t</a:t>
            </a:r>
            <a:r>
              <a:rPr sz="1400" spc="-5" dirty="0">
                <a:latin typeface="Arial Narrow"/>
                <a:cs typeface="Arial Narrow"/>
              </a:rPr>
              <a:t>ouj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rs </a:t>
            </a:r>
            <a:r>
              <a:rPr sz="1400" spc="-5" dirty="0">
                <a:latin typeface="Arial Narrow"/>
                <a:cs typeface="Arial Narrow"/>
              </a:rPr>
              <a:t>vo</a:t>
            </a:r>
            <a:r>
              <a:rPr sz="1400" spc="-10" dirty="0">
                <a:latin typeface="Arial Narrow"/>
                <a:cs typeface="Arial Narrow"/>
              </a:rPr>
              <a:t>u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u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sav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dirty="0">
                <a:latin typeface="Arial Narrow"/>
                <a:cs typeface="Arial Narrow"/>
              </a:rPr>
              <a:t>r </a:t>
            </a:r>
            <a:r>
              <a:rPr sz="1400" spc="-5" dirty="0">
                <a:latin typeface="Arial Narrow"/>
                <a:cs typeface="Arial Narrow"/>
              </a:rPr>
              <a:t>su</a:t>
            </a:r>
            <a:r>
              <a:rPr sz="1400" dirty="0">
                <a:latin typeface="Arial Narrow"/>
                <a:cs typeface="Arial Narrow"/>
              </a:rPr>
              <a:t>r 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a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CROI</a:t>
            </a:r>
            <a:r>
              <a:rPr sz="1400" spc="-5" dirty="0">
                <a:latin typeface="Arial Narrow"/>
                <a:cs typeface="Arial Narrow"/>
              </a:rPr>
              <a:t> 201</a:t>
            </a:r>
            <a:r>
              <a:rPr sz="1400" dirty="0">
                <a:latin typeface="Arial Narrow"/>
                <a:cs typeface="Arial Narrow"/>
              </a:rPr>
              <a:t>5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sa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s </a:t>
            </a:r>
            <a:r>
              <a:rPr sz="1400" spc="-5" dirty="0">
                <a:latin typeface="Arial Narrow"/>
                <a:cs typeface="Arial Narrow"/>
              </a:rPr>
              <a:t>j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spc="-5" dirty="0">
                <a:latin typeface="Arial Narrow"/>
                <a:cs typeface="Arial Narrow"/>
              </a:rPr>
              <a:t>ma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dirty="0">
                <a:latin typeface="Arial Narrow"/>
                <a:cs typeface="Arial Narrow"/>
              </a:rPr>
              <a:t>s </a:t>
            </a:r>
            <a:r>
              <a:rPr sz="1400" spc="-5" dirty="0">
                <a:latin typeface="Arial Narrow"/>
                <a:cs typeface="Arial Narrow"/>
              </a:rPr>
              <a:t>ose</a:t>
            </a:r>
            <a:r>
              <a:rPr sz="1400" dirty="0">
                <a:latin typeface="Arial Narrow"/>
                <a:cs typeface="Arial Narrow"/>
              </a:rPr>
              <a:t>r 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</a:t>
            </a:r>
            <a:r>
              <a:rPr sz="1400" spc="-5" dirty="0">
                <a:latin typeface="Arial Narrow"/>
                <a:cs typeface="Arial Narrow"/>
              </a:rPr>
              <a:t>ema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spc="-5" dirty="0">
                <a:latin typeface="Arial Narrow"/>
                <a:cs typeface="Arial Narrow"/>
              </a:rPr>
              <a:t>de</a:t>
            </a:r>
            <a:r>
              <a:rPr sz="1400" dirty="0">
                <a:latin typeface="Arial Narrow"/>
                <a:cs typeface="Arial Narrow"/>
              </a:rPr>
              <a:t>r</a:t>
            </a:r>
            <a:r>
              <a:rPr sz="1400" spc="5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: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un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lectur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criti</a:t>
            </a:r>
            <a:r>
              <a:rPr sz="1400" spc="-10" dirty="0">
                <a:latin typeface="Arial Narrow"/>
                <a:cs typeface="Arial Narrow"/>
              </a:rPr>
              <a:t>q</a:t>
            </a:r>
            <a:r>
              <a:rPr sz="1400" spc="-5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de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la</a:t>
            </a:r>
            <a:endParaRPr sz="1400" dirty="0">
              <a:latin typeface="Arial Narrow"/>
              <a:cs typeface="Arial Narrow"/>
            </a:endParaRPr>
          </a:p>
          <a:p>
            <a:pPr marL="12700">
              <a:lnSpc>
                <a:spcPts val="1664"/>
              </a:lnSpc>
            </a:pP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10" dirty="0">
                <a:latin typeface="Arial Narrow"/>
                <a:cs typeface="Arial Narrow"/>
              </a:rPr>
              <a:t>on</a:t>
            </a:r>
            <a:r>
              <a:rPr sz="1400" dirty="0">
                <a:latin typeface="Arial Narrow"/>
                <a:cs typeface="Arial Narrow"/>
              </a:rPr>
              <a:t>fér</a:t>
            </a:r>
            <a:r>
              <a:rPr sz="1400" spc="-10" dirty="0">
                <a:latin typeface="Arial Narrow"/>
                <a:cs typeface="Arial Narrow"/>
              </a:rPr>
              <a:t>en</a:t>
            </a:r>
            <a:r>
              <a:rPr sz="1400" dirty="0">
                <a:latin typeface="Arial Narrow"/>
                <a:cs typeface="Arial Narrow"/>
              </a:rPr>
              <a:t>ce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à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l</a:t>
            </a:r>
            <a:r>
              <a:rPr sz="1400" spc="-5" dirty="0">
                <a:latin typeface="Arial Narrow"/>
                <a:cs typeface="Arial Narrow"/>
              </a:rPr>
              <a:t>’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t</a:t>
            </a:r>
            <a:r>
              <a:rPr sz="1400" spc="5" dirty="0">
                <a:latin typeface="Arial Narrow"/>
                <a:cs typeface="Arial Narrow"/>
              </a:rPr>
              <a:t>t</a:t>
            </a:r>
            <a:r>
              <a:rPr sz="1400" spc="-10" dirty="0">
                <a:latin typeface="Arial Narrow"/>
                <a:cs typeface="Arial Narrow"/>
              </a:rPr>
              <a:t>en</a:t>
            </a:r>
            <a:r>
              <a:rPr sz="1400" dirty="0">
                <a:latin typeface="Arial Narrow"/>
                <a:cs typeface="Arial Narrow"/>
              </a:rPr>
              <a:t>ti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dirty="0">
                <a:latin typeface="Arial Narrow"/>
                <a:cs typeface="Arial Narrow"/>
              </a:rPr>
              <a:t>n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10" dirty="0">
                <a:latin typeface="Arial Narrow"/>
                <a:cs typeface="Arial Narrow"/>
              </a:rPr>
              <a:t>de</a:t>
            </a:r>
            <a:r>
              <a:rPr sz="1400" dirty="0">
                <a:latin typeface="Arial Narrow"/>
                <a:cs typeface="Arial Narrow"/>
              </a:rPr>
              <a:t>s p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r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m</a:t>
            </a:r>
            <a:r>
              <a:rPr sz="1400" spc="-10" dirty="0">
                <a:latin typeface="Arial Narrow"/>
                <a:cs typeface="Arial Narrow"/>
              </a:rPr>
              <a:t>éd</a:t>
            </a:r>
            <a:r>
              <a:rPr sz="1400" dirty="0">
                <a:latin typeface="Arial Narrow"/>
                <a:cs typeface="Arial Narrow"/>
              </a:rPr>
              <a:t>i</a:t>
            </a:r>
            <a:r>
              <a:rPr sz="1400" spc="-5" dirty="0">
                <a:latin typeface="Arial Narrow"/>
                <a:cs typeface="Arial Narrow"/>
              </a:rPr>
              <a:t>c</a:t>
            </a:r>
            <a:r>
              <a:rPr sz="1400" spc="-10" dirty="0">
                <a:latin typeface="Arial Narrow"/>
                <a:cs typeface="Arial Narrow"/>
              </a:rPr>
              <a:t>au</a:t>
            </a:r>
            <a:r>
              <a:rPr sz="1400" dirty="0">
                <a:latin typeface="Arial Narrow"/>
                <a:cs typeface="Arial Narrow"/>
              </a:rPr>
              <a:t>x,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ss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5" dirty="0">
                <a:latin typeface="Arial Narrow"/>
                <a:cs typeface="Arial Narrow"/>
              </a:rPr>
              <a:t>i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tifs… et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10" dirty="0">
                <a:latin typeface="Arial Narrow"/>
                <a:cs typeface="Arial Narrow"/>
              </a:rPr>
              <a:t>de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spc="-10" dirty="0">
                <a:latin typeface="Arial Narrow"/>
                <a:cs typeface="Arial Narrow"/>
              </a:rPr>
              <a:t>au</a:t>
            </a:r>
            <a:r>
              <a:rPr sz="1400" dirty="0">
                <a:latin typeface="Arial Narrow"/>
                <a:cs typeface="Arial Narrow"/>
              </a:rPr>
              <a:t>tres.</a:t>
            </a:r>
          </a:p>
          <a:p>
            <a:pPr marL="12700">
              <a:lnSpc>
                <a:spcPts val="1670"/>
              </a:lnSpc>
            </a:pP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10" dirty="0">
                <a:latin typeface="Arial Narrow"/>
                <a:cs typeface="Arial Narrow"/>
              </a:rPr>
              <a:t>é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ric</a:t>
            </a:r>
            <a:r>
              <a:rPr sz="1400" spc="-6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Arvi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ux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COREVI</a:t>
            </a:r>
            <a:r>
              <a:rPr sz="1400" spc="-5" dirty="0">
                <a:latin typeface="Arial Narrow"/>
                <a:cs typeface="Arial Narrow"/>
              </a:rPr>
              <a:t>H</a:t>
            </a:r>
            <a:r>
              <a:rPr sz="1400" dirty="0">
                <a:latin typeface="Arial Narrow"/>
                <a:cs typeface="Arial Narrow"/>
              </a:rPr>
              <a:t>-Breta</a:t>
            </a:r>
            <a:r>
              <a:rPr sz="1400" spc="-10" dirty="0">
                <a:latin typeface="Arial Narrow"/>
                <a:cs typeface="Arial Narrow"/>
              </a:rPr>
              <a:t>g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e</a:t>
            </a:r>
          </a:p>
          <a:p>
            <a:pPr marL="12700" marR="5187315">
              <a:lnSpc>
                <a:spcPts val="1660"/>
              </a:lnSpc>
              <a:spcBef>
                <a:spcPts val="565"/>
              </a:spcBef>
            </a:pP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15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h</a:t>
            </a:r>
            <a:r>
              <a:rPr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</a:t>
            </a:r>
            <a:r>
              <a:rPr sz="1400" b="1" dirty="0">
                <a:solidFill>
                  <a:srgbClr val="C00000"/>
                </a:solidFill>
                <a:latin typeface="Arial Narrow"/>
                <a:cs typeface="Arial Narrow"/>
              </a:rPr>
              <a:t>5 :</a:t>
            </a:r>
            <a:r>
              <a:rPr sz="1400" b="1" spc="5" dirty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Infection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pa</a:t>
            </a:r>
            <a:r>
              <a:rPr sz="1400" dirty="0">
                <a:latin typeface="Arial Narrow"/>
                <a:cs typeface="Arial Narrow"/>
              </a:rPr>
              <a:t>r 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VHC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: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ç</a:t>
            </a:r>
            <a:r>
              <a:rPr sz="1400" dirty="0">
                <a:latin typeface="Arial Narrow"/>
                <a:cs typeface="Arial Narrow"/>
              </a:rPr>
              <a:t>a </a:t>
            </a:r>
            <a:r>
              <a:rPr sz="1400" spc="-5" dirty="0">
                <a:latin typeface="Arial Narrow"/>
                <a:cs typeface="Arial Narrow"/>
              </a:rPr>
              <a:t>v</a:t>
            </a:r>
            <a:r>
              <a:rPr sz="1400" dirty="0">
                <a:latin typeface="Arial Narrow"/>
                <a:cs typeface="Arial Narrow"/>
              </a:rPr>
              <a:t>a (tro</a:t>
            </a:r>
            <a:r>
              <a:rPr sz="1400" spc="-10" dirty="0">
                <a:latin typeface="Arial Narrow"/>
                <a:cs typeface="Arial Narrow"/>
              </a:rPr>
              <a:t>p</a:t>
            </a:r>
            <a:r>
              <a:rPr sz="1400" dirty="0">
                <a:latin typeface="Arial Narrow"/>
                <a:cs typeface="Arial Narrow"/>
              </a:rPr>
              <a:t>)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vit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! F</a:t>
            </a:r>
            <a:r>
              <a:rPr sz="1400" spc="-5" dirty="0">
                <a:latin typeface="Arial Narrow"/>
                <a:cs typeface="Arial Narrow"/>
              </a:rPr>
              <a:t>l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dirty="0">
                <a:latin typeface="Arial Narrow"/>
                <a:cs typeface="Arial Narrow"/>
              </a:rPr>
              <a:t>re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spc="-5" dirty="0">
                <a:latin typeface="Arial Narrow"/>
                <a:cs typeface="Arial Narrow"/>
              </a:rPr>
              <a:t>c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25" dirty="0">
                <a:latin typeface="Arial Narrow"/>
                <a:cs typeface="Arial Narrow"/>
              </a:rPr>
              <a:t> </a:t>
            </a:r>
            <a:r>
              <a:rPr sz="1400" spc="-130" dirty="0">
                <a:latin typeface="Arial Narrow"/>
                <a:cs typeface="Arial Narrow"/>
              </a:rPr>
              <a:t>T</a:t>
            </a:r>
            <a:r>
              <a:rPr sz="1400" spc="-5" dirty="0">
                <a:latin typeface="Arial Narrow"/>
                <a:cs typeface="Arial Narrow"/>
              </a:rPr>
              <a:t>anne</a:t>
            </a:r>
            <a:r>
              <a:rPr sz="1400" dirty="0">
                <a:latin typeface="Arial Narrow"/>
                <a:cs typeface="Arial Narrow"/>
              </a:rPr>
              <a:t>,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10" dirty="0">
                <a:latin typeface="Arial Narrow"/>
                <a:cs typeface="Arial Narrow"/>
              </a:rPr>
              <a:t>H</a:t>
            </a:r>
            <a:r>
              <a:rPr sz="1400" dirty="0">
                <a:latin typeface="Arial Narrow"/>
                <a:cs typeface="Arial Narrow"/>
              </a:rPr>
              <a:t>U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 smtClean="0">
                <a:latin typeface="Arial Narrow"/>
                <a:cs typeface="Arial Narrow"/>
              </a:rPr>
              <a:t>Br</a:t>
            </a:r>
            <a:r>
              <a:rPr sz="1400" spc="-5" dirty="0" smtClean="0">
                <a:latin typeface="Arial Narrow"/>
                <a:cs typeface="Arial Narrow"/>
              </a:rPr>
              <a:t>est</a:t>
            </a:r>
            <a:endParaRPr lang="fr-FR" sz="1400" spc="-5" dirty="0" smtClean="0">
              <a:latin typeface="Arial Narrow"/>
              <a:cs typeface="Arial Narrow"/>
            </a:endParaRPr>
          </a:p>
          <a:p>
            <a:pPr marL="12700" marR="5187315">
              <a:lnSpc>
                <a:spcPts val="1660"/>
              </a:lnSpc>
              <a:spcBef>
                <a:spcPts val="565"/>
              </a:spcBef>
            </a:pPr>
            <a:r>
              <a:rPr lang="fr-FR" sz="1400" b="1" spc="-5" dirty="0">
                <a:solidFill>
                  <a:srgbClr val="C00000"/>
                </a:solidFill>
                <a:latin typeface="Arial Narrow"/>
                <a:cs typeface="Arial Narrow"/>
              </a:rPr>
              <a:t>16h00 : </a:t>
            </a:r>
            <a:r>
              <a:rPr lang="fr-FR" sz="1400" dirty="0"/>
              <a:t>Infection VHC, point de vue des patients Isabelle </a:t>
            </a:r>
            <a:r>
              <a:rPr lang="fr-FR" sz="1400" dirty="0" err="1"/>
              <a:t>Pécheur</a:t>
            </a:r>
            <a:r>
              <a:rPr lang="fr-FR" sz="1400" dirty="0"/>
              <a:t> </a:t>
            </a:r>
            <a:r>
              <a:rPr lang="fr-FR" sz="1400" dirty="0" smtClean="0"/>
              <a:t>– </a:t>
            </a:r>
            <a:r>
              <a:rPr lang="fr-FR" sz="1400" dirty="0"/>
              <a:t>AIDES </a:t>
            </a:r>
            <a:endParaRPr sz="1400" dirty="0">
              <a:latin typeface="Arial Narrow"/>
              <a:cs typeface="Arial Narrow"/>
            </a:endParaRPr>
          </a:p>
          <a:p>
            <a:pPr marL="12700" marR="840105">
              <a:lnSpc>
                <a:spcPts val="1670"/>
              </a:lnSpc>
              <a:spcBef>
                <a:spcPts val="919"/>
              </a:spcBef>
            </a:pPr>
            <a:r>
              <a:rPr sz="1400" b="1" spc="-5" dirty="0" smtClean="0">
                <a:solidFill>
                  <a:srgbClr val="C00000"/>
                </a:solidFill>
                <a:latin typeface="Arial Narrow"/>
                <a:cs typeface="Arial Narrow"/>
              </a:rPr>
              <a:t>16</a:t>
            </a:r>
            <a:r>
              <a:rPr sz="1400" b="1" dirty="0" smtClean="0">
                <a:solidFill>
                  <a:srgbClr val="C00000"/>
                </a:solidFill>
                <a:latin typeface="Arial Narrow"/>
                <a:cs typeface="Arial Narrow"/>
              </a:rPr>
              <a:t>h</a:t>
            </a:r>
            <a:r>
              <a:rPr lang="fr-FR" sz="1400" b="1" spc="-5" dirty="0" smtClean="0">
                <a:solidFill>
                  <a:srgbClr val="C00000"/>
                </a:solidFill>
                <a:latin typeface="Arial Narrow"/>
                <a:cs typeface="Arial Narrow"/>
              </a:rPr>
              <a:t>30</a:t>
            </a:r>
            <a:r>
              <a:rPr sz="1400" b="1" dirty="0" smtClean="0">
                <a:solidFill>
                  <a:srgbClr val="C00000"/>
                </a:solidFill>
                <a:latin typeface="Arial Narrow"/>
                <a:cs typeface="Arial Narrow"/>
              </a:rPr>
              <a:t>:</a:t>
            </a:r>
            <a:r>
              <a:rPr sz="1400" b="1" spc="10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spc="-65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’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ccès a</a:t>
            </a:r>
            <a:r>
              <a:rPr sz="1400" spc="-10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x tr</a:t>
            </a:r>
            <a:r>
              <a:rPr sz="1400" spc="-5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item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ts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de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hépa</a:t>
            </a:r>
            <a:r>
              <a:rPr sz="1400" dirty="0">
                <a:latin typeface="Arial Narrow"/>
                <a:cs typeface="Arial Narrow"/>
              </a:rPr>
              <a:t>tit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s </a:t>
            </a:r>
            <a:r>
              <a:rPr sz="1400" spc="-5" dirty="0">
                <a:latin typeface="Arial Narrow"/>
                <a:cs typeface="Arial Narrow"/>
              </a:rPr>
              <a:t>dan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l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s </a:t>
            </a:r>
            <a:r>
              <a:rPr sz="1400" spc="-5" dirty="0">
                <a:latin typeface="Arial Narrow"/>
                <a:cs typeface="Arial Narrow"/>
              </a:rPr>
              <a:t>pa</a:t>
            </a:r>
            <a:r>
              <a:rPr sz="1400" dirty="0">
                <a:latin typeface="Arial Narrow"/>
                <a:cs typeface="Arial Narrow"/>
              </a:rPr>
              <a:t>ys à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r</a:t>
            </a:r>
            <a:r>
              <a:rPr sz="1400" spc="-5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sso</a:t>
            </a:r>
            <a:r>
              <a:rPr sz="1400" spc="-10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rces</a:t>
            </a:r>
            <a:r>
              <a:rPr sz="1400" spc="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l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dirty="0">
                <a:latin typeface="Arial Narrow"/>
                <a:cs typeface="Arial Narrow"/>
              </a:rPr>
              <a:t>mité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3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: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u</a:t>
            </a:r>
            <a:r>
              <a:rPr sz="1400" dirty="0">
                <a:latin typeface="Arial Narrow"/>
                <a:cs typeface="Arial Narrow"/>
              </a:rPr>
              <a:t>n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spc="5" dirty="0">
                <a:latin typeface="Arial Narrow"/>
                <a:cs typeface="Arial Narrow"/>
              </a:rPr>
              <a:t>t</a:t>
            </a:r>
            <a:r>
              <a:rPr sz="1400" dirty="0">
                <a:latin typeface="Arial Narrow"/>
                <a:cs typeface="Arial Narrow"/>
              </a:rPr>
              <a:t>rav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il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’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xp</a:t>
            </a:r>
            <a:r>
              <a:rPr sz="1400" spc="-10" dirty="0">
                <a:latin typeface="Arial Narrow"/>
                <a:cs typeface="Arial Narrow"/>
              </a:rPr>
              <a:t>e</a:t>
            </a:r>
            <a:r>
              <a:rPr sz="1400" dirty="0">
                <a:latin typeface="Arial Narrow"/>
                <a:cs typeface="Arial Narrow"/>
              </a:rPr>
              <a:t>rtise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mi</a:t>
            </a:r>
            <a:r>
              <a:rPr sz="1400" spc="-10" dirty="0">
                <a:latin typeface="Arial Narrow"/>
                <a:cs typeface="Arial Narrow"/>
              </a:rPr>
              <a:t>l</a:t>
            </a:r>
            <a:r>
              <a:rPr sz="1400" dirty="0">
                <a:latin typeface="Arial Narrow"/>
                <a:cs typeface="Arial Narrow"/>
              </a:rPr>
              <a:t>ita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te. P</a:t>
            </a:r>
            <a:r>
              <a:rPr sz="1400" spc="-5" dirty="0">
                <a:latin typeface="Arial Narrow"/>
                <a:cs typeface="Arial Narrow"/>
              </a:rPr>
              <a:t>aul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e </a:t>
            </a:r>
            <a:r>
              <a:rPr sz="1400" spc="-5" dirty="0">
                <a:latin typeface="Arial Narrow"/>
                <a:cs typeface="Arial Narrow"/>
              </a:rPr>
              <a:t>Londei</a:t>
            </a:r>
            <a:r>
              <a:rPr sz="1400" dirty="0">
                <a:latin typeface="Arial Narrow"/>
                <a:cs typeface="Arial Narrow"/>
              </a:rPr>
              <a:t>x,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Intern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tio</a:t>
            </a:r>
            <a:r>
              <a:rPr sz="1400" spc="-10" dirty="0">
                <a:latin typeface="Arial Narrow"/>
                <a:cs typeface="Arial Narrow"/>
              </a:rPr>
              <a:t>n</a:t>
            </a:r>
            <a:r>
              <a:rPr sz="1400" spc="-5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l </a:t>
            </a:r>
            <a:r>
              <a:rPr sz="1400" spc="-35" dirty="0">
                <a:latin typeface="Arial Narrow"/>
                <a:cs typeface="Arial Narrow"/>
              </a:rPr>
              <a:t>T</a:t>
            </a:r>
            <a:r>
              <a:rPr sz="1400" dirty="0">
                <a:latin typeface="Arial Narrow"/>
                <a:cs typeface="Arial Narrow"/>
              </a:rPr>
              <a:t>re</a:t>
            </a:r>
            <a:r>
              <a:rPr sz="1400" spc="-10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tm</a:t>
            </a:r>
            <a:r>
              <a:rPr sz="1400" spc="-5" dirty="0">
                <a:latin typeface="Arial Narrow"/>
                <a:cs typeface="Arial Narrow"/>
              </a:rPr>
              <a:t>en</a:t>
            </a:r>
            <a:r>
              <a:rPr sz="1400" dirty="0">
                <a:latin typeface="Arial Narrow"/>
                <a:cs typeface="Arial Narrow"/>
              </a:rPr>
              <a:t>t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Pre</a:t>
            </a:r>
            <a:r>
              <a:rPr sz="1400" spc="-10" dirty="0">
                <a:latin typeface="Arial Narrow"/>
                <a:cs typeface="Arial Narrow"/>
              </a:rPr>
              <a:t>p</a:t>
            </a:r>
            <a:r>
              <a:rPr sz="1400" spc="-5" dirty="0">
                <a:latin typeface="Arial Narrow"/>
                <a:cs typeface="Arial Narrow"/>
              </a:rPr>
              <a:t>a</a:t>
            </a:r>
            <a:r>
              <a:rPr sz="1400" dirty="0">
                <a:latin typeface="Arial Narrow"/>
                <a:cs typeface="Arial Narrow"/>
              </a:rPr>
              <a:t>re</a:t>
            </a:r>
            <a:r>
              <a:rPr sz="1400" spc="-10" dirty="0">
                <a:latin typeface="Arial Narrow"/>
                <a:cs typeface="Arial Narrow"/>
              </a:rPr>
              <a:t>d</a:t>
            </a:r>
            <a:r>
              <a:rPr sz="1400" spc="-5" dirty="0">
                <a:latin typeface="Arial Narrow"/>
                <a:cs typeface="Arial Narrow"/>
              </a:rPr>
              <a:t>nes</a:t>
            </a:r>
            <a:r>
              <a:rPr sz="1400" dirty="0">
                <a:latin typeface="Arial Narrow"/>
                <a:cs typeface="Arial Narrow"/>
              </a:rPr>
              <a:t>s</a:t>
            </a:r>
            <a:r>
              <a:rPr sz="1400" spc="20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al</a:t>
            </a:r>
            <a:r>
              <a:rPr sz="1400" spc="-10" dirty="0">
                <a:latin typeface="Arial Narrow"/>
                <a:cs typeface="Arial Narrow"/>
              </a:rPr>
              <a:t>i</a:t>
            </a:r>
            <a:r>
              <a:rPr sz="1400" dirty="0">
                <a:latin typeface="Arial Narrow"/>
                <a:cs typeface="Arial Narrow"/>
              </a:rPr>
              <a:t>tion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fr-FR" sz="1400" b="1" spc="-5" dirty="0" smtClean="0">
                <a:solidFill>
                  <a:srgbClr val="C00000"/>
                </a:solidFill>
                <a:latin typeface="Arial Narrow"/>
                <a:cs typeface="Arial Narrow"/>
              </a:rPr>
              <a:t>17h15</a:t>
            </a:r>
            <a:r>
              <a:rPr sz="1400" b="1" dirty="0" smtClean="0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: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C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ncl</a:t>
            </a:r>
            <a:r>
              <a:rPr sz="1400" spc="-10" dirty="0">
                <a:latin typeface="Arial Narrow"/>
                <a:cs typeface="Arial Narrow"/>
              </a:rPr>
              <a:t>u</a:t>
            </a:r>
            <a:r>
              <a:rPr sz="1400" spc="-5" dirty="0">
                <a:latin typeface="Arial Narrow"/>
                <a:cs typeface="Arial Narrow"/>
              </a:rPr>
              <a:t>si</a:t>
            </a:r>
            <a:r>
              <a:rPr sz="1400" spc="-10" dirty="0">
                <a:latin typeface="Arial Narrow"/>
                <a:cs typeface="Arial Narrow"/>
              </a:rPr>
              <a:t>o</a:t>
            </a:r>
            <a:r>
              <a:rPr sz="1400" spc="-5" dirty="0">
                <a:latin typeface="Arial Narrow"/>
                <a:cs typeface="Arial Narrow"/>
              </a:rPr>
              <a:t>n</a:t>
            </a:r>
            <a:r>
              <a:rPr sz="1400" dirty="0">
                <a:latin typeface="Arial Narrow"/>
                <a:cs typeface="Arial Narrow"/>
              </a:rPr>
              <a:t>s </a:t>
            </a:r>
            <a:r>
              <a:rPr sz="1400" spc="-5" dirty="0">
                <a:latin typeface="Arial Narrow"/>
                <a:cs typeface="Arial Narrow"/>
              </a:rPr>
              <a:t>d</a:t>
            </a:r>
            <a:r>
              <a:rPr sz="1400" dirty="0">
                <a:latin typeface="Arial Narrow"/>
                <a:cs typeface="Arial Narrow"/>
              </a:rPr>
              <a:t>e</a:t>
            </a:r>
            <a:r>
              <a:rPr sz="1400" spc="-5" dirty="0">
                <a:latin typeface="Arial Narrow"/>
                <a:cs typeface="Arial Narrow"/>
              </a:rPr>
              <a:t> l</a:t>
            </a:r>
            <a:r>
              <a:rPr sz="1400" dirty="0">
                <a:latin typeface="Arial Narrow"/>
                <a:cs typeface="Arial Narrow"/>
              </a:rPr>
              <a:t>a </a:t>
            </a:r>
            <a:r>
              <a:rPr sz="1400" spc="-5" dirty="0" smtClean="0">
                <a:latin typeface="Arial Narrow"/>
                <a:cs typeface="Arial Narrow"/>
              </a:rPr>
              <a:t>j</a:t>
            </a:r>
            <a:r>
              <a:rPr sz="1400" spc="-10" dirty="0" smtClean="0">
                <a:latin typeface="Arial Narrow"/>
                <a:cs typeface="Arial Narrow"/>
              </a:rPr>
              <a:t>o</a:t>
            </a:r>
            <a:r>
              <a:rPr sz="1400" spc="-5" dirty="0" smtClean="0">
                <a:latin typeface="Arial Narrow"/>
                <a:cs typeface="Arial Narrow"/>
              </a:rPr>
              <a:t>u</a:t>
            </a:r>
            <a:r>
              <a:rPr sz="1400" dirty="0" smtClean="0">
                <a:latin typeface="Arial Narrow"/>
                <a:cs typeface="Arial Narrow"/>
              </a:rPr>
              <a:t>rn</a:t>
            </a:r>
            <a:r>
              <a:rPr sz="1400" spc="-10" dirty="0" smtClean="0">
                <a:latin typeface="Arial Narrow"/>
                <a:cs typeface="Arial Narrow"/>
              </a:rPr>
              <a:t>é</a:t>
            </a:r>
            <a:r>
              <a:rPr sz="1400" dirty="0" smtClean="0">
                <a:latin typeface="Arial Narrow"/>
                <a:cs typeface="Arial Narrow"/>
              </a:rPr>
              <a:t>e</a:t>
            </a:r>
            <a:r>
              <a:rPr lang="fr-FR" sz="1400" dirty="0" smtClean="0">
                <a:latin typeface="Arial Narrow"/>
                <a:cs typeface="Arial Narrow"/>
              </a:rPr>
              <a:t> et c</a:t>
            </a:r>
            <a:r>
              <a:rPr sz="1400" spc="-10" dirty="0" smtClean="0">
                <a:latin typeface="Arial Narrow"/>
                <a:cs typeface="Arial Narrow"/>
              </a:rPr>
              <a:t>o</a:t>
            </a:r>
            <a:r>
              <a:rPr sz="1400" spc="-5" dirty="0" smtClean="0">
                <a:latin typeface="Arial Narrow"/>
                <a:cs typeface="Arial Narrow"/>
              </a:rPr>
              <a:t>l</a:t>
            </a:r>
            <a:r>
              <a:rPr sz="1400" spc="-10" dirty="0" smtClean="0">
                <a:latin typeface="Arial Narrow"/>
                <a:cs typeface="Arial Narrow"/>
              </a:rPr>
              <a:t>l</a:t>
            </a:r>
            <a:r>
              <a:rPr sz="1400" spc="-5" dirty="0" smtClean="0">
                <a:latin typeface="Arial Narrow"/>
                <a:cs typeface="Arial Narrow"/>
              </a:rPr>
              <a:t>a</a:t>
            </a:r>
            <a:r>
              <a:rPr sz="1400" dirty="0" smtClean="0">
                <a:latin typeface="Arial Narrow"/>
                <a:cs typeface="Arial Narrow"/>
              </a:rPr>
              <a:t>tion</a:t>
            </a:r>
            <a:r>
              <a:rPr sz="1400" spc="-10" dirty="0" smtClean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de</a:t>
            </a:r>
            <a:r>
              <a:rPr sz="1400" spc="-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</a:t>
            </a:r>
            <a:r>
              <a:rPr sz="1400" spc="-5" dirty="0">
                <a:latin typeface="Arial Narrow"/>
                <a:cs typeface="Arial Narrow"/>
              </a:rPr>
              <a:t>épa</a:t>
            </a:r>
            <a:r>
              <a:rPr sz="1400" dirty="0">
                <a:latin typeface="Arial Narrow"/>
                <a:cs typeface="Arial Narrow"/>
              </a:rPr>
              <a:t>rt.</a:t>
            </a:r>
          </a:p>
        </p:txBody>
      </p:sp>
      <p:sp>
        <p:nvSpPr>
          <p:cNvPr id="4" name="object 4"/>
          <p:cNvSpPr/>
          <p:nvPr/>
        </p:nvSpPr>
        <p:spPr>
          <a:xfrm>
            <a:off x="251523" y="260731"/>
            <a:ext cx="1348677" cy="8060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222</Words>
  <Application>Microsoft Macintosh PowerPoint</Application>
  <PresentationFormat>Présentation à l'écran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3ème Journée annuelle du COREVIH Bretagne - CHU de Rennes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Prochainement  3ème Journée annuelle du COREVIH Bretagne à CHU de Rennes</dc:title>
  <dc:creator>CAMPEAUX Halima</dc:creator>
  <cp:lastModifiedBy>Cédric Arvieux</cp:lastModifiedBy>
  <cp:revision>2</cp:revision>
  <dcterms:created xsi:type="dcterms:W3CDTF">2015-04-03T18:38:42Z</dcterms:created>
  <dcterms:modified xsi:type="dcterms:W3CDTF">2015-04-03T16:41:05Z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2015-04-02T00:00:00Z</vt:filetime>
  </property>
  <property fmtid="{D5CDD505-2E9C-101B-9397-08002B2CF9AE}" pid="3" name="LastSaved">
    <vt:filetime>2015-04-03T00:00:00Z</vt:filetime>
  </property>
</Properties>
</file>