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7" r:id="rId2"/>
    <p:sldId id="2147471837" r:id="rId3"/>
    <p:sldId id="256" r:id="rId4"/>
    <p:sldId id="2147471835" r:id="rId5"/>
    <p:sldId id="2147471836" r:id="rId6"/>
    <p:sldId id="517" r:id="rId7"/>
    <p:sldId id="521" r:id="rId8"/>
    <p:sldId id="325" r:id="rId9"/>
    <p:sldId id="2147471833" r:id="rId10"/>
    <p:sldId id="519" r:id="rId11"/>
    <p:sldId id="472" r:id="rId12"/>
    <p:sldId id="503" r:id="rId13"/>
    <p:sldId id="522" r:id="rId14"/>
    <p:sldId id="347" r:id="rId15"/>
    <p:sldId id="453" r:id="rId16"/>
    <p:sldId id="450" r:id="rId17"/>
    <p:sldId id="454" r:id="rId18"/>
    <p:sldId id="451" r:id="rId19"/>
    <p:sldId id="2147471832" r:id="rId20"/>
    <p:sldId id="523" r:id="rId21"/>
    <p:sldId id="258" r:id="rId22"/>
    <p:sldId id="259" r:id="rId23"/>
    <p:sldId id="260" r:id="rId24"/>
    <p:sldId id="262" r:id="rId25"/>
    <p:sldId id="525" r:id="rId26"/>
    <p:sldId id="264" r:id="rId27"/>
    <p:sldId id="528" r:id="rId28"/>
    <p:sldId id="529" r:id="rId29"/>
    <p:sldId id="497" r:id="rId30"/>
    <p:sldId id="2147471834" r:id="rId31"/>
    <p:sldId id="530" r:id="rId32"/>
    <p:sldId id="424" r:id="rId33"/>
    <p:sldId id="2147471830" r:id="rId34"/>
    <p:sldId id="2190" r:id="rId35"/>
    <p:sldId id="2192" r:id="rId36"/>
    <p:sldId id="2193" r:id="rId37"/>
    <p:sldId id="2147471831" r:id="rId3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24" autoAdjust="0"/>
    <p:restoredTop sz="94660"/>
  </p:normalViewPr>
  <p:slideViewPr>
    <p:cSldViewPr snapToGrid="0">
      <p:cViewPr varScale="1">
        <p:scale>
          <a:sx n="113" d="100"/>
          <a:sy n="113" d="100"/>
        </p:scale>
        <p:origin x="632" y="184"/>
      </p:cViewPr>
      <p:guideLst>
        <p:guide orient="horz" pos="2160"/>
        <p:guide pos="3840"/>
      </p:guideLst>
    </p:cSldViewPr>
  </p:slideViewPr>
  <p:notesTextViewPr>
    <p:cViewPr>
      <p:scale>
        <a:sx n="1" d="1"/>
        <a:sy n="1" d="1"/>
      </p:scale>
      <p:origin x="0" y="0"/>
    </p:cViewPr>
  </p:notesTextViewPr>
  <p:sorterViewPr>
    <p:cViewPr>
      <p:scale>
        <a:sx n="80" d="100"/>
        <a:sy n="80" d="100"/>
      </p:scale>
      <p:origin x="0" y="238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de_calcul_Microsoft_Excel.xlsx"/></Relationships>
</file>

<file path=ppt/charts/_rels/chart2.xml.rels><?xml version="1.0" encoding="UTF-8" standalone="yes"?>
<Relationships xmlns="http://schemas.openxmlformats.org/package/2006/relationships"><Relationship Id="rId2" Type="http://schemas.openxmlformats.org/officeDocument/2006/relationships/package" Target="../embeddings/Feuille_de_calcul_Microsoft_Excel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Feuille_de_calcul_Microsoft_Excel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HDV RNA undetectable</c:v>
                </c:pt>
              </c:strCache>
            </c:strRef>
          </c:tx>
          <c:spPr>
            <a:solidFill>
              <a:srgbClr val="CC00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Baseline</c:v>
                </c:pt>
                <c:pt idx="1">
                  <c:v>Semaine 24</c:v>
                </c:pt>
                <c:pt idx="2">
                  <c:v>Semaine 48</c:v>
                </c:pt>
                <c:pt idx="3">
                  <c:v>Semaine 96</c:v>
                </c:pt>
              </c:strCache>
            </c:strRef>
          </c:cat>
          <c:val>
            <c:numRef>
              <c:f>Feuil1!$B$2:$B$5</c:f>
              <c:numCache>
                <c:formatCode>General</c:formatCode>
                <c:ptCount val="4"/>
                <c:pt idx="0">
                  <c:v>0</c:v>
                </c:pt>
                <c:pt idx="1">
                  <c:v>16</c:v>
                </c:pt>
                <c:pt idx="2">
                  <c:v>33</c:v>
                </c:pt>
                <c:pt idx="3">
                  <c:v>43</c:v>
                </c:pt>
              </c:numCache>
            </c:numRef>
          </c:val>
          <c:extLst>
            <c:ext xmlns:c16="http://schemas.microsoft.com/office/drawing/2014/chart" uri="{C3380CC4-5D6E-409C-BE32-E72D297353CC}">
              <c16:uniqueId val="{00000000-4B79-454A-8012-7E6CFF867ABD}"/>
            </c:ext>
          </c:extLst>
        </c:ser>
        <c:ser>
          <c:idx val="1"/>
          <c:order val="1"/>
          <c:tx>
            <c:strRef>
              <c:f>Feuil1!$C$1</c:f>
              <c:strCache>
                <c:ptCount val="1"/>
                <c:pt idx="0">
                  <c:v>Virological response</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Baseline</c:v>
                </c:pt>
                <c:pt idx="1">
                  <c:v>Semaine 24</c:v>
                </c:pt>
                <c:pt idx="2">
                  <c:v>Semaine 48</c:v>
                </c:pt>
                <c:pt idx="3">
                  <c:v>Semaine 96</c:v>
                </c:pt>
              </c:strCache>
            </c:strRef>
          </c:cat>
          <c:val>
            <c:numRef>
              <c:f>Feuil1!$C$2:$C$5</c:f>
              <c:numCache>
                <c:formatCode>General</c:formatCode>
                <c:ptCount val="4"/>
                <c:pt idx="0">
                  <c:v>0</c:v>
                </c:pt>
                <c:pt idx="1">
                  <c:v>48</c:v>
                </c:pt>
                <c:pt idx="2">
                  <c:v>66</c:v>
                </c:pt>
                <c:pt idx="3">
                  <c:v>77</c:v>
                </c:pt>
              </c:numCache>
            </c:numRef>
          </c:val>
          <c:extLst>
            <c:ext xmlns:c16="http://schemas.microsoft.com/office/drawing/2014/chart" uri="{C3380CC4-5D6E-409C-BE32-E72D297353CC}">
              <c16:uniqueId val="{00000001-4B79-454A-8012-7E6CFF867ABD}"/>
            </c:ext>
          </c:extLst>
        </c:ser>
        <c:ser>
          <c:idx val="2"/>
          <c:order val="2"/>
          <c:tx>
            <c:strRef>
              <c:f>Feuil1!$D$1</c:f>
              <c:strCache>
                <c:ptCount val="1"/>
                <c:pt idx="0">
                  <c:v>Biochemical response</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Baseline</c:v>
                </c:pt>
                <c:pt idx="1">
                  <c:v>Semaine 24</c:v>
                </c:pt>
                <c:pt idx="2">
                  <c:v>Semaine 48</c:v>
                </c:pt>
                <c:pt idx="3">
                  <c:v>Semaine 96</c:v>
                </c:pt>
              </c:strCache>
            </c:strRef>
          </c:cat>
          <c:val>
            <c:numRef>
              <c:f>Feuil1!$D$2:$D$5</c:f>
              <c:numCache>
                <c:formatCode>General</c:formatCode>
                <c:ptCount val="4"/>
                <c:pt idx="0">
                  <c:v>11</c:v>
                </c:pt>
                <c:pt idx="1">
                  <c:v>60</c:v>
                </c:pt>
                <c:pt idx="2">
                  <c:v>69</c:v>
                </c:pt>
                <c:pt idx="3">
                  <c:v>73</c:v>
                </c:pt>
              </c:numCache>
            </c:numRef>
          </c:val>
          <c:extLst>
            <c:ext xmlns:c16="http://schemas.microsoft.com/office/drawing/2014/chart" uri="{C3380CC4-5D6E-409C-BE32-E72D297353CC}">
              <c16:uniqueId val="{00000002-4B79-454A-8012-7E6CFF867ABD}"/>
            </c:ext>
          </c:extLst>
        </c:ser>
        <c:ser>
          <c:idx val="3"/>
          <c:order val="3"/>
          <c:tx>
            <c:strRef>
              <c:f>Feuil1!$E$1</c:f>
              <c:strCache>
                <c:ptCount val="1"/>
                <c:pt idx="0">
                  <c:v>Combined response</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333399"/>
                    </a:solidFill>
                    <a:latin typeface="Calibri" panose="020F0502020204030204" pitchFamily="34" charset="0"/>
                    <a:ea typeface="Calibri" panose="020F0502020204030204" pitchFamily="34" charset="0"/>
                    <a:cs typeface="Calibri" panose="020F050202020403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Baseline</c:v>
                </c:pt>
                <c:pt idx="1">
                  <c:v>Semaine 24</c:v>
                </c:pt>
                <c:pt idx="2">
                  <c:v>Semaine 48</c:v>
                </c:pt>
                <c:pt idx="3">
                  <c:v>Semaine 96</c:v>
                </c:pt>
              </c:strCache>
            </c:strRef>
          </c:cat>
          <c:val>
            <c:numRef>
              <c:f>Feuil1!$E$2:$E$5</c:f>
              <c:numCache>
                <c:formatCode>General</c:formatCode>
                <c:ptCount val="4"/>
                <c:pt idx="0">
                  <c:v>0</c:v>
                </c:pt>
                <c:pt idx="1">
                  <c:v>28</c:v>
                </c:pt>
                <c:pt idx="2">
                  <c:v>48</c:v>
                </c:pt>
                <c:pt idx="3">
                  <c:v>58</c:v>
                </c:pt>
              </c:numCache>
            </c:numRef>
          </c:val>
          <c:extLst>
            <c:ext xmlns:c16="http://schemas.microsoft.com/office/drawing/2014/chart" uri="{C3380CC4-5D6E-409C-BE32-E72D297353CC}">
              <c16:uniqueId val="{00000003-4B79-454A-8012-7E6CFF867ABD}"/>
            </c:ext>
          </c:extLst>
        </c:ser>
        <c:dLbls>
          <c:showLegendKey val="0"/>
          <c:showVal val="0"/>
          <c:showCatName val="0"/>
          <c:showSerName val="0"/>
          <c:showPercent val="0"/>
          <c:showBubbleSize val="0"/>
        </c:dLbls>
        <c:gapWidth val="219"/>
        <c:overlap val="-27"/>
        <c:axId val="-2061169176"/>
        <c:axId val="-2053499768"/>
      </c:barChart>
      <c:catAx>
        <c:axId val="-2061169176"/>
        <c:scaling>
          <c:orientation val="minMax"/>
        </c:scaling>
        <c:delete val="0"/>
        <c:axPos val="b"/>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1197" b="1" i="0" u="none" strike="noStrike" kern="1200" baseline="0">
                <a:solidFill>
                  <a:srgbClr val="333399"/>
                </a:solidFill>
                <a:latin typeface="Calibri" panose="020F0502020204030204" pitchFamily="34" charset="0"/>
                <a:ea typeface="Calibri" panose="020F0502020204030204" pitchFamily="34" charset="0"/>
                <a:cs typeface="Calibri" panose="020F0502020204030204" pitchFamily="34" charset="0"/>
              </a:defRPr>
            </a:pPr>
            <a:endParaRPr lang="fr-FR"/>
          </a:p>
        </c:txPr>
        <c:crossAx val="-2053499768"/>
        <c:crosses val="autoZero"/>
        <c:auto val="1"/>
        <c:lblAlgn val="ctr"/>
        <c:lblOffset val="100"/>
        <c:noMultiLvlLbl val="0"/>
      </c:catAx>
      <c:valAx>
        <c:axId val="-2053499768"/>
        <c:scaling>
          <c:orientation val="minMax"/>
          <c:max val="100"/>
        </c:scaling>
        <c:delete val="0"/>
        <c:axPos val="l"/>
        <c:numFmt formatCode="General" sourceLinked="1"/>
        <c:majorTickMark val="out"/>
        <c:minorTickMark val="none"/>
        <c:tickLblPos val="nextTo"/>
        <c:spPr>
          <a:noFill/>
          <a:ln>
            <a:solidFill>
              <a:schemeClr val="bg2"/>
            </a:solidFill>
          </a:ln>
          <a:effectLst/>
        </c:spPr>
        <c:txPr>
          <a:bodyPr rot="-60000000" spcFirstLastPara="1" vertOverflow="ellipsis" vert="horz" wrap="square" anchor="ctr" anchorCtr="1"/>
          <a:lstStyle/>
          <a:p>
            <a:pPr>
              <a:defRPr sz="1197" b="0" i="0" u="none" strike="noStrike" kern="1200" baseline="0">
                <a:solidFill>
                  <a:srgbClr val="333399"/>
                </a:solidFill>
                <a:latin typeface="Calibri" panose="020F0502020204030204" pitchFamily="34" charset="0"/>
                <a:ea typeface="Calibri" panose="020F0502020204030204" pitchFamily="34" charset="0"/>
                <a:cs typeface="Calibri" panose="020F0502020204030204" pitchFamily="34" charset="0"/>
              </a:defRPr>
            </a:pPr>
            <a:endParaRPr lang="fr-FR"/>
          </a:p>
        </c:txPr>
        <c:crossAx val="-2061169176"/>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0394159058142"/>
          <c:y val="3.1013755374952202E-2"/>
          <c:w val="0.86687616496610298"/>
          <c:h val="0.93610159262499604"/>
        </c:manualLayout>
      </c:layout>
      <c:barChart>
        <c:barDir val="col"/>
        <c:grouping val="clustered"/>
        <c:varyColors val="0"/>
        <c:ser>
          <c:idx val="0"/>
          <c:order val="0"/>
          <c:tx>
            <c:strRef>
              <c:f>Sheet1!$B$1</c:f>
              <c:strCache>
                <c:ptCount val="1"/>
                <c:pt idx="0">
                  <c:v>VirResp</c:v>
                </c:pt>
              </c:strCache>
            </c:strRef>
          </c:tx>
          <c:spPr>
            <a:solidFill>
              <a:srgbClr val="FF0000"/>
            </a:solidFill>
            <a:ln>
              <a:noFill/>
            </a:ln>
            <a:effectLst/>
          </c:spPr>
          <c:invertIfNegative val="0"/>
          <c:dPt>
            <c:idx val="0"/>
            <c:invertIfNegative val="0"/>
            <c:bubble3D val="0"/>
            <c:extLst>
              <c:ext xmlns:c16="http://schemas.microsoft.com/office/drawing/2014/chart" uri="{C3380CC4-5D6E-409C-BE32-E72D297353CC}">
                <c16:uniqueId val="{00000001-52D3-8640-9A8D-43A74534F09C}"/>
              </c:ext>
            </c:extLst>
          </c:dPt>
          <c:dPt>
            <c:idx val="1"/>
            <c:invertIfNegative val="0"/>
            <c:bubble3D val="0"/>
            <c:spPr>
              <a:solidFill>
                <a:srgbClr val="0070C0"/>
              </a:solidFill>
              <a:ln>
                <a:noFill/>
              </a:ln>
              <a:effectLst/>
            </c:spPr>
            <c:extLst>
              <c:ext xmlns:c16="http://schemas.microsoft.com/office/drawing/2014/chart" uri="{C3380CC4-5D6E-409C-BE32-E72D297353CC}">
                <c16:uniqueId val="{00000003-52D3-8640-9A8D-43A74534F09C}"/>
              </c:ext>
            </c:extLst>
          </c:dPt>
          <c:dPt>
            <c:idx val="2"/>
            <c:invertIfNegative val="0"/>
            <c:bubble3D val="0"/>
            <c:spPr>
              <a:solidFill>
                <a:srgbClr val="C00000"/>
              </a:solidFill>
              <a:ln>
                <a:noFill/>
              </a:ln>
              <a:effectLst/>
            </c:spPr>
            <c:extLst>
              <c:ext xmlns:c16="http://schemas.microsoft.com/office/drawing/2014/chart" uri="{C3380CC4-5D6E-409C-BE32-E72D297353CC}">
                <c16:uniqueId val="{00000005-52D3-8640-9A8D-43A74534F09C}"/>
              </c:ext>
            </c:extLst>
          </c:dPt>
          <c:dPt>
            <c:idx val="3"/>
            <c:invertIfNegative val="0"/>
            <c:bubble3D val="0"/>
            <c:spPr>
              <a:solidFill>
                <a:srgbClr val="7030A0"/>
              </a:solidFill>
              <a:ln>
                <a:noFill/>
              </a:ln>
              <a:effectLst/>
            </c:spPr>
            <c:extLst>
              <c:ext xmlns:c16="http://schemas.microsoft.com/office/drawing/2014/chart" uri="{C3380CC4-5D6E-409C-BE32-E72D297353CC}">
                <c16:uniqueId val="{00000007-52D3-8640-9A8D-43A74534F09C}"/>
              </c:ext>
            </c:extLst>
          </c:dPt>
          <c:dLbls>
            <c:dLbl>
              <c:idx val="0"/>
              <c:tx>
                <c:rich>
                  <a:bodyPr wrap="square" lIns="38100" tIns="19050" rIns="38100" bIns="19050" anchor="ctr">
                    <a:noAutofit/>
                  </a:bodyPr>
                  <a:lstStyle/>
                  <a:p>
                    <a:pPr>
                      <a:defRPr sz="1800" b="1">
                        <a:solidFill>
                          <a:srgbClr val="333399"/>
                        </a:solidFill>
                        <a:latin typeface="Calibri" panose="020F0502020204030204" pitchFamily="34" charset="0"/>
                        <a:cs typeface="Calibri" panose="020F0502020204030204" pitchFamily="34" charset="0"/>
                      </a:defRPr>
                    </a:pPr>
                    <a:r>
                      <a:rPr lang="en-US"/>
                      <a:t>17</a:t>
                    </a:r>
                  </a:p>
                </c:rich>
              </c:tx>
              <c:numFmt formatCode="#,##0" sourceLinked="0"/>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1-52D3-8640-9A8D-43A74534F09C}"/>
                </c:ext>
              </c:extLst>
            </c:dLbl>
            <c:dLbl>
              <c:idx val="1"/>
              <c:tx>
                <c:rich>
                  <a:bodyPr/>
                  <a:lstStyle/>
                  <a:p>
                    <a:r>
                      <a:rPr lang="en-US"/>
                      <a:t>32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52D3-8640-9A8D-43A74534F09C}"/>
                </c:ext>
              </c:extLst>
            </c:dLbl>
            <c:dLbl>
              <c:idx val="2"/>
              <c:layout>
                <c:manualLayout>
                  <c:x val="0"/>
                  <c:y val="4.4475462202110697E-2"/>
                </c:manualLayout>
              </c:layout>
              <c:tx>
                <c:rich>
                  <a:bodyPr wrap="square" lIns="38100" tIns="19050" rIns="38100" bIns="19050" anchor="ctr">
                    <a:noAutofit/>
                  </a:bodyPr>
                  <a:lstStyle/>
                  <a:p>
                    <a:pPr>
                      <a:defRPr sz="1800" b="1">
                        <a:solidFill>
                          <a:srgbClr val="333399"/>
                        </a:solidFill>
                        <a:latin typeface="Calibri" panose="020F0502020204030204" pitchFamily="34" charset="0"/>
                        <a:cs typeface="Calibri" panose="020F0502020204030204" pitchFamily="34" charset="0"/>
                      </a:defRPr>
                    </a:pPr>
                    <a:r>
                      <a:rPr lang="en-US"/>
                      <a:t>46</a:t>
                    </a:r>
                  </a:p>
                </c:rich>
              </c:tx>
              <c:numFmt formatCode="#,##0" sourceLinked="0"/>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layout>
                    <c:manualLayout>
                      <c:w val="4.4094128561999513E-2"/>
                      <c:h val="0.14602259793731912"/>
                    </c:manualLayout>
                  </c15:layout>
                  <c15:showDataLabelsRange val="0"/>
                </c:ext>
                <c:ext xmlns:c16="http://schemas.microsoft.com/office/drawing/2014/chart" uri="{C3380CC4-5D6E-409C-BE32-E72D297353CC}">
                  <c16:uniqueId val="{00000005-52D3-8640-9A8D-43A74534F09C}"/>
                </c:ext>
              </c:extLst>
            </c:dLbl>
            <c:dLbl>
              <c:idx val="3"/>
              <c:tx>
                <c:rich>
                  <a:bodyPr/>
                  <a:lstStyle/>
                  <a:p>
                    <a:r>
                      <a:rPr lang="en-US"/>
                      <a:t>12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52D3-8640-9A8D-43A74534F09C}"/>
                </c:ext>
              </c:extLst>
            </c:dLbl>
            <c:numFmt formatCode="#,##0" sourceLinked="0"/>
            <c:spPr>
              <a:noFill/>
              <a:ln>
                <a:noFill/>
              </a:ln>
              <a:effectLst/>
            </c:spPr>
            <c:txPr>
              <a:bodyPr wrap="square" lIns="38100" tIns="19050" rIns="38100" bIns="19050" anchor="ctr">
                <a:spAutoFit/>
              </a:bodyPr>
              <a:lstStyle/>
              <a:p>
                <a:pPr>
                  <a:defRPr sz="1800" b="1">
                    <a:solidFill>
                      <a:srgbClr val="333399"/>
                    </a:solidFill>
                    <a:latin typeface="Calibri" panose="020F0502020204030204" pitchFamily="34" charset="0"/>
                    <a:cs typeface="Calibri" panose="020F0502020204030204"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Peg</c:v>
                </c:pt>
                <c:pt idx="1">
                  <c:v>2 mg + Peg</c:v>
                </c:pt>
                <c:pt idx="2">
                  <c:v>10 mg + Peg</c:v>
                </c:pt>
                <c:pt idx="3">
                  <c:v>10 mg</c:v>
                </c:pt>
              </c:strCache>
            </c:strRef>
          </c:cat>
          <c:val>
            <c:numRef>
              <c:f>Sheet1!$B$2:$B$5</c:f>
              <c:numCache>
                <c:formatCode>General</c:formatCode>
                <c:ptCount val="4"/>
                <c:pt idx="0">
                  <c:v>17</c:v>
                </c:pt>
                <c:pt idx="1">
                  <c:v>32</c:v>
                </c:pt>
                <c:pt idx="2">
                  <c:v>46</c:v>
                </c:pt>
                <c:pt idx="3">
                  <c:v>12</c:v>
                </c:pt>
              </c:numCache>
            </c:numRef>
          </c:val>
          <c:extLst>
            <c:ext xmlns:c16="http://schemas.microsoft.com/office/drawing/2014/chart" uri="{C3380CC4-5D6E-409C-BE32-E72D297353CC}">
              <c16:uniqueId val="{00000008-52D3-8640-9A8D-43A74534F09C}"/>
            </c:ext>
          </c:extLst>
        </c:ser>
        <c:dLbls>
          <c:dLblPos val="outEnd"/>
          <c:showLegendKey val="0"/>
          <c:showVal val="1"/>
          <c:showCatName val="0"/>
          <c:showSerName val="0"/>
          <c:showPercent val="0"/>
          <c:showBubbleSize val="0"/>
        </c:dLbls>
        <c:gapWidth val="50"/>
        <c:axId val="2133348936"/>
        <c:axId val="-2050127448"/>
      </c:barChart>
      <c:catAx>
        <c:axId val="2133348936"/>
        <c:scaling>
          <c:orientation val="minMax"/>
        </c:scaling>
        <c:delete val="0"/>
        <c:axPos val="b"/>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fr-FR"/>
          </a:p>
        </c:txPr>
        <c:crossAx val="-2050127448"/>
        <c:crosses val="autoZero"/>
        <c:auto val="1"/>
        <c:lblAlgn val="ctr"/>
        <c:lblOffset val="250"/>
        <c:noMultiLvlLbl val="0"/>
      </c:catAx>
      <c:valAx>
        <c:axId val="-2050127448"/>
        <c:scaling>
          <c:orientation val="minMax"/>
          <c:max val="100"/>
          <c:min val="0"/>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rgbClr val="333399"/>
                </a:solidFill>
                <a:latin typeface="Calibri" panose="020F0502020204030204" pitchFamily="34" charset="0"/>
                <a:ea typeface="+mn-ea"/>
                <a:cs typeface="Calibri" panose="020F0502020204030204" pitchFamily="34" charset="0"/>
              </a:defRPr>
            </a:pPr>
            <a:endParaRPr lang="fr-FR"/>
          </a:p>
        </c:txPr>
        <c:crossAx val="2133348936"/>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0394159058142"/>
          <c:y val="3.1013755374952202E-2"/>
          <c:w val="0.86687616496610298"/>
          <c:h val="0.93610159262499604"/>
        </c:manualLayout>
      </c:layout>
      <c:barChart>
        <c:barDir val="col"/>
        <c:grouping val="clustered"/>
        <c:varyColors val="0"/>
        <c:ser>
          <c:idx val="0"/>
          <c:order val="0"/>
          <c:tx>
            <c:strRef>
              <c:f>Sheet1!$B$1</c:f>
              <c:strCache>
                <c:ptCount val="1"/>
                <c:pt idx="0">
                  <c:v>VirResp</c:v>
                </c:pt>
              </c:strCache>
            </c:strRef>
          </c:tx>
          <c:spPr>
            <a:solidFill>
              <a:srgbClr val="FF0000"/>
            </a:solidFill>
            <a:ln>
              <a:noFill/>
            </a:ln>
            <a:effectLst/>
          </c:spPr>
          <c:invertIfNegative val="0"/>
          <c:dPt>
            <c:idx val="0"/>
            <c:invertIfNegative val="0"/>
            <c:bubble3D val="0"/>
            <c:extLst>
              <c:ext xmlns:c16="http://schemas.microsoft.com/office/drawing/2014/chart" uri="{C3380CC4-5D6E-409C-BE32-E72D297353CC}">
                <c16:uniqueId val="{00000000-2D9B-48DC-A378-DE21D5499423}"/>
              </c:ext>
            </c:extLst>
          </c:dPt>
          <c:dPt>
            <c:idx val="1"/>
            <c:invertIfNegative val="0"/>
            <c:bubble3D val="0"/>
            <c:spPr>
              <a:solidFill>
                <a:srgbClr val="0070C0"/>
              </a:solidFill>
              <a:ln>
                <a:noFill/>
              </a:ln>
              <a:effectLst/>
            </c:spPr>
            <c:extLst>
              <c:ext xmlns:c16="http://schemas.microsoft.com/office/drawing/2014/chart" uri="{C3380CC4-5D6E-409C-BE32-E72D297353CC}">
                <c16:uniqueId val="{00000002-2D9B-48DC-A378-DE21D5499423}"/>
              </c:ext>
            </c:extLst>
          </c:dPt>
          <c:dPt>
            <c:idx val="2"/>
            <c:invertIfNegative val="0"/>
            <c:bubble3D val="0"/>
            <c:spPr>
              <a:solidFill>
                <a:srgbClr val="C00000"/>
              </a:solidFill>
              <a:ln>
                <a:noFill/>
              </a:ln>
              <a:effectLst/>
            </c:spPr>
            <c:extLst>
              <c:ext xmlns:c16="http://schemas.microsoft.com/office/drawing/2014/chart" uri="{C3380CC4-5D6E-409C-BE32-E72D297353CC}">
                <c16:uniqueId val="{00000004-2D9B-48DC-A378-DE21D5499423}"/>
              </c:ext>
            </c:extLst>
          </c:dPt>
          <c:dPt>
            <c:idx val="3"/>
            <c:invertIfNegative val="0"/>
            <c:bubble3D val="0"/>
            <c:spPr>
              <a:solidFill>
                <a:srgbClr val="7030A0"/>
              </a:solidFill>
              <a:ln>
                <a:noFill/>
              </a:ln>
              <a:effectLst/>
            </c:spPr>
            <c:extLst>
              <c:ext xmlns:c16="http://schemas.microsoft.com/office/drawing/2014/chart" uri="{C3380CC4-5D6E-409C-BE32-E72D297353CC}">
                <c16:uniqueId val="{00000006-2D9B-48DC-A378-DE21D5499423}"/>
              </c:ext>
            </c:extLst>
          </c:dPt>
          <c:dLbls>
            <c:dLbl>
              <c:idx val="0"/>
              <c:tx>
                <c:rich>
                  <a:bodyPr wrap="square" lIns="38100" tIns="19050" rIns="38100" bIns="19050" anchor="ctr">
                    <a:noAutofit/>
                  </a:bodyPr>
                  <a:lstStyle/>
                  <a:p>
                    <a:pPr>
                      <a:defRPr sz="1800" b="1">
                        <a:solidFill>
                          <a:srgbClr val="333399"/>
                        </a:solidFill>
                        <a:latin typeface="Calibri" panose="020F0502020204030204" pitchFamily="34" charset="0"/>
                        <a:cs typeface="Calibri" panose="020F0502020204030204" pitchFamily="34" charset="0"/>
                      </a:defRPr>
                    </a:pPr>
                    <a:r>
                      <a:rPr lang="en-US" dirty="0"/>
                      <a:t>13</a:t>
                    </a:r>
                  </a:p>
                </c:rich>
              </c:tx>
              <c:numFmt formatCode="#,##0" sourceLinked="0"/>
              <c:spPr>
                <a:noFill/>
                <a:ln>
                  <a:noFill/>
                </a:ln>
                <a:effectLst/>
              </c:spPr>
              <c:dLblPos val="outEnd"/>
              <c:showLegendKey val="0"/>
              <c:showVal val="1"/>
              <c:showCatName val="0"/>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0-2D9B-48DC-A378-DE21D5499423}"/>
                </c:ext>
              </c:extLst>
            </c:dLbl>
            <c:dLbl>
              <c:idx val="1"/>
              <c:tx>
                <c:rich>
                  <a:bodyPr/>
                  <a:lstStyle/>
                  <a:p>
                    <a:r>
                      <a:rPr lang="en-US" dirty="0"/>
                      <a:t>28</a:t>
                    </a:r>
                  </a:p>
                </c:rich>
              </c:tx>
              <c:dLblPos val="outEnd"/>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2-2D9B-48DC-A378-DE21D5499423}"/>
                </c:ext>
              </c:extLst>
            </c:dLbl>
            <c:dLbl>
              <c:idx val="2"/>
              <c:layout>
                <c:manualLayout>
                  <c:x val="0"/>
                  <c:y val="4.4475462202110697E-2"/>
                </c:manualLayout>
              </c:layout>
              <c:tx>
                <c:rich>
                  <a:bodyPr wrap="square" lIns="38100" tIns="19050" rIns="38100" bIns="19050" anchor="ctr">
                    <a:noAutofit/>
                  </a:bodyPr>
                  <a:lstStyle/>
                  <a:p>
                    <a:pPr>
                      <a:defRPr sz="1800" b="1">
                        <a:solidFill>
                          <a:srgbClr val="333399"/>
                        </a:solidFill>
                        <a:latin typeface="Calibri" panose="020F0502020204030204" pitchFamily="34" charset="0"/>
                        <a:cs typeface="Calibri" panose="020F0502020204030204" pitchFamily="34" charset="0"/>
                      </a:defRPr>
                    </a:pPr>
                    <a:r>
                      <a:rPr lang="en-US" dirty="0"/>
                      <a:t>42</a:t>
                    </a:r>
                  </a:p>
                </c:rich>
              </c:tx>
              <c:numFmt formatCode="#,##0" sourceLinked="0"/>
              <c:spPr>
                <a:noFill/>
                <a:ln>
                  <a:noFill/>
                </a:ln>
                <a:effectLst/>
              </c:spPr>
              <c:dLblPos val="outEnd"/>
              <c:showLegendKey val="0"/>
              <c:showVal val="1"/>
              <c:showCatName val="0"/>
              <c:showSerName val="0"/>
              <c:showPercent val="0"/>
              <c:showBubbleSize val="0"/>
              <c:separator>, </c:separator>
              <c:extLst>
                <c:ext xmlns:c15="http://schemas.microsoft.com/office/drawing/2012/chart" uri="{CE6537A1-D6FC-4f65-9D91-7224C49458BB}">
                  <c15:layout>
                    <c:manualLayout>
                      <c:w val="4.4094128561999513E-2"/>
                      <c:h val="0.14602259793731912"/>
                    </c:manualLayout>
                  </c15:layout>
                  <c15:showDataLabelsRange val="0"/>
                </c:ext>
                <c:ext xmlns:c16="http://schemas.microsoft.com/office/drawing/2014/chart" uri="{C3380CC4-5D6E-409C-BE32-E72D297353CC}">
                  <c16:uniqueId val="{00000004-2D9B-48DC-A378-DE21D5499423}"/>
                </c:ext>
              </c:extLst>
            </c:dLbl>
            <c:dLbl>
              <c:idx val="3"/>
              <c:tx>
                <c:rich>
                  <a:bodyPr/>
                  <a:lstStyle/>
                  <a:p>
                    <a:r>
                      <a:rPr lang="en-US" dirty="0"/>
                      <a:t>8</a:t>
                    </a:r>
                  </a:p>
                </c:rich>
              </c:tx>
              <c:dLblPos val="outEnd"/>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6-2D9B-48DC-A378-DE21D5499423}"/>
                </c:ext>
              </c:extLst>
            </c:dLbl>
            <c:numFmt formatCode="#,##0" sourceLinked="0"/>
            <c:spPr>
              <a:noFill/>
              <a:ln>
                <a:noFill/>
              </a:ln>
              <a:effectLst/>
            </c:spPr>
            <c:txPr>
              <a:bodyPr wrap="square" lIns="38100" tIns="19050" rIns="38100" bIns="19050" anchor="ctr">
                <a:spAutoFit/>
              </a:bodyPr>
              <a:lstStyle/>
              <a:p>
                <a:pPr>
                  <a:defRPr sz="1800" b="1">
                    <a:solidFill>
                      <a:srgbClr val="333399"/>
                    </a:solidFill>
                    <a:latin typeface="Calibri" panose="020F0502020204030204" pitchFamily="34" charset="0"/>
                    <a:cs typeface="Calibri" panose="020F0502020204030204" pitchFamily="34" charset="0"/>
                  </a:defRPr>
                </a:pPr>
                <a:endParaRPr lang="fr-FR"/>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Sheet1!$A$2:$A$5</c:f>
              <c:strCache>
                <c:ptCount val="4"/>
                <c:pt idx="0">
                  <c:v>Peg</c:v>
                </c:pt>
                <c:pt idx="1">
                  <c:v>2 mg + Peg</c:v>
                </c:pt>
                <c:pt idx="2">
                  <c:v>10 mg + Peg</c:v>
                </c:pt>
                <c:pt idx="3">
                  <c:v>10 mg</c:v>
                </c:pt>
              </c:strCache>
            </c:strRef>
          </c:cat>
          <c:val>
            <c:numRef>
              <c:f>Sheet1!$B$2:$B$5</c:f>
              <c:numCache>
                <c:formatCode>General</c:formatCode>
                <c:ptCount val="4"/>
                <c:pt idx="0">
                  <c:v>13</c:v>
                </c:pt>
                <c:pt idx="1">
                  <c:v>28</c:v>
                </c:pt>
                <c:pt idx="2">
                  <c:v>42</c:v>
                </c:pt>
                <c:pt idx="3">
                  <c:v>8</c:v>
                </c:pt>
              </c:numCache>
            </c:numRef>
          </c:val>
          <c:extLst>
            <c:ext xmlns:c16="http://schemas.microsoft.com/office/drawing/2014/chart" uri="{C3380CC4-5D6E-409C-BE32-E72D297353CC}">
              <c16:uniqueId val="{00000007-2D9B-48DC-A378-DE21D5499423}"/>
            </c:ext>
          </c:extLst>
        </c:ser>
        <c:dLbls>
          <c:dLblPos val="outEnd"/>
          <c:showLegendKey val="0"/>
          <c:showVal val="1"/>
          <c:showCatName val="0"/>
          <c:showSerName val="0"/>
          <c:showPercent val="0"/>
          <c:showBubbleSize val="0"/>
        </c:dLbls>
        <c:gapWidth val="50"/>
        <c:axId val="1775143944"/>
        <c:axId val="2124730408"/>
      </c:barChart>
      <c:catAx>
        <c:axId val="1775143944"/>
        <c:scaling>
          <c:orientation val="minMax"/>
        </c:scaling>
        <c:delete val="0"/>
        <c:axPos val="b"/>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fr-FR"/>
          </a:p>
        </c:txPr>
        <c:crossAx val="2124730408"/>
        <c:crosses val="autoZero"/>
        <c:auto val="1"/>
        <c:lblAlgn val="ctr"/>
        <c:lblOffset val="250"/>
        <c:noMultiLvlLbl val="0"/>
      </c:catAx>
      <c:valAx>
        <c:axId val="2124730408"/>
        <c:scaling>
          <c:orientation val="minMax"/>
          <c:max val="100"/>
          <c:min val="0"/>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rgbClr val="333399"/>
                </a:solidFill>
                <a:latin typeface="Calibri" panose="020F0502020204030204" pitchFamily="34" charset="0"/>
                <a:ea typeface="+mn-ea"/>
                <a:cs typeface="Calibri" panose="020F0502020204030204" pitchFamily="34" charset="0"/>
              </a:defRPr>
            </a:pPr>
            <a:endParaRPr lang="fr-FR"/>
          </a:p>
        </c:txPr>
        <c:crossAx val="1775143944"/>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70BC74-4737-4A42-B754-E20F10E76FFE}" type="datetimeFigureOut">
              <a:rPr lang="fr-FR" smtClean="0"/>
              <a:t>01/02/2024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311132-63BB-AE4F-ACDF-54D0000112BE}" type="slidenum">
              <a:rPr lang="fr-FR" smtClean="0"/>
              <a:t>‹N°›</a:t>
            </a:fld>
            <a:endParaRPr lang="fr-FR"/>
          </a:p>
        </p:txBody>
      </p:sp>
    </p:spTree>
    <p:extLst>
      <p:ext uri="{BB962C8B-B14F-4D97-AF65-F5344CB8AC3E}">
        <p14:creationId xmlns:p14="http://schemas.microsoft.com/office/powerpoint/2010/main" val="544057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a:extLst>
              <a:ext uri="{FF2B5EF4-FFF2-40B4-BE49-F238E27FC236}">
                <a16:creationId xmlns:a16="http://schemas.microsoft.com/office/drawing/2014/main" id="{A8008279-AC1E-A984-DD96-BF26A97DC1CF}"/>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B0389379-6B63-294B-8CF7-60BA87EE097F}" type="slidenum">
              <a:rPr lang="fr-FR" altLang="fr-FR" sz="1200"/>
              <a:pPr eaLnBrk="1" hangingPunct="1"/>
              <a:t>14</a:t>
            </a:fld>
            <a:endParaRPr lang="fr-FR" altLang="fr-FR" sz="1200"/>
          </a:p>
        </p:txBody>
      </p:sp>
      <p:sp>
        <p:nvSpPr>
          <p:cNvPr id="36866" name="Rectangle 2">
            <a:extLst>
              <a:ext uri="{FF2B5EF4-FFF2-40B4-BE49-F238E27FC236}">
                <a16:creationId xmlns:a16="http://schemas.microsoft.com/office/drawing/2014/main" id="{AA4FCCD5-F8D3-87C4-ED6D-8CDB7B086B66}"/>
              </a:ext>
            </a:extLst>
          </p:cNvPr>
          <p:cNvSpPr>
            <a:spLocks noGrp="1" noRot="1" noChangeAspect="1" noChangeArrowheads="1" noTextEdit="1"/>
          </p:cNvSpPr>
          <p:nvPr>
            <p:ph type="sldImg"/>
          </p:nvPr>
        </p:nvSpPr>
        <p:spPr>
          <a:xfrm>
            <a:off x="393700" y="692150"/>
            <a:ext cx="6070600" cy="3416300"/>
          </a:xfrm>
          <a:ln w="12700" cap="flat">
            <a:solidFill>
              <a:schemeClr val="tx1"/>
            </a:solidFill>
          </a:ln>
        </p:spPr>
      </p:sp>
      <p:sp>
        <p:nvSpPr>
          <p:cNvPr id="36867" name="Rectangle 3">
            <a:extLst>
              <a:ext uri="{FF2B5EF4-FFF2-40B4-BE49-F238E27FC236}">
                <a16:creationId xmlns:a16="http://schemas.microsoft.com/office/drawing/2014/main" id="{44D4B589-0610-4F20-232D-E0F6C1940A03}"/>
              </a:ext>
            </a:extLst>
          </p:cNvPr>
          <p:cNvSpPr>
            <a:spLocks noGrp="1" noChangeArrowheads="1"/>
          </p:cNvSpPr>
          <p:nvPr>
            <p:ph type="body" idx="1"/>
          </p:nvPr>
        </p:nvSpPr>
        <p:spPr>
          <a:xfrm>
            <a:off x="914400" y="4356100"/>
            <a:ext cx="5029200" cy="413543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8" tIns="44450" rIns="90488" bIns="44450"/>
          <a:lstStyle/>
          <a:p>
            <a:pPr eaLnBrk="1" hangingPunct="1"/>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202885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a:extLst>
              <a:ext uri="{FF2B5EF4-FFF2-40B4-BE49-F238E27FC236}">
                <a16:creationId xmlns:a16="http://schemas.microsoft.com/office/drawing/2014/main" id="{BBB5ED6B-3D8A-E39F-99B7-69135C8282EC}"/>
              </a:ext>
            </a:extLst>
          </p:cNvPr>
          <p:cNvSpPr>
            <a:spLocks noGrp="1" noRot="1" noChangeAspect="1" noChangeArrowheads="1" noTextEdit="1"/>
          </p:cNvSpPr>
          <p:nvPr>
            <p:ph type="sldImg"/>
          </p:nvPr>
        </p:nvSpPr>
        <p:spPr>
          <a:ln/>
        </p:spPr>
      </p:sp>
      <p:sp>
        <p:nvSpPr>
          <p:cNvPr id="41986" name="Rectangle 3">
            <a:extLst>
              <a:ext uri="{FF2B5EF4-FFF2-40B4-BE49-F238E27FC236}">
                <a16:creationId xmlns:a16="http://schemas.microsoft.com/office/drawing/2014/main" id="{80C32D72-D062-832F-2ADE-B16C2154DCD9}"/>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fr-FR" altLang="fr-FR">
                <a:latin typeface="Calibri" panose="020F0502020204030204" pitchFamily="34" charset="0"/>
                <a:ea typeface="ＭＳ Ｐゴシック" panose="020B0600070205080204" pitchFamily="34" charset="-128"/>
              </a:rPr>
              <a:t>Dans cette étude de cohorte portant sur 418 patients VHB+ traités par ETV, 100 % des patients avaient un ADN VHB indétectable à 5 ans que les patients soit AgHBe+ ou -. Le taux de séroconversion HBe était de 52 % à 5 ans. Un patient ayant eu une réponse partielle à 12 et 24 mois a développé une mutation de résistance après 40 mois de traitement et a répondu après ajout du ténofovir. </a:t>
            </a:r>
          </a:p>
          <a:p>
            <a:pPr eaLnBrk="1" hangingPunct="1">
              <a:spcBef>
                <a:spcPct val="0"/>
              </a:spcBef>
            </a:pPr>
            <a:br>
              <a:rPr lang="fr-FR" altLang="fr-FR">
                <a:latin typeface="Calibri" panose="020F0502020204030204" pitchFamily="34" charset="0"/>
                <a:ea typeface="ＭＳ Ｐゴシック" panose="020B0600070205080204" pitchFamily="34" charset="-128"/>
              </a:rPr>
            </a:br>
            <a:r>
              <a:rPr lang="fr-FR" altLang="fr-FR">
                <a:latin typeface="Calibri" panose="020F0502020204030204" pitchFamily="34" charset="0"/>
                <a:ea typeface="ＭＳ Ｐゴシック" panose="020B0600070205080204" pitchFamily="34" charset="-128"/>
              </a:rPr>
              <a:t>13 patients AgHBe+ ont perdu l</a:t>
            </a:r>
            <a:r>
              <a:rPr lang="fr-FR" altLang="ja-JP">
                <a:latin typeface="Calibri" panose="020F0502020204030204" pitchFamily="34" charset="0"/>
                <a:ea typeface="ＭＳ Ｐゴシック" panose="020B0600070205080204" pitchFamily="34" charset="-128"/>
              </a:rPr>
              <a:t>’AgHBs. La tolérance rénale était bonne et seuls 2 patients ont dû réduire la dose d’entécavir du fait d’une diminution de la clairance de la créatinine. 17 patients ont développé un CHC durant le suivi à 5 ans soit un taux de CHC de 2,8 % par an. 11 malades sont décédés, dont 2 de CHC. 4 patients ont été transplantés pour CHC. Aucun effet indésirable sérieux n’a été rapporté. </a:t>
            </a:r>
          </a:p>
          <a:p>
            <a:pPr eaLnBrk="1" hangingPunct="1">
              <a:spcBef>
                <a:spcPct val="0"/>
              </a:spcBef>
            </a:pPr>
            <a:r>
              <a:rPr lang="fr-FR" altLang="fr-FR">
                <a:latin typeface="Calibri" panose="020F0502020204030204" pitchFamily="34" charset="0"/>
                <a:ea typeface="ＭＳ Ｐゴシック" panose="020B0600070205080204" pitchFamily="34" charset="-128"/>
              </a:rPr>
              <a:t>En conclusion, cette étude montre l</a:t>
            </a:r>
            <a:r>
              <a:rPr lang="fr-FR" altLang="ja-JP">
                <a:latin typeface="Calibri" panose="020F0502020204030204" pitchFamily="34" charset="0"/>
                <a:ea typeface="ＭＳ Ｐゴシック" panose="020B0600070205080204" pitchFamily="34" charset="-128"/>
              </a:rPr>
              <a:t>’excellente efficacité et la bonne tolérance de l’entecavir à 5 ans. Cependant la virosuppression complète chez les patients cirrhotiques prévient le risque de décompensation mais pas celui de CHC. </a:t>
            </a:r>
            <a:endParaRPr lang="fr-FR" altLang="fr-FR">
              <a:latin typeface="Calibri" panose="020F0502020204030204" pitchFamily="34" charset="0"/>
              <a:ea typeface="ＭＳ Ｐゴシック" panose="020B0600070205080204" pitchFamily="34" charset="-128"/>
            </a:endParaRPr>
          </a:p>
        </p:txBody>
      </p:sp>
      <p:sp>
        <p:nvSpPr>
          <p:cNvPr id="41987" name="Rectangle 7">
            <a:extLst>
              <a:ext uri="{FF2B5EF4-FFF2-40B4-BE49-F238E27FC236}">
                <a16:creationId xmlns:a16="http://schemas.microsoft.com/office/drawing/2014/main" id="{3F49535A-4564-0841-4AC8-A81CB73FC2D2}"/>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658" tIns="45828" rIns="91658" bIns="45828" anchor="b"/>
          <a:lstStyle>
            <a:lvl1pPr defTabSz="94615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461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4615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4615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4615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461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461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461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461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fld id="{C7D8FBC4-0FA4-AD49-8110-64D354228CB6}" type="slidenum">
              <a:rPr lang="fr-FR" altLang="fr-FR" sz="1800">
                <a:latin typeface="Calibri" panose="020F0502020204030204" pitchFamily="34" charset="0"/>
              </a:rPr>
              <a:pPr algn="r" eaLnBrk="1" hangingPunct="1"/>
              <a:t>16</a:t>
            </a:fld>
            <a:endParaRPr lang="fr-FR" altLang="fr-FR" sz="180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a:extLst>
              <a:ext uri="{FF2B5EF4-FFF2-40B4-BE49-F238E27FC236}">
                <a16:creationId xmlns:a16="http://schemas.microsoft.com/office/drawing/2014/main" id="{A5CF217D-EC08-1B5C-05E2-69BCDE268DD6}"/>
              </a:ext>
            </a:extLst>
          </p:cNvPr>
          <p:cNvSpPr>
            <a:spLocks noGrp="1" noRot="1" noChangeAspect="1" noChangeArrowheads="1" noTextEdit="1"/>
          </p:cNvSpPr>
          <p:nvPr>
            <p:ph type="sldImg"/>
          </p:nvPr>
        </p:nvSpPr>
        <p:spPr>
          <a:ln/>
        </p:spPr>
      </p:sp>
      <p:sp>
        <p:nvSpPr>
          <p:cNvPr id="44034" name="Rectangle 3">
            <a:extLst>
              <a:ext uri="{FF2B5EF4-FFF2-40B4-BE49-F238E27FC236}">
                <a16:creationId xmlns:a16="http://schemas.microsoft.com/office/drawing/2014/main" id="{7D3FE0DB-C275-C6C5-6F50-63F3BA55776C}"/>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fr-FR" altLang="fr-FR">
              <a:latin typeface="Calibri" panose="020F0502020204030204" pitchFamily="34" charset="0"/>
              <a:ea typeface="ＭＳ Ｐゴシック" panose="020B0600070205080204" pitchFamily="34" charset="-128"/>
            </a:endParaRPr>
          </a:p>
        </p:txBody>
      </p:sp>
      <p:sp>
        <p:nvSpPr>
          <p:cNvPr id="44035" name="Rectangle 7">
            <a:extLst>
              <a:ext uri="{FF2B5EF4-FFF2-40B4-BE49-F238E27FC236}">
                <a16:creationId xmlns:a16="http://schemas.microsoft.com/office/drawing/2014/main" id="{0EBD9C82-62F2-3B21-8506-9B294C286042}"/>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658" tIns="45828" rIns="91658" bIns="45828" anchor="b"/>
          <a:lstStyle>
            <a:lvl1pPr defTabSz="94615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461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4615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4615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4615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461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461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461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461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fld id="{5E4019C1-C695-2E48-8B9D-8D99EBC3FAA7}" type="slidenum">
              <a:rPr lang="fr-FR" altLang="fr-FR" sz="1800">
                <a:latin typeface="Calibri" panose="020F0502020204030204" pitchFamily="34" charset="0"/>
              </a:rPr>
              <a:pPr algn="r" eaLnBrk="1" hangingPunct="1"/>
              <a:t>17</a:t>
            </a:fld>
            <a:endParaRPr lang="fr-FR" altLang="fr-FR" sz="180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a:extLst>
              <a:ext uri="{FF2B5EF4-FFF2-40B4-BE49-F238E27FC236}">
                <a16:creationId xmlns:a16="http://schemas.microsoft.com/office/drawing/2014/main" id="{79860A48-B1CF-D5C4-16EB-89ABC45D86B8}"/>
              </a:ext>
            </a:extLst>
          </p:cNvPr>
          <p:cNvSpPr>
            <a:spLocks noGrp="1" noRot="1" noChangeAspect="1" noChangeArrowheads="1" noTextEdit="1"/>
          </p:cNvSpPr>
          <p:nvPr>
            <p:ph type="sldImg"/>
          </p:nvPr>
        </p:nvSpPr>
        <p:spPr>
          <a:ln/>
        </p:spPr>
      </p:sp>
      <p:sp>
        <p:nvSpPr>
          <p:cNvPr id="46082" name="Rectangle 3">
            <a:extLst>
              <a:ext uri="{FF2B5EF4-FFF2-40B4-BE49-F238E27FC236}">
                <a16:creationId xmlns:a16="http://schemas.microsoft.com/office/drawing/2014/main" id="{44AEC982-8A00-498F-4E77-85A8C2A8167A}"/>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altLang="fr-FR">
              <a:latin typeface="Calibri" panose="020F0502020204030204" pitchFamily="3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ce réservé de l'image des diapositives 1"/>
          <p:cNvSpPr>
            <a:spLocks noGrp="1" noRot="1" noChangeAspect="1" noTextEdit="1"/>
          </p:cNvSpPr>
          <p:nvPr>
            <p:ph type="sldImg"/>
          </p:nvPr>
        </p:nvSpPr>
        <p:spPr>
          <a:ln/>
        </p:spPr>
      </p:sp>
      <p:sp>
        <p:nvSpPr>
          <p:cNvPr id="60419" name="Espace réservé des commentaires 2"/>
          <p:cNvSpPr>
            <a:spLocks noGrp="1"/>
          </p:cNvSpPr>
          <p:nvPr>
            <p:ph type="body" idx="1"/>
          </p:nvPr>
        </p:nvSpPr>
        <p:spPr>
          <a:noFill/>
          <a:ln/>
        </p:spPr>
        <p:txBody>
          <a:bodyPr/>
          <a:lstStyle/>
          <a:p>
            <a:pPr eaLnBrk="1" hangingPunct="1">
              <a:spcBef>
                <a:spcPct val="0"/>
              </a:spcBef>
            </a:pPr>
            <a:endParaRPr lang="en-US">
              <a:latin typeface="Gill Sans" charset="0"/>
              <a:ea typeface="ＭＳ Ｐゴシック" charset="-128"/>
              <a:cs typeface="ＭＳ Ｐゴシック" charset="-128"/>
            </a:endParaRPr>
          </a:p>
        </p:txBody>
      </p:sp>
      <p:sp>
        <p:nvSpPr>
          <p:cNvPr id="60420" name="Espace réservé du numéro de diapositive 3"/>
          <p:cNvSpPr>
            <a:spLocks noGrp="1"/>
          </p:cNvSpPr>
          <p:nvPr>
            <p:ph type="sldNum" sz="quarter" idx="5"/>
          </p:nvPr>
        </p:nvSpPr>
        <p:spPr>
          <a:noFill/>
        </p:spPr>
        <p:txBody>
          <a:bodyPr/>
          <a:lstStyle/>
          <a:p>
            <a:fld id="{0F15ECAA-03B6-974A-ACC3-F3E9CF58BB8E}" type="slidenum">
              <a:rPr lang="fr-FR"/>
              <a:pPr/>
              <a:t>19</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Espace réservé de l'image des diapositives 1">
            <a:extLst>
              <a:ext uri="{FF2B5EF4-FFF2-40B4-BE49-F238E27FC236}">
                <a16:creationId xmlns:a16="http://schemas.microsoft.com/office/drawing/2014/main" id="{ED120AC6-0647-A786-D92C-AA7B88D370B2}"/>
              </a:ext>
            </a:extLst>
          </p:cNvPr>
          <p:cNvSpPr>
            <a:spLocks noGrp="1" noRot="1" noChangeAspect="1"/>
          </p:cNvSpPr>
          <p:nvPr>
            <p:ph type="sldImg"/>
          </p:nvPr>
        </p:nvSpPr>
        <p:spPr>
          <a:ln/>
        </p:spPr>
      </p:sp>
      <p:sp>
        <p:nvSpPr>
          <p:cNvPr id="62466" name="Espace réservé des commentaires 2">
            <a:extLst>
              <a:ext uri="{FF2B5EF4-FFF2-40B4-BE49-F238E27FC236}">
                <a16:creationId xmlns:a16="http://schemas.microsoft.com/office/drawing/2014/main" id="{B90FB0FC-BAFE-1257-3D84-FE4F6773DD45}"/>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ltLang="fr-FR">
              <a:latin typeface="Times New Roman" panose="02020603050405020304" pitchFamily="18" charset="0"/>
              <a:ea typeface="ＭＳ Ｐゴシック" panose="020B0600070205080204" pitchFamily="34" charset="-128"/>
            </a:endParaRPr>
          </a:p>
        </p:txBody>
      </p:sp>
      <p:sp>
        <p:nvSpPr>
          <p:cNvPr id="62467" name="Espace réservé du numéro de diapositive 3">
            <a:extLst>
              <a:ext uri="{FF2B5EF4-FFF2-40B4-BE49-F238E27FC236}">
                <a16:creationId xmlns:a16="http://schemas.microsoft.com/office/drawing/2014/main" id="{B7FA62AA-7CF5-688E-C6AA-0D151863FEAB}"/>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968C5D70-5311-3944-A6F7-764637DC41AE}" type="slidenum">
              <a:rPr lang="fr-FR" altLang="fr-FR" sz="1200"/>
              <a:pPr eaLnBrk="1" hangingPunct="1"/>
              <a:t>27</a:t>
            </a:fld>
            <a:endParaRPr lang="fr-FR" altLang="fr-FR"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Il s’agit d’une étude en vie réelle avec tous les biais d’une telle étude. Il est important de noter que la quantification de l’ARN du VHD a été faite dans chaque centre par des tests PCR différents pour lesquels il n’existe pas à l’heure actuelle de concordance entre les tests. </a:t>
            </a:r>
          </a:p>
          <a:p>
            <a:r>
              <a:rPr lang="fr-FR" dirty="0"/>
              <a:t>D’autre part, il s’agit d’une étude en per-protocole mais malheureusement le nombre de patients encore traités à la semaine 48 et 96 n’est pas indiqué. Cette variable est importante à connaitre pour mieux interpréter les résultats.</a:t>
            </a:r>
          </a:p>
          <a:p>
            <a:endParaRPr lang="fr-FR" dirty="0"/>
          </a:p>
          <a:p>
            <a:r>
              <a:rPr lang="fr-FR" dirty="0"/>
              <a:t>Définitions : </a:t>
            </a:r>
          </a:p>
          <a:p>
            <a:r>
              <a:rPr lang="fr-FR" dirty="0"/>
              <a:t>Réponse virologique: diminution de la charge virale du VHC &gt; 2 log par rapport au début du traitement ou ARN VHD indétectable</a:t>
            </a:r>
          </a:p>
          <a:p>
            <a:r>
              <a:rPr lang="fr-FR" dirty="0"/>
              <a:t>Réponse biochimique : transaminases normales</a:t>
            </a:r>
          </a:p>
          <a:p>
            <a:r>
              <a:rPr lang="fr-FR" dirty="0"/>
              <a:t>Réponse combinée : réponse virologique + réponse biochimique</a:t>
            </a:r>
          </a:p>
        </p:txBody>
      </p:sp>
    </p:spTree>
    <p:extLst>
      <p:ext uri="{BB962C8B-B14F-4D97-AF65-F5344CB8AC3E}">
        <p14:creationId xmlns:p14="http://schemas.microsoft.com/office/powerpoint/2010/main" val="1307272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Cette étude randomisée de phase 2B montre la supériorité de la combinaison Bulévirtide + </a:t>
            </a:r>
            <a:r>
              <a:rPr lang="fr-FR" dirty="0" err="1"/>
              <a:t>Peg</a:t>
            </a:r>
            <a:r>
              <a:rPr lang="fr-FR" dirty="0"/>
              <a:t>-IFN pour obtenir une réponse virologique complète et une réponse combinée par rapport à la monothérapie bulévirtide ou </a:t>
            </a:r>
            <a:r>
              <a:rPr lang="fr-FR" dirty="0" err="1"/>
              <a:t>Peg</a:t>
            </a:r>
            <a:r>
              <a:rPr lang="fr-FR" dirty="0"/>
              <a:t>-IFN. </a:t>
            </a:r>
          </a:p>
        </p:txBody>
      </p:sp>
    </p:spTree>
    <p:extLst>
      <p:ext uri="{BB962C8B-B14F-4D97-AF65-F5344CB8AC3E}">
        <p14:creationId xmlns:p14="http://schemas.microsoft.com/office/powerpoint/2010/main" val="223925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608969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D70DDFFD-EE88-4094-8D1E-F1EB206C143E}" type="datetimeFigureOut">
              <a:rPr lang="fr-FR" smtClean="0"/>
              <a:t>01/02/2024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3C210AB-5D51-47B2-AC74-C3AFAC685B37}" type="slidenum">
              <a:rPr lang="fr-FR" smtClean="0"/>
              <a:t>‹N°›</a:t>
            </a:fld>
            <a:endParaRPr lang="fr-FR"/>
          </a:p>
        </p:txBody>
      </p:sp>
    </p:spTree>
    <p:extLst>
      <p:ext uri="{BB962C8B-B14F-4D97-AF65-F5344CB8AC3E}">
        <p14:creationId xmlns:p14="http://schemas.microsoft.com/office/powerpoint/2010/main" val="1838013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70DDFFD-EE88-4094-8D1E-F1EB206C143E}" type="datetimeFigureOut">
              <a:rPr lang="fr-FR" smtClean="0"/>
              <a:t>01/02/2024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3C210AB-5D51-47B2-AC74-C3AFAC685B37}" type="slidenum">
              <a:rPr lang="fr-FR" smtClean="0"/>
              <a:t>‹N°›</a:t>
            </a:fld>
            <a:endParaRPr lang="fr-FR"/>
          </a:p>
        </p:txBody>
      </p:sp>
    </p:spTree>
    <p:extLst>
      <p:ext uri="{BB962C8B-B14F-4D97-AF65-F5344CB8AC3E}">
        <p14:creationId xmlns:p14="http://schemas.microsoft.com/office/powerpoint/2010/main" val="1465584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70DDFFD-EE88-4094-8D1E-F1EB206C143E}" type="datetimeFigureOut">
              <a:rPr lang="fr-FR" smtClean="0"/>
              <a:t>01/02/2024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3C210AB-5D51-47B2-AC74-C3AFAC685B37}" type="slidenum">
              <a:rPr lang="fr-FR" smtClean="0"/>
              <a:t>‹N°›</a:t>
            </a:fld>
            <a:endParaRPr lang="fr-FR"/>
          </a:p>
        </p:txBody>
      </p:sp>
    </p:spTree>
    <p:extLst>
      <p:ext uri="{BB962C8B-B14F-4D97-AF65-F5344CB8AC3E}">
        <p14:creationId xmlns:p14="http://schemas.microsoft.com/office/powerpoint/2010/main" val="2281513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70DDFFD-EE88-4094-8D1E-F1EB206C143E}" type="datetimeFigureOut">
              <a:rPr lang="fr-FR" smtClean="0"/>
              <a:t>01/02/2024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3C210AB-5D51-47B2-AC74-C3AFAC685B37}" type="slidenum">
              <a:rPr lang="fr-FR" smtClean="0"/>
              <a:t>‹N°›</a:t>
            </a:fld>
            <a:endParaRPr lang="fr-FR"/>
          </a:p>
        </p:txBody>
      </p:sp>
    </p:spTree>
    <p:extLst>
      <p:ext uri="{BB962C8B-B14F-4D97-AF65-F5344CB8AC3E}">
        <p14:creationId xmlns:p14="http://schemas.microsoft.com/office/powerpoint/2010/main" val="3818873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D70DDFFD-EE88-4094-8D1E-F1EB206C143E}" type="datetimeFigureOut">
              <a:rPr lang="fr-FR" smtClean="0"/>
              <a:t>01/02/2024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3C210AB-5D51-47B2-AC74-C3AFAC685B37}" type="slidenum">
              <a:rPr lang="fr-FR" smtClean="0"/>
              <a:t>‹N°›</a:t>
            </a:fld>
            <a:endParaRPr lang="fr-FR"/>
          </a:p>
        </p:txBody>
      </p:sp>
    </p:spTree>
    <p:extLst>
      <p:ext uri="{BB962C8B-B14F-4D97-AF65-F5344CB8AC3E}">
        <p14:creationId xmlns:p14="http://schemas.microsoft.com/office/powerpoint/2010/main" val="3238146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D70DDFFD-EE88-4094-8D1E-F1EB206C143E}" type="datetimeFigureOut">
              <a:rPr lang="fr-FR" smtClean="0"/>
              <a:t>01/02/2024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3C210AB-5D51-47B2-AC74-C3AFAC685B37}" type="slidenum">
              <a:rPr lang="fr-FR" smtClean="0"/>
              <a:t>‹N°›</a:t>
            </a:fld>
            <a:endParaRPr lang="fr-FR"/>
          </a:p>
        </p:txBody>
      </p:sp>
    </p:spTree>
    <p:extLst>
      <p:ext uri="{BB962C8B-B14F-4D97-AF65-F5344CB8AC3E}">
        <p14:creationId xmlns:p14="http://schemas.microsoft.com/office/powerpoint/2010/main" val="1996050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D70DDFFD-EE88-4094-8D1E-F1EB206C143E}" type="datetimeFigureOut">
              <a:rPr lang="fr-FR" smtClean="0"/>
              <a:t>01/02/2024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3C210AB-5D51-47B2-AC74-C3AFAC685B37}" type="slidenum">
              <a:rPr lang="fr-FR" smtClean="0"/>
              <a:t>‹N°›</a:t>
            </a:fld>
            <a:endParaRPr lang="fr-FR"/>
          </a:p>
        </p:txBody>
      </p:sp>
    </p:spTree>
    <p:extLst>
      <p:ext uri="{BB962C8B-B14F-4D97-AF65-F5344CB8AC3E}">
        <p14:creationId xmlns:p14="http://schemas.microsoft.com/office/powerpoint/2010/main" val="3736621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D70DDFFD-EE88-4094-8D1E-F1EB206C143E}" type="datetimeFigureOut">
              <a:rPr lang="fr-FR" smtClean="0"/>
              <a:t>01/02/2024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3C210AB-5D51-47B2-AC74-C3AFAC685B37}" type="slidenum">
              <a:rPr lang="fr-FR" smtClean="0"/>
              <a:t>‹N°›</a:t>
            </a:fld>
            <a:endParaRPr lang="fr-FR"/>
          </a:p>
        </p:txBody>
      </p:sp>
    </p:spTree>
    <p:extLst>
      <p:ext uri="{BB962C8B-B14F-4D97-AF65-F5344CB8AC3E}">
        <p14:creationId xmlns:p14="http://schemas.microsoft.com/office/powerpoint/2010/main" val="1816830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70DDFFD-EE88-4094-8D1E-F1EB206C143E}" type="datetimeFigureOut">
              <a:rPr lang="fr-FR" smtClean="0"/>
              <a:t>01/02/2024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3C210AB-5D51-47B2-AC74-C3AFAC685B37}" type="slidenum">
              <a:rPr lang="fr-FR" smtClean="0"/>
              <a:t>‹N°›</a:t>
            </a:fld>
            <a:endParaRPr lang="fr-FR"/>
          </a:p>
        </p:txBody>
      </p:sp>
    </p:spTree>
    <p:extLst>
      <p:ext uri="{BB962C8B-B14F-4D97-AF65-F5344CB8AC3E}">
        <p14:creationId xmlns:p14="http://schemas.microsoft.com/office/powerpoint/2010/main" val="3809279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D70DDFFD-EE88-4094-8D1E-F1EB206C143E}" type="datetimeFigureOut">
              <a:rPr lang="fr-FR" smtClean="0"/>
              <a:t>01/02/2024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3C210AB-5D51-47B2-AC74-C3AFAC685B37}" type="slidenum">
              <a:rPr lang="fr-FR" smtClean="0"/>
              <a:t>‹N°›</a:t>
            </a:fld>
            <a:endParaRPr lang="fr-FR"/>
          </a:p>
        </p:txBody>
      </p:sp>
    </p:spTree>
    <p:extLst>
      <p:ext uri="{BB962C8B-B14F-4D97-AF65-F5344CB8AC3E}">
        <p14:creationId xmlns:p14="http://schemas.microsoft.com/office/powerpoint/2010/main" val="4019732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D70DDFFD-EE88-4094-8D1E-F1EB206C143E}" type="datetimeFigureOut">
              <a:rPr lang="fr-FR" smtClean="0"/>
              <a:t>01/02/2024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3C210AB-5D51-47B2-AC74-C3AFAC685B37}" type="slidenum">
              <a:rPr lang="fr-FR" smtClean="0"/>
              <a:t>‹N°›</a:t>
            </a:fld>
            <a:endParaRPr lang="fr-FR"/>
          </a:p>
        </p:txBody>
      </p:sp>
    </p:spTree>
    <p:extLst>
      <p:ext uri="{BB962C8B-B14F-4D97-AF65-F5344CB8AC3E}">
        <p14:creationId xmlns:p14="http://schemas.microsoft.com/office/powerpoint/2010/main" val="303657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0DDFFD-EE88-4094-8D1E-F1EB206C143E}" type="datetimeFigureOut">
              <a:rPr lang="fr-FR" smtClean="0"/>
              <a:t>01/02/2024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C210AB-5D51-47B2-AC74-C3AFAC685B37}" type="slidenum">
              <a:rPr lang="fr-FR" smtClean="0"/>
              <a:t>‹N°›</a:t>
            </a:fld>
            <a:endParaRPr lang="fr-FR"/>
          </a:p>
        </p:txBody>
      </p:sp>
    </p:spTree>
    <p:extLst>
      <p:ext uri="{BB962C8B-B14F-4D97-AF65-F5344CB8AC3E}">
        <p14:creationId xmlns:p14="http://schemas.microsoft.com/office/powerpoint/2010/main" val="2829464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850590" y="917967"/>
            <a:ext cx="7696338" cy="1323439"/>
          </a:xfrm>
          <a:prstGeom prst="rect">
            <a:avLst/>
          </a:prstGeom>
          <a:noFill/>
        </p:spPr>
        <p:txBody>
          <a:bodyPr wrap="none" rtlCol="0">
            <a:spAutoFit/>
          </a:bodyPr>
          <a:lstStyle/>
          <a:p>
            <a:r>
              <a:rPr lang="fr-FR" sz="4000" dirty="0">
                <a:latin typeface="Trebuchet MS" panose="020B0603020202020204" pitchFamily="34" charset="0"/>
              </a:rPr>
              <a:t>Prise en charge de l’hépatite B </a:t>
            </a:r>
          </a:p>
          <a:p>
            <a:r>
              <a:rPr lang="fr-FR" sz="4000" dirty="0">
                <a:latin typeface="Trebuchet MS" panose="020B0603020202020204" pitchFamily="34" charset="0"/>
              </a:rPr>
              <a:t>chez le sujet </a:t>
            </a:r>
            <a:r>
              <a:rPr lang="fr-FR" sz="4000" dirty="0" err="1">
                <a:latin typeface="Trebuchet MS" panose="020B0603020202020204" pitchFamily="34" charset="0"/>
              </a:rPr>
              <a:t>co</a:t>
            </a:r>
            <a:r>
              <a:rPr lang="fr-FR" sz="4000" dirty="0">
                <a:latin typeface="Trebuchet MS" panose="020B0603020202020204" pitchFamily="34" charset="0"/>
              </a:rPr>
              <a:t>-infecté VIH-VHB</a:t>
            </a:r>
          </a:p>
        </p:txBody>
      </p:sp>
      <p:sp>
        <p:nvSpPr>
          <p:cNvPr id="3" name="ZoneTexte 2"/>
          <p:cNvSpPr txBox="1"/>
          <p:nvPr/>
        </p:nvSpPr>
        <p:spPr>
          <a:xfrm>
            <a:off x="166435" y="3625093"/>
            <a:ext cx="4116896" cy="1015663"/>
          </a:xfrm>
          <a:prstGeom prst="rect">
            <a:avLst/>
          </a:prstGeom>
          <a:noFill/>
        </p:spPr>
        <p:txBody>
          <a:bodyPr wrap="none" rtlCol="0">
            <a:spAutoFit/>
          </a:bodyPr>
          <a:lstStyle/>
          <a:p>
            <a:r>
              <a:rPr lang="fr-FR" sz="2000" dirty="0">
                <a:latin typeface="Calibri" panose="020F0502020204030204" pitchFamily="34" charset="0"/>
              </a:rPr>
              <a:t>Stanislas Pol</a:t>
            </a:r>
          </a:p>
          <a:p>
            <a:r>
              <a:rPr lang="fr-FR" sz="2000" dirty="0">
                <a:latin typeface="Calibri" panose="020F0502020204030204" pitchFamily="34" charset="0"/>
              </a:rPr>
              <a:t>Hôpital Cochin et Université Paris Cité</a:t>
            </a:r>
          </a:p>
          <a:p>
            <a:r>
              <a:rPr lang="fr-FR" sz="2000" dirty="0">
                <a:latin typeface="Calibri" panose="020F0502020204030204" pitchFamily="34" charset="0"/>
              </a:rPr>
              <a:t>stanislas.pol@aphp.fr</a:t>
            </a:r>
          </a:p>
        </p:txBody>
      </p:sp>
      <p:pic>
        <p:nvPicPr>
          <p:cNvPr id="4" name="Image 3">
            <a:extLst>
              <a:ext uri="{FF2B5EF4-FFF2-40B4-BE49-F238E27FC236}">
                <a16:creationId xmlns:a16="http://schemas.microsoft.com/office/drawing/2014/main" id="{1C8DB362-157A-255F-C8BD-F89822450D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654" y="5976021"/>
            <a:ext cx="1706140" cy="354911"/>
          </a:xfrm>
          <a:prstGeom prst="rect">
            <a:avLst/>
          </a:prstGeom>
        </p:spPr>
      </p:pic>
      <p:pic>
        <p:nvPicPr>
          <p:cNvPr id="5" name="Picture 6" descr="Résultat de recherche d'images pour &quot;logo université de paris&quot;">
            <a:extLst>
              <a:ext uri="{FF2B5EF4-FFF2-40B4-BE49-F238E27FC236}">
                <a16:creationId xmlns:a16="http://schemas.microsoft.com/office/drawing/2014/main" id="{8BF34EE5-3A24-C014-0243-D0C4B4B1E9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435" y="4940981"/>
            <a:ext cx="1843359" cy="65093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ZoneTexte 5"/>
          <p:cNvSpPr txBox="1"/>
          <p:nvPr/>
        </p:nvSpPr>
        <p:spPr>
          <a:xfrm>
            <a:off x="6668835" y="4131436"/>
            <a:ext cx="3639763" cy="707886"/>
          </a:xfrm>
          <a:prstGeom prst="rect">
            <a:avLst/>
          </a:prstGeom>
          <a:noFill/>
        </p:spPr>
        <p:txBody>
          <a:bodyPr wrap="none" rtlCol="0">
            <a:spAutoFit/>
          </a:bodyPr>
          <a:lstStyle/>
          <a:p>
            <a:r>
              <a:rPr lang="fr-FR" sz="2000" dirty="0" err="1">
                <a:latin typeface="Calibri" panose="020F0502020204030204" pitchFamily="34" charset="0"/>
              </a:rPr>
              <a:t>CoreVIH</a:t>
            </a:r>
            <a:endParaRPr lang="fr-FR" sz="2000" dirty="0">
              <a:latin typeface="Calibri" panose="020F0502020204030204" pitchFamily="34" charset="0"/>
            </a:endParaRPr>
          </a:p>
          <a:p>
            <a:r>
              <a:rPr lang="fr-FR" sz="2000" dirty="0">
                <a:latin typeface="Calibri" panose="020F0502020204030204" pitchFamily="34" charset="0"/>
              </a:rPr>
              <a:t>Mont Saint Michel, le 02.02.2024</a:t>
            </a:r>
          </a:p>
        </p:txBody>
      </p:sp>
    </p:spTree>
    <p:extLst>
      <p:ext uri="{BB962C8B-B14F-4D97-AF65-F5344CB8AC3E}">
        <p14:creationId xmlns:p14="http://schemas.microsoft.com/office/powerpoint/2010/main" val="3423287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390FEE8F-05AB-5965-54B1-52B2F52A176A}"/>
              </a:ext>
            </a:extLst>
          </p:cNvPr>
          <p:cNvSpPr>
            <a:spLocks noChangeArrowheads="1"/>
          </p:cNvSpPr>
          <p:nvPr/>
        </p:nvSpPr>
        <p:spPr bwMode="auto">
          <a:xfrm>
            <a:off x="3151189" y="6351589"/>
            <a:ext cx="320675"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r>
              <a:rPr lang="fr-FR" altLang="fr-FR" sz="1800" b="1">
                <a:latin typeface="Arial" panose="020B0604020202020204" pitchFamily="34" charset="0"/>
                <a:cs typeface="Arial" panose="020B0604020202020204" pitchFamily="34" charset="0"/>
              </a:rPr>
              <a:t>1</a:t>
            </a:r>
          </a:p>
        </p:txBody>
      </p:sp>
      <p:sp>
        <p:nvSpPr>
          <p:cNvPr id="26626" name="Rectangle 8">
            <a:extLst>
              <a:ext uri="{FF2B5EF4-FFF2-40B4-BE49-F238E27FC236}">
                <a16:creationId xmlns:a16="http://schemas.microsoft.com/office/drawing/2014/main" id="{1D9350E7-C753-C479-7A80-5322EEBA19A3}"/>
              </a:ext>
            </a:extLst>
          </p:cNvPr>
          <p:cNvSpPr>
            <a:spLocks noChangeArrowheads="1"/>
          </p:cNvSpPr>
          <p:nvPr/>
        </p:nvSpPr>
        <p:spPr bwMode="auto">
          <a:xfrm>
            <a:off x="3087689" y="5645151"/>
            <a:ext cx="439737"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r>
              <a:rPr lang="fr-FR" altLang="fr-FR" sz="1800" b="1">
                <a:latin typeface="Arial" panose="020B0604020202020204" pitchFamily="34" charset="0"/>
                <a:cs typeface="Arial" panose="020B0604020202020204" pitchFamily="34" charset="0"/>
              </a:rPr>
              <a:t>10</a:t>
            </a:r>
          </a:p>
        </p:txBody>
      </p:sp>
      <p:sp>
        <p:nvSpPr>
          <p:cNvPr id="26627" name="Rectangle 9">
            <a:extLst>
              <a:ext uri="{FF2B5EF4-FFF2-40B4-BE49-F238E27FC236}">
                <a16:creationId xmlns:a16="http://schemas.microsoft.com/office/drawing/2014/main" id="{C75EE2FB-451C-136A-E16F-0BBC75997DE3}"/>
              </a:ext>
            </a:extLst>
          </p:cNvPr>
          <p:cNvSpPr>
            <a:spLocks noChangeArrowheads="1"/>
          </p:cNvSpPr>
          <p:nvPr/>
        </p:nvSpPr>
        <p:spPr bwMode="auto">
          <a:xfrm>
            <a:off x="3038476" y="4881563"/>
            <a:ext cx="525463"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r>
              <a:rPr lang="fr-FR" altLang="fr-FR" sz="1800" b="1">
                <a:latin typeface="Arial" panose="020B0604020202020204" pitchFamily="34" charset="0"/>
                <a:cs typeface="Arial" panose="020B0604020202020204" pitchFamily="34" charset="0"/>
              </a:rPr>
              <a:t>10</a:t>
            </a:r>
            <a:r>
              <a:rPr lang="fr-FR" altLang="fr-FR" sz="1800" b="1" baseline="30000">
                <a:latin typeface="Arial" panose="020B0604020202020204" pitchFamily="34" charset="0"/>
                <a:cs typeface="Arial" panose="020B0604020202020204" pitchFamily="34" charset="0"/>
              </a:rPr>
              <a:t>2</a:t>
            </a:r>
            <a:endParaRPr lang="fr-FR" altLang="fr-FR" sz="1800" b="1">
              <a:latin typeface="Arial" panose="020B0604020202020204" pitchFamily="34" charset="0"/>
              <a:cs typeface="Arial" panose="020B0604020202020204" pitchFamily="34" charset="0"/>
            </a:endParaRPr>
          </a:p>
        </p:txBody>
      </p:sp>
      <p:sp>
        <p:nvSpPr>
          <p:cNvPr id="26628" name="Rectangle 10">
            <a:extLst>
              <a:ext uri="{FF2B5EF4-FFF2-40B4-BE49-F238E27FC236}">
                <a16:creationId xmlns:a16="http://schemas.microsoft.com/office/drawing/2014/main" id="{84FE5383-9FE6-11DB-F5F2-DE1CA1EC945B}"/>
              </a:ext>
            </a:extLst>
          </p:cNvPr>
          <p:cNvSpPr>
            <a:spLocks noChangeArrowheads="1"/>
          </p:cNvSpPr>
          <p:nvPr/>
        </p:nvSpPr>
        <p:spPr bwMode="auto">
          <a:xfrm>
            <a:off x="3038476" y="4117976"/>
            <a:ext cx="525463"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r>
              <a:rPr lang="fr-FR" altLang="fr-FR" sz="1800" b="1">
                <a:latin typeface="Arial" panose="020B0604020202020204" pitchFamily="34" charset="0"/>
                <a:cs typeface="Arial" panose="020B0604020202020204" pitchFamily="34" charset="0"/>
              </a:rPr>
              <a:t>10</a:t>
            </a:r>
            <a:r>
              <a:rPr lang="fr-FR" altLang="fr-FR" sz="1800" b="1" baseline="30000">
                <a:latin typeface="Arial" panose="020B0604020202020204" pitchFamily="34" charset="0"/>
                <a:cs typeface="Arial" panose="020B0604020202020204" pitchFamily="34" charset="0"/>
              </a:rPr>
              <a:t>3</a:t>
            </a:r>
            <a:endParaRPr lang="fr-FR" altLang="fr-FR" sz="1800" b="1">
              <a:latin typeface="Arial" panose="020B0604020202020204" pitchFamily="34" charset="0"/>
              <a:cs typeface="Arial" panose="020B0604020202020204" pitchFamily="34" charset="0"/>
            </a:endParaRPr>
          </a:p>
        </p:txBody>
      </p:sp>
      <p:sp>
        <p:nvSpPr>
          <p:cNvPr id="26629" name="Rectangle 11">
            <a:extLst>
              <a:ext uri="{FF2B5EF4-FFF2-40B4-BE49-F238E27FC236}">
                <a16:creationId xmlns:a16="http://schemas.microsoft.com/office/drawing/2014/main" id="{8BB98C4D-5DDD-A90D-AEF0-3E117626F7E3}"/>
              </a:ext>
            </a:extLst>
          </p:cNvPr>
          <p:cNvSpPr>
            <a:spLocks noChangeArrowheads="1"/>
          </p:cNvSpPr>
          <p:nvPr/>
        </p:nvSpPr>
        <p:spPr bwMode="auto">
          <a:xfrm>
            <a:off x="3038476" y="3354388"/>
            <a:ext cx="525463"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r>
              <a:rPr lang="fr-FR" altLang="fr-FR" sz="1800" b="1">
                <a:latin typeface="Arial" panose="020B0604020202020204" pitchFamily="34" charset="0"/>
                <a:cs typeface="Arial" panose="020B0604020202020204" pitchFamily="34" charset="0"/>
              </a:rPr>
              <a:t>10</a:t>
            </a:r>
            <a:r>
              <a:rPr lang="fr-FR" altLang="fr-FR" sz="1800" b="1" baseline="30000">
                <a:latin typeface="Arial" panose="020B0604020202020204" pitchFamily="34" charset="0"/>
                <a:cs typeface="Arial" panose="020B0604020202020204" pitchFamily="34" charset="0"/>
              </a:rPr>
              <a:t>4</a:t>
            </a:r>
            <a:endParaRPr lang="fr-FR" altLang="fr-FR" sz="1800" b="1">
              <a:latin typeface="Arial" panose="020B0604020202020204" pitchFamily="34" charset="0"/>
              <a:cs typeface="Arial" panose="020B0604020202020204" pitchFamily="34" charset="0"/>
            </a:endParaRPr>
          </a:p>
        </p:txBody>
      </p:sp>
      <p:sp>
        <p:nvSpPr>
          <p:cNvPr id="26630" name="Rectangle 12">
            <a:extLst>
              <a:ext uri="{FF2B5EF4-FFF2-40B4-BE49-F238E27FC236}">
                <a16:creationId xmlns:a16="http://schemas.microsoft.com/office/drawing/2014/main" id="{A1385C52-6515-D3F4-6F83-02BE36661CEC}"/>
              </a:ext>
            </a:extLst>
          </p:cNvPr>
          <p:cNvSpPr>
            <a:spLocks noChangeArrowheads="1"/>
          </p:cNvSpPr>
          <p:nvPr/>
        </p:nvSpPr>
        <p:spPr bwMode="auto">
          <a:xfrm>
            <a:off x="3038476" y="2590801"/>
            <a:ext cx="525463"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r>
              <a:rPr lang="fr-FR" altLang="fr-FR" sz="1800" b="1">
                <a:latin typeface="Arial" panose="020B0604020202020204" pitchFamily="34" charset="0"/>
                <a:cs typeface="Arial" panose="020B0604020202020204" pitchFamily="34" charset="0"/>
              </a:rPr>
              <a:t>10</a:t>
            </a:r>
            <a:r>
              <a:rPr lang="fr-FR" altLang="fr-FR" sz="1800" b="1" baseline="30000">
                <a:latin typeface="Arial" panose="020B0604020202020204" pitchFamily="34" charset="0"/>
                <a:cs typeface="Arial" panose="020B0604020202020204" pitchFamily="34" charset="0"/>
              </a:rPr>
              <a:t>5</a:t>
            </a:r>
            <a:endParaRPr lang="fr-FR" altLang="fr-FR" sz="1800" b="1">
              <a:latin typeface="Arial" panose="020B0604020202020204" pitchFamily="34" charset="0"/>
              <a:cs typeface="Arial" panose="020B0604020202020204" pitchFamily="34" charset="0"/>
            </a:endParaRPr>
          </a:p>
        </p:txBody>
      </p:sp>
      <p:sp>
        <p:nvSpPr>
          <p:cNvPr id="26631" name="Rectangle 13">
            <a:extLst>
              <a:ext uri="{FF2B5EF4-FFF2-40B4-BE49-F238E27FC236}">
                <a16:creationId xmlns:a16="http://schemas.microsoft.com/office/drawing/2014/main" id="{60D8A8AD-A4C5-D6A9-66F3-9268B8B0B838}"/>
              </a:ext>
            </a:extLst>
          </p:cNvPr>
          <p:cNvSpPr>
            <a:spLocks noChangeArrowheads="1"/>
          </p:cNvSpPr>
          <p:nvPr/>
        </p:nvSpPr>
        <p:spPr bwMode="auto">
          <a:xfrm>
            <a:off x="3038476" y="1827213"/>
            <a:ext cx="525463"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r>
              <a:rPr lang="fr-FR" altLang="fr-FR" sz="1800" b="1">
                <a:latin typeface="Arial" panose="020B0604020202020204" pitchFamily="34" charset="0"/>
                <a:cs typeface="Arial" panose="020B0604020202020204" pitchFamily="34" charset="0"/>
              </a:rPr>
              <a:t>10</a:t>
            </a:r>
            <a:r>
              <a:rPr lang="fr-FR" altLang="fr-FR" sz="1800" b="1" baseline="30000">
                <a:latin typeface="Arial" panose="020B0604020202020204" pitchFamily="34" charset="0"/>
                <a:cs typeface="Arial" panose="020B0604020202020204" pitchFamily="34" charset="0"/>
              </a:rPr>
              <a:t>6</a:t>
            </a:r>
            <a:endParaRPr lang="fr-FR" altLang="fr-FR" sz="1800" b="1">
              <a:latin typeface="Arial" panose="020B0604020202020204" pitchFamily="34" charset="0"/>
              <a:cs typeface="Arial" panose="020B0604020202020204" pitchFamily="34" charset="0"/>
            </a:endParaRPr>
          </a:p>
        </p:txBody>
      </p:sp>
      <p:sp>
        <p:nvSpPr>
          <p:cNvPr id="26632" name="Rectangle 14">
            <a:extLst>
              <a:ext uri="{FF2B5EF4-FFF2-40B4-BE49-F238E27FC236}">
                <a16:creationId xmlns:a16="http://schemas.microsoft.com/office/drawing/2014/main" id="{D452B919-9BE5-0743-381A-3547CD3646C5}"/>
              </a:ext>
            </a:extLst>
          </p:cNvPr>
          <p:cNvSpPr>
            <a:spLocks noChangeArrowheads="1"/>
          </p:cNvSpPr>
          <p:nvPr/>
        </p:nvSpPr>
        <p:spPr bwMode="auto">
          <a:xfrm>
            <a:off x="3038476" y="1063626"/>
            <a:ext cx="525463"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r>
              <a:rPr lang="fr-FR" altLang="fr-FR" sz="1800" b="1">
                <a:latin typeface="Arial" panose="020B0604020202020204" pitchFamily="34" charset="0"/>
                <a:cs typeface="Arial" panose="020B0604020202020204" pitchFamily="34" charset="0"/>
              </a:rPr>
              <a:t>10</a:t>
            </a:r>
            <a:r>
              <a:rPr lang="fr-FR" altLang="fr-FR" sz="1800" b="1" baseline="30000">
                <a:latin typeface="Arial" panose="020B0604020202020204" pitchFamily="34" charset="0"/>
                <a:cs typeface="Arial" panose="020B0604020202020204" pitchFamily="34" charset="0"/>
              </a:rPr>
              <a:t>7</a:t>
            </a:r>
            <a:endParaRPr lang="fr-FR" altLang="fr-FR" sz="1800" b="1">
              <a:latin typeface="Arial" panose="020B0604020202020204" pitchFamily="34" charset="0"/>
              <a:cs typeface="Arial" panose="020B0604020202020204" pitchFamily="34" charset="0"/>
            </a:endParaRPr>
          </a:p>
        </p:txBody>
      </p:sp>
      <p:sp>
        <p:nvSpPr>
          <p:cNvPr id="26633" name="Rectangle 15">
            <a:extLst>
              <a:ext uri="{FF2B5EF4-FFF2-40B4-BE49-F238E27FC236}">
                <a16:creationId xmlns:a16="http://schemas.microsoft.com/office/drawing/2014/main" id="{05A8E743-451C-BF82-A67A-E2E0BB973FBA}"/>
              </a:ext>
            </a:extLst>
          </p:cNvPr>
          <p:cNvSpPr>
            <a:spLocks noChangeArrowheads="1"/>
          </p:cNvSpPr>
          <p:nvPr/>
        </p:nvSpPr>
        <p:spPr bwMode="auto">
          <a:xfrm>
            <a:off x="3038476" y="300038"/>
            <a:ext cx="525463"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r>
              <a:rPr lang="fr-FR" altLang="fr-FR" sz="1800" b="1">
                <a:latin typeface="Arial" panose="020B0604020202020204" pitchFamily="34" charset="0"/>
                <a:cs typeface="Arial" panose="020B0604020202020204" pitchFamily="34" charset="0"/>
              </a:rPr>
              <a:t>10</a:t>
            </a:r>
            <a:r>
              <a:rPr lang="fr-FR" altLang="fr-FR" sz="1800" b="1" baseline="30000">
                <a:latin typeface="Arial" panose="020B0604020202020204" pitchFamily="34" charset="0"/>
                <a:cs typeface="Arial" panose="020B0604020202020204" pitchFamily="34" charset="0"/>
              </a:rPr>
              <a:t>8</a:t>
            </a:r>
            <a:endParaRPr lang="fr-FR" altLang="fr-FR" sz="1800" b="1">
              <a:latin typeface="Arial" panose="020B0604020202020204" pitchFamily="34" charset="0"/>
              <a:cs typeface="Arial" panose="020B0604020202020204" pitchFamily="34" charset="0"/>
            </a:endParaRPr>
          </a:p>
        </p:txBody>
      </p:sp>
      <p:grpSp>
        <p:nvGrpSpPr>
          <p:cNvPr id="26634" name="Group 16">
            <a:extLst>
              <a:ext uri="{FF2B5EF4-FFF2-40B4-BE49-F238E27FC236}">
                <a16:creationId xmlns:a16="http://schemas.microsoft.com/office/drawing/2014/main" id="{15BD971C-11E4-A3C7-A091-3FAB0794A482}"/>
              </a:ext>
            </a:extLst>
          </p:cNvPr>
          <p:cNvGrpSpPr>
            <a:grpSpLocks/>
          </p:cNvGrpSpPr>
          <p:nvPr/>
        </p:nvGrpSpPr>
        <p:grpSpPr bwMode="auto">
          <a:xfrm>
            <a:off x="3514725" y="71438"/>
            <a:ext cx="268288" cy="6515100"/>
            <a:chOff x="1099" y="0"/>
            <a:chExt cx="190" cy="4104"/>
          </a:xfrm>
        </p:grpSpPr>
        <p:sp>
          <p:nvSpPr>
            <p:cNvPr id="26657" name="Line 17">
              <a:extLst>
                <a:ext uri="{FF2B5EF4-FFF2-40B4-BE49-F238E27FC236}">
                  <a16:creationId xmlns:a16="http://schemas.microsoft.com/office/drawing/2014/main" id="{C5758528-B042-B0EF-4E40-A946777F8B28}"/>
                </a:ext>
              </a:extLst>
            </p:cNvPr>
            <p:cNvSpPr>
              <a:spLocks noChangeShapeType="1"/>
            </p:cNvSpPr>
            <p:nvPr/>
          </p:nvSpPr>
          <p:spPr bwMode="auto">
            <a:xfrm flipH="1">
              <a:off x="1194" y="0"/>
              <a:ext cx="0" cy="4104"/>
            </a:xfrm>
            <a:prstGeom prst="line">
              <a:avLst/>
            </a:prstGeom>
            <a:noFill/>
            <a:ln w="76200" cmpd="tri">
              <a:solidFill>
                <a:schemeClr val="tx1"/>
              </a:solidFill>
              <a:round/>
              <a:headEnd type="triangle" w="med" len="me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26658" name="Line 18">
              <a:extLst>
                <a:ext uri="{FF2B5EF4-FFF2-40B4-BE49-F238E27FC236}">
                  <a16:creationId xmlns:a16="http://schemas.microsoft.com/office/drawing/2014/main" id="{B40335A6-9096-A90A-8CA8-9D3E76A05BE5}"/>
                </a:ext>
              </a:extLst>
            </p:cNvPr>
            <p:cNvSpPr>
              <a:spLocks noChangeShapeType="1"/>
            </p:cNvSpPr>
            <p:nvPr/>
          </p:nvSpPr>
          <p:spPr bwMode="auto">
            <a:xfrm>
              <a:off x="1099" y="4096"/>
              <a:ext cx="19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26659" name="Line 19">
              <a:extLst>
                <a:ext uri="{FF2B5EF4-FFF2-40B4-BE49-F238E27FC236}">
                  <a16:creationId xmlns:a16="http://schemas.microsoft.com/office/drawing/2014/main" id="{51995B2E-FA47-9374-ABC3-9A6EB36773D5}"/>
                </a:ext>
              </a:extLst>
            </p:cNvPr>
            <p:cNvSpPr>
              <a:spLocks noChangeShapeType="1"/>
            </p:cNvSpPr>
            <p:nvPr/>
          </p:nvSpPr>
          <p:spPr bwMode="auto">
            <a:xfrm>
              <a:off x="1099" y="3855"/>
              <a:ext cx="19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26660" name="Line 20">
              <a:extLst>
                <a:ext uri="{FF2B5EF4-FFF2-40B4-BE49-F238E27FC236}">
                  <a16:creationId xmlns:a16="http://schemas.microsoft.com/office/drawing/2014/main" id="{D3EF6562-BE5E-FA72-7467-DB395980DDF0}"/>
                </a:ext>
              </a:extLst>
            </p:cNvPr>
            <p:cNvSpPr>
              <a:spLocks noChangeShapeType="1"/>
            </p:cNvSpPr>
            <p:nvPr/>
          </p:nvSpPr>
          <p:spPr bwMode="auto">
            <a:xfrm>
              <a:off x="1099" y="3615"/>
              <a:ext cx="19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26661" name="Line 21">
              <a:extLst>
                <a:ext uri="{FF2B5EF4-FFF2-40B4-BE49-F238E27FC236}">
                  <a16:creationId xmlns:a16="http://schemas.microsoft.com/office/drawing/2014/main" id="{70DBE2BC-0541-576A-A1C7-72E80FBF7F60}"/>
                </a:ext>
              </a:extLst>
            </p:cNvPr>
            <p:cNvSpPr>
              <a:spLocks noChangeShapeType="1"/>
            </p:cNvSpPr>
            <p:nvPr/>
          </p:nvSpPr>
          <p:spPr bwMode="auto">
            <a:xfrm>
              <a:off x="1099" y="3374"/>
              <a:ext cx="19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26662" name="Line 22">
              <a:extLst>
                <a:ext uri="{FF2B5EF4-FFF2-40B4-BE49-F238E27FC236}">
                  <a16:creationId xmlns:a16="http://schemas.microsoft.com/office/drawing/2014/main" id="{039C6163-5042-B047-9F38-C0C45738A9E4}"/>
                </a:ext>
              </a:extLst>
            </p:cNvPr>
            <p:cNvSpPr>
              <a:spLocks noChangeShapeType="1"/>
            </p:cNvSpPr>
            <p:nvPr/>
          </p:nvSpPr>
          <p:spPr bwMode="auto">
            <a:xfrm>
              <a:off x="1099" y="3134"/>
              <a:ext cx="19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26663" name="Line 23">
              <a:extLst>
                <a:ext uri="{FF2B5EF4-FFF2-40B4-BE49-F238E27FC236}">
                  <a16:creationId xmlns:a16="http://schemas.microsoft.com/office/drawing/2014/main" id="{EC6D522D-4ADE-BFCA-F16E-959F97D63AF2}"/>
                </a:ext>
              </a:extLst>
            </p:cNvPr>
            <p:cNvSpPr>
              <a:spLocks noChangeShapeType="1"/>
            </p:cNvSpPr>
            <p:nvPr/>
          </p:nvSpPr>
          <p:spPr bwMode="auto">
            <a:xfrm>
              <a:off x="1099" y="2893"/>
              <a:ext cx="19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26664" name="Line 24">
              <a:extLst>
                <a:ext uri="{FF2B5EF4-FFF2-40B4-BE49-F238E27FC236}">
                  <a16:creationId xmlns:a16="http://schemas.microsoft.com/office/drawing/2014/main" id="{4F8995F5-6598-5A46-38CC-D013874CB4E7}"/>
                </a:ext>
              </a:extLst>
            </p:cNvPr>
            <p:cNvSpPr>
              <a:spLocks noChangeShapeType="1"/>
            </p:cNvSpPr>
            <p:nvPr/>
          </p:nvSpPr>
          <p:spPr bwMode="auto">
            <a:xfrm>
              <a:off x="1099" y="2653"/>
              <a:ext cx="19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26665" name="Line 25">
              <a:extLst>
                <a:ext uri="{FF2B5EF4-FFF2-40B4-BE49-F238E27FC236}">
                  <a16:creationId xmlns:a16="http://schemas.microsoft.com/office/drawing/2014/main" id="{E13737B5-86D3-256B-083D-DF5F7770DE1F}"/>
                </a:ext>
              </a:extLst>
            </p:cNvPr>
            <p:cNvSpPr>
              <a:spLocks noChangeShapeType="1"/>
            </p:cNvSpPr>
            <p:nvPr/>
          </p:nvSpPr>
          <p:spPr bwMode="auto">
            <a:xfrm>
              <a:off x="1099" y="2412"/>
              <a:ext cx="19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26666" name="Line 26">
              <a:extLst>
                <a:ext uri="{FF2B5EF4-FFF2-40B4-BE49-F238E27FC236}">
                  <a16:creationId xmlns:a16="http://schemas.microsoft.com/office/drawing/2014/main" id="{1C88567B-6A4A-FCEF-B667-21485A2E171F}"/>
                </a:ext>
              </a:extLst>
            </p:cNvPr>
            <p:cNvSpPr>
              <a:spLocks noChangeShapeType="1"/>
            </p:cNvSpPr>
            <p:nvPr/>
          </p:nvSpPr>
          <p:spPr bwMode="auto">
            <a:xfrm>
              <a:off x="1099" y="2172"/>
              <a:ext cx="19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26667" name="Line 27">
              <a:extLst>
                <a:ext uri="{FF2B5EF4-FFF2-40B4-BE49-F238E27FC236}">
                  <a16:creationId xmlns:a16="http://schemas.microsoft.com/office/drawing/2014/main" id="{655621E4-42F5-FD8F-5993-A5BF6B9F00B0}"/>
                </a:ext>
              </a:extLst>
            </p:cNvPr>
            <p:cNvSpPr>
              <a:spLocks noChangeShapeType="1"/>
            </p:cNvSpPr>
            <p:nvPr/>
          </p:nvSpPr>
          <p:spPr bwMode="auto">
            <a:xfrm>
              <a:off x="1099" y="1931"/>
              <a:ext cx="19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26668" name="Line 28">
              <a:extLst>
                <a:ext uri="{FF2B5EF4-FFF2-40B4-BE49-F238E27FC236}">
                  <a16:creationId xmlns:a16="http://schemas.microsoft.com/office/drawing/2014/main" id="{1D0DBA21-0A35-6E3B-0F04-D743E83011AF}"/>
                </a:ext>
              </a:extLst>
            </p:cNvPr>
            <p:cNvSpPr>
              <a:spLocks noChangeShapeType="1"/>
            </p:cNvSpPr>
            <p:nvPr/>
          </p:nvSpPr>
          <p:spPr bwMode="auto">
            <a:xfrm>
              <a:off x="1099" y="1691"/>
              <a:ext cx="19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26669" name="Line 29">
              <a:extLst>
                <a:ext uri="{FF2B5EF4-FFF2-40B4-BE49-F238E27FC236}">
                  <a16:creationId xmlns:a16="http://schemas.microsoft.com/office/drawing/2014/main" id="{185B0E0F-DD77-AB36-2188-06CBB2183A1E}"/>
                </a:ext>
              </a:extLst>
            </p:cNvPr>
            <p:cNvSpPr>
              <a:spLocks noChangeShapeType="1"/>
            </p:cNvSpPr>
            <p:nvPr/>
          </p:nvSpPr>
          <p:spPr bwMode="auto">
            <a:xfrm>
              <a:off x="1099" y="1450"/>
              <a:ext cx="19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26670" name="Line 30">
              <a:extLst>
                <a:ext uri="{FF2B5EF4-FFF2-40B4-BE49-F238E27FC236}">
                  <a16:creationId xmlns:a16="http://schemas.microsoft.com/office/drawing/2014/main" id="{BD4C761E-D78A-57AC-096C-1F750D9BCC7E}"/>
                </a:ext>
              </a:extLst>
            </p:cNvPr>
            <p:cNvSpPr>
              <a:spLocks noChangeShapeType="1"/>
            </p:cNvSpPr>
            <p:nvPr/>
          </p:nvSpPr>
          <p:spPr bwMode="auto">
            <a:xfrm>
              <a:off x="1099" y="1210"/>
              <a:ext cx="19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26671" name="Line 31">
              <a:extLst>
                <a:ext uri="{FF2B5EF4-FFF2-40B4-BE49-F238E27FC236}">
                  <a16:creationId xmlns:a16="http://schemas.microsoft.com/office/drawing/2014/main" id="{111AA5D0-CAA7-E914-7A95-D5E46E1C1D1F}"/>
                </a:ext>
              </a:extLst>
            </p:cNvPr>
            <p:cNvSpPr>
              <a:spLocks noChangeShapeType="1"/>
            </p:cNvSpPr>
            <p:nvPr/>
          </p:nvSpPr>
          <p:spPr bwMode="auto">
            <a:xfrm>
              <a:off x="1099" y="969"/>
              <a:ext cx="19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26672" name="Line 32">
              <a:extLst>
                <a:ext uri="{FF2B5EF4-FFF2-40B4-BE49-F238E27FC236}">
                  <a16:creationId xmlns:a16="http://schemas.microsoft.com/office/drawing/2014/main" id="{FE3D90AC-2712-534E-5120-42E8B980EEE4}"/>
                </a:ext>
              </a:extLst>
            </p:cNvPr>
            <p:cNvSpPr>
              <a:spLocks noChangeShapeType="1"/>
            </p:cNvSpPr>
            <p:nvPr/>
          </p:nvSpPr>
          <p:spPr bwMode="auto">
            <a:xfrm>
              <a:off x="1099" y="729"/>
              <a:ext cx="19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26673" name="Line 33">
              <a:extLst>
                <a:ext uri="{FF2B5EF4-FFF2-40B4-BE49-F238E27FC236}">
                  <a16:creationId xmlns:a16="http://schemas.microsoft.com/office/drawing/2014/main" id="{CF8BCF63-4153-1840-352A-EC55DEDC319C}"/>
                </a:ext>
              </a:extLst>
            </p:cNvPr>
            <p:cNvSpPr>
              <a:spLocks noChangeShapeType="1"/>
            </p:cNvSpPr>
            <p:nvPr/>
          </p:nvSpPr>
          <p:spPr bwMode="auto">
            <a:xfrm>
              <a:off x="1099" y="488"/>
              <a:ext cx="19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26674" name="Line 34">
              <a:extLst>
                <a:ext uri="{FF2B5EF4-FFF2-40B4-BE49-F238E27FC236}">
                  <a16:creationId xmlns:a16="http://schemas.microsoft.com/office/drawing/2014/main" id="{0D8B6F85-8A8C-23C1-F56E-95D7CB23F2B6}"/>
                </a:ext>
              </a:extLst>
            </p:cNvPr>
            <p:cNvSpPr>
              <a:spLocks noChangeShapeType="1"/>
            </p:cNvSpPr>
            <p:nvPr/>
          </p:nvSpPr>
          <p:spPr bwMode="auto">
            <a:xfrm>
              <a:off x="1099" y="248"/>
              <a:ext cx="19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grpSp>
      <p:sp>
        <p:nvSpPr>
          <p:cNvPr id="2083" name="Text Box 35">
            <a:extLst>
              <a:ext uri="{FF2B5EF4-FFF2-40B4-BE49-F238E27FC236}">
                <a16:creationId xmlns:a16="http://schemas.microsoft.com/office/drawing/2014/main" id="{4E8A8D4B-B959-FCA7-A909-B372452D2EE5}"/>
              </a:ext>
            </a:extLst>
          </p:cNvPr>
          <p:cNvSpPr txBox="1">
            <a:spLocks noChangeArrowheads="1"/>
          </p:cNvSpPr>
          <p:nvPr/>
        </p:nvSpPr>
        <p:spPr bwMode="auto">
          <a:xfrm>
            <a:off x="3863975" y="317500"/>
            <a:ext cx="2921000" cy="4000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sz="2000">
                <a:effectLst>
                  <a:outerShdw blurRad="38100" dist="38100" dir="2700000" algn="tl">
                    <a:srgbClr val="C0C0C0"/>
                  </a:outerShdw>
                </a:effectLst>
                <a:latin typeface="Arial" panose="020B0604020202020204" pitchFamily="34" charset="0"/>
                <a:cs typeface="Arial" panose="020B0604020202020204" pitchFamily="34" charset="0"/>
              </a:rPr>
              <a:t>Charges virales élevées</a:t>
            </a:r>
          </a:p>
        </p:txBody>
      </p:sp>
      <p:sp>
        <p:nvSpPr>
          <p:cNvPr id="26636" name="Line 36">
            <a:extLst>
              <a:ext uri="{FF2B5EF4-FFF2-40B4-BE49-F238E27FC236}">
                <a16:creationId xmlns:a16="http://schemas.microsoft.com/office/drawing/2014/main" id="{50CA02F5-2824-5CD0-1EAF-C6824F85167D}"/>
              </a:ext>
            </a:extLst>
          </p:cNvPr>
          <p:cNvSpPr>
            <a:spLocks noChangeShapeType="1"/>
          </p:cNvSpPr>
          <p:nvPr/>
        </p:nvSpPr>
        <p:spPr bwMode="auto">
          <a:xfrm>
            <a:off x="3648076" y="1412875"/>
            <a:ext cx="6911975" cy="0"/>
          </a:xfrm>
          <a:prstGeom prst="line">
            <a:avLst/>
          </a:prstGeom>
          <a:noFill/>
          <a:ln w="28575">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endParaRPr lang="fr-FR"/>
          </a:p>
        </p:txBody>
      </p:sp>
      <p:sp>
        <p:nvSpPr>
          <p:cNvPr id="26637" name="Line 37">
            <a:extLst>
              <a:ext uri="{FF2B5EF4-FFF2-40B4-BE49-F238E27FC236}">
                <a16:creationId xmlns:a16="http://schemas.microsoft.com/office/drawing/2014/main" id="{C1BA10F0-DC86-75C2-CE2E-D3ACC1E4C249}"/>
              </a:ext>
            </a:extLst>
          </p:cNvPr>
          <p:cNvSpPr>
            <a:spLocks noChangeShapeType="1"/>
          </p:cNvSpPr>
          <p:nvPr/>
        </p:nvSpPr>
        <p:spPr bwMode="auto">
          <a:xfrm>
            <a:off x="3781426" y="3505201"/>
            <a:ext cx="6778625" cy="68263"/>
          </a:xfrm>
          <a:prstGeom prst="line">
            <a:avLst/>
          </a:prstGeom>
          <a:noFill/>
          <a:ln w="28575">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endParaRPr lang="fr-FR"/>
          </a:p>
        </p:txBody>
      </p:sp>
      <p:sp>
        <p:nvSpPr>
          <p:cNvPr id="2086" name="Text Box 38">
            <a:extLst>
              <a:ext uri="{FF2B5EF4-FFF2-40B4-BE49-F238E27FC236}">
                <a16:creationId xmlns:a16="http://schemas.microsoft.com/office/drawing/2014/main" id="{12C67F4A-4D31-37EA-B0C6-23BBB58EC1A0}"/>
              </a:ext>
            </a:extLst>
          </p:cNvPr>
          <p:cNvSpPr txBox="1">
            <a:spLocks noChangeArrowheads="1"/>
          </p:cNvSpPr>
          <p:nvPr/>
        </p:nvSpPr>
        <p:spPr bwMode="auto">
          <a:xfrm>
            <a:off x="4106863" y="4221163"/>
            <a:ext cx="2779712" cy="4000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sz="2000">
                <a:effectLst>
                  <a:outerShdw blurRad="38100" dist="38100" dir="2700000" algn="tl">
                    <a:srgbClr val="C0C0C0"/>
                  </a:outerShdw>
                </a:effectLst>
                <a:latin typeface="Arial" panose="020B0604020202020204" pitchFamily="34" charset="0"/>
                <a:cs typeface="Arial" panose="020B0604020202020204" pitchFamily="34" charset="0"/>
              </a:rPr>
              <a:t>Charges virales faibles</a:t>
            </a:r>
          </a:p>
        </p:txBody>
      </p:sp>
      <p:sp>
        <p:nvSpPr>
          <p:cNvPr id="2087" name="Text Box 39">
            <a:extLst>
              <a:ext uri="{FF2B5EF4-FFF2-40B4-BE49-F238E27FC236}">
                <a16:creationId xmlns:a16="http://schemas.microsoft.com/office/drawing/2014/main" id="{D9EF16CD-29C9-C115-B58F-A4FDC087EFE2}"/>
              </a:ext>
            </a:extLst>
          </p:cNvPr>
          <p:cNvSpPr txBox="1">
            <a:spLocks noChangeArrowheads="1"/>
          </p:cNvSpPr>
          <p:nvPr/>
        </p:nvSpPr>
        <p:spPr bwMode="auto">
          <a:xfrm>
            <a:off x="3792539" y="1628775"/>
            <a:ext cx="3648075" cy="4000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sz="2000">
                <a:effectLst>
                  <a:outerShdw blurRad="38100" dist="38100" dir="2700000" algn="tl">
                    <a:srgbClr val="C0C0C0"/>
                  </a:outerShdw>
                </a:effectLst>
                <a:latin typeface="Arial" panose="020B0604020202020204" pitchFamily="34" charset="0"/>
                <a:cs typeface="Arial" panose="020B0604020202020204" pitchFamily="34" charset="0"/>
              </a:rPr>
              <a:t>Charges virales intermédiaires</a:t>
            </a:r>
          </a:p>
        </p:txBody>
      </p:sp>
      <p:sp>
        <p:nvSpPr>
          <p:cNvPr id="26640" name="Line 40">
            <a:extLst>
              <a:ext uri="{FF2B5EF4-FFF2-40B4-BE49-F238E27FC236}">
                <a16:creationId xmlns:a16="http://schemas.microsoft.com/office/drawing/2014/main" id="{3A3A499B-8BFD-BB13-3DF1-AF767CAC9351}"/>
              </a:ext>
            </a:extLst>
          </p:cNvPr>
          <p:cNvSpPr>
            <a:spLocks noChangeShapeType="1"/>
          </p:cNvSpPr>
          <p:nvPr/>
        </p:nvSpPr>
        <p:spPr bwMode="auto">
          <a:xfrm>
            <a:off x="3648076" y="5557838"/>
            <a:ext cx="6911975" cy="31750"/>
          </a:xfrm>
          <a:prstGeom prst="line">
            <a:avLst/>
          </a:prstGeom>
          <a:noFill/>
          <a:ln w="28575">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endParaRPr lang="fr-FR"/>
          </a:p>
        </p:txBody>
      </p:sp>
      <p:sp>
        <p:nvSpPr>
          <p:cNvPr id="2089" name="Text Box 41">
            <a:extLst>
              <a:ext uri="{FF2B5EF4-FFF2-40B4-BE49-F238E27FC236}">
                <a16:creationId xmlns:a16="http://schemas.microsoft.com/office/drawing/2014/main" id="{27FDE20B-4B1B-A0F6-9A9C-9D01A796EBD4}"/>
              </a:ext>
            </a:extLst>
          </p:cNvPr>
          <p:cNvSpPr txBox="1">
            <a:spLocks noChangeArrowheads="1"/>
          </p:cNvSpPr>
          <p:nvPr/>
        </p:nvSpPr>
        <p:spPr bwMode="auto">
          <a:xfrm>
            <a:off x="4106863" y="5589588"/>
            <a:ext cx="3549650" cy="4000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sz="2000">
                <a:effectLst>
                  <a:outerShdw blurRad="38100" dist="38100" dir="2700000" algn="tl">
                    <a:srgbClr val="C0C0C0"/>
                  </a:outerShdw>
                </a:effectLst>
                <a:latin typeface="Arial" panose="020B0604020202020204" pitchFamily="34" charset="0"/>
                <a:cs typeface="Arial" panose="020B0604020202020204" pitchFamily="34" charset="0"/>
              </a:rPr>
              <a:t>Charges virales indétectables</a:t>
            </a:r>
          </a:p>
        </p:txBody>
      </p:sp>
      <p:sp>
        <p:nvSpPr>
          <p:cNvPr id="26642" name="Rectangle 43">
            <a:extLst>
              <a:ext uri="{FF2B5EF4-FFF2-40B4-BE49-F238E27FC236}">
                <a16:creationId xmlns:a16="http://schemas.microsoft.com/office/drawing/2014/main" id="{B73FDB9F-B6CB-4413-540B-661C0611927E}"/>
              </a:ext>
            </a:extLst>
          </p:cNvPr>
          <p:cNvSpPr>
            <a:spLocks noChangeArrowheads="1"/>
          </p:cNvSpPr>
          <p:nvPr/>
        </p:nvSpPr>
        <p:spPr bwMode="auto">
          <a:xfrm>
            <a:off x="2641601" y="-315913"/>
            <a:ext cx="8207375" cy="11144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lIns="90487" tIns="44450" rIns="90487" bIns="44450"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3600">
                <a:latin typeface="Trebuchet MS" panose="020B0703020202090204" pitchFamily="34" charset="0"/>
              </a:rPr>
              <a:t>Histoire du VHB chronique</a:t>
            </a:r>
          </a:p>
        </p:txBody>
      </p:sp>
      <p:sp>
        <p:nvSpPr>
          <p:cNvPr id="26643" name="ZoneTexte 43">
            <a:extLst>
              <a:ext uri="{FF2B5EF4-FFF2-40B4-BE49-F238E27FC236}">
                <a16:creationId xmlns:a16="http://schemas.microsoft.com/office/drawing/2014/main" id="{A305E8B6-312D-C1F5-5C0A-80638E90B8D3}"/>
              </a:ext>
            </a:extLst>
          </p:cNvPr>
          <p:cNvSpPr txBox="1">
            <a:spLocks noChangeArrowheads="1"/>
          </p:cNvSpPr>
          <p:nvPr/>
        </p:nvSpPr>
        <p:spPr bwMode="auto">
          <a:xfrm>
            <a:off x="3675064" y="3141663"/>
            <a:ext cx="9683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sz="2000">
                <a:solidFill>
                  <a:schemeClr val="accent2"/>
                </a:solidFill>
                <a:latin typeface="Arial" panose="020B0604020202020204" pitchFamily="34" charset="0"/>
                <a:cs typeface="Arial" panose="020B0604020202020204" pitchFamily="34" charset="0"/>
              </a:rPr>
              <a:t>20.000</a:t>
            </a:r>
          </a:p>
        </p:txBody>
      </p:sp>
      <p:sp>
        <p:nvSpPr>
          <p:cNvPr id="26644" name="ZoneTexte 44">
            <a:extLst>
              <a:ext uri="{FF2B5EF4-FFF2-40B4-BE49-F238E27FC236}">
                <a16:creationId xmlns:a16="http://schemas.microsoft.com/office/drawing/2014/main" id="{DAE7B8CE-05FE-FC83-3CA8-84237E5347F8}"/>
              </a:ext>
            </a:extLst>
          </p:cNvPr>
          <p:cNvSpPr txBox="1">
            <a:spLocks noChangeArrowheads="1"/>
          </p:cNvSpPr>
          <p:nvPr/>
        </p:nvSpPr>
        <p:spPr bwMode="auto">
          <a:xfrm>
            <a:off x="3678239" y="3933825"/>
            <a:ext cx="9048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sz="2000">
                <a:solidFill>
                  <a:schemeClr val="accent2"/>
                </a:solidFill>
                <a:latin typeface="Arial" panose="020B0604020202020204" pitchFamily="34" charset="0"/>
                <a:cs typeface="Arial" panose="020B0604020202020204" pitchFamily="34" charset="0"/>
              </a:rPr>
              <a:t>&lt;2000</a:t>
            </a:r>
          </a:p>
        </p:txBody>
      </p:sp>
      <p:sp>
        <p:nvSpPr>
          <p:cNvPr id="26645" name="ZoneTexte 45">
            <a:extLst>
              <a:ext uri="{FF2B5EF4-FFF2-40B4-BE49-F238E27FC236}">
                <a16:creationId xmlns:a16="http://schemas.microsoft.com/office/drawing/2014/main" id="{61400A60-3F50-34A6-284A-F5DB6375182B}"/>
              </a:ext>
            </a:extLst>
          </p:cNvPr>
          <p:cNvSpPr txBox="1">
            <a:spLocks noChangeArrowheads="1"/>
          </p:cNvSpPr>
          <p:nvPr/>
        </p:nvSpPr>
        <p:spPr bwMode="auto">
          <a:xfrm>
            <a:off x="3733801" y="5127625"/>
            <a:ext cx="61912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sz="2000">
                <a:solidFill>
                  <a:schemeClr val="accent2"/>
                </a:solidFill>
                <a:latin typeface="Arial" panose="020B0604020202020204" pitchFamily="34" charset="0"/>
                <a:cs typeface="Arial" panose="020B0604020202020204" pitchFamily="34" charset="0"/>
              </a:rPr>
              <a:t>&lt;12</a:t>
            </a:r>
          </a:p>
        </p:txBody>
      </p:sp>
      <p:sp>
        <p:nvSpPr>
          <p:cNvPr id="26646" name="ZoneTexte 46">
            <a:extLst>
              <a:ext uri="{FF2B5EF4-FFF2-40B4-BE49-F238E27FC236}">
                <a16:creationId xmlns:a16="http://schemas.microsoft.com/office/drawing/2014/main" id="{10EF8487-5E9B-DC25-8000-301D1EE78893}"/>
              </a:ext>
            </a:extLst>
          </p:cNvPr>
          <p:cNvSpPr txBox="1">
            <a:spLocks noChangeArrowheads="1"/>
          </p:cNvSpPr>
          <p:nvPr/>
        </p:nvSpPr>
        <p:spPr bwMode="auto">
          <a:xfrm>
            <a:off x="3659189" y="609600"/>
            <a:ext cx="176053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sz="2000">
                <a:solidFill>
                  <a:schemeClr val="accent2"/>
                </a:solidFill>
                <a:latin typeface="Arial" panose="020B0604020202020204" pitchFamily="34" charset="0"/>
                <a:cs typeface="Arial" panose="020B0604020202020204" pitchFamily="34" charset="0"/>
              </a:rPr>
              <a:t>&gt;100.000.000</a:t>
            </a:r>
          </a:p>
        </p:txBody>
      </p:sp>
      <p:sp>
        <p:nvSpPr>
          <p:cNvPr id="48" name="Text Box 3">
            <a:extLst>
              <a:ext uri="{FF2B5EF4-FFF2-40B4-BE49-F238E27FC236}">
                <a16:creationId xmlns:a16="http://schemas.microsoft.com/office/drawing/2014/main" id="{5CA76F5C-F340-F160-5FF2-0862C2CF3AF2}"/>
              </a:ext>
            </a:extLst>
          </p:cNvPr>
          <p:cNvSpPr txBox="1">
            <a:spLocks noChangeArrowheads="1"/>
          </p:cNvSpPr>
          <p:nvPr/>
        </p:nvSpPr>
        <p:spPr bwMode="auto">
          <a:xfrm>
            <a:off x="5591176" y="765175"/>
            <a:ext cx="3673475" cy="400050"/>
          </a:xfrm>
          <a:prstGeom prst="rect">
            <a:avLst/>
          </a:prstGeom>
          <a:solidFill>
            <a:schemeClr val="accent6">
              <a:lumMod val="20000"/>
              <a:lumOff val="80000"/>
            </a:schemeClr>
          </a:solidFill>
          <a:ln w="9525">
            <a:solidFill>
              <a:schemeClr val="tx1"/>
            </a:solidFill>
            <a:miter lim="800000"/>
            <a:headEnd/>
            <a:tailEnd/>
          </a:ln>
          <a:effec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sz="2000" b="1">
                <a:effectLst>
                  <a:outerShdw blurRad="38100" dist="38100" dir="2700000" algn="tl">
                    <a:srgbClr val="FFFFFF"/>
                  </a:outerShdw>
                </a:effectLst>
                <a:latin typeface="Arial" panose="020B0604020202020204" pitchFamily="34" charset="0"/>
                <a:cs typeface="Arial" panose="020B0604020202020204" pitchFamily="34" charset="0"/>
              </a:rPr>
              <a:t>Infection chronique AgHBe+</a:t>
            </a:r>
          </a:p>
        </p:txBody>
      </p:sp>
      <p:sp>
        <p:nvSpPr>
          <p:cNvPr id="49" name="Text Box 3">
            <a:extLst>
              <a:ext uri="{FF2B5EF4-FFF2-40B4-BE49-F238E27FC236}">
                <a16:creationId xmlns:a16="http://schemas.microsoft.com/office/drawing/2014/main" id="{D09BC7F8-538D-7642-FF1C-85991C6FDAFC}"/>
              </a:ext>
            </a:extLst>
          </p:cNvPr>
          <p:cNvSpPr txBox="1">
            <a:spLocks noChangeArrowheads="1"/>
          </p:cNvSpPr>
          <p:nvPr/>
        </p:nvSpPr>
        <p:spPr bwMode="auto">
          <a:xfrm>
            <a:off x="4367214" y="2349501"/>
            <a:ext cx="4249737" cy="830263"/>
          </a:xfrm>
          <a:prstGeom prst="rect">
            <a:avLst/>
          </a:prstGeom>
          <a:solidFill>
            <a:schemeClr val="accent6">
              <a:lumMod val="20000"/>
              <a:lumOff val="80000"/>
            </a:schemeClr>
          </a:solidFill>
          <a:ln w="9525">
            <a:solidFill>
              <a:schemeClr val="tx1"/>
            </a:solidFill>
            <a:miter lim="800000"/>
            <a:headEnd/>
            <a:tailEnd/>
          </a:ln>
          <a:effec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b="1">
                <a:effectLst>
                  <a:outerShdw blurRad="38100" dist="38100" dir="2700000" algn="tl">
                    <a:srgbClr val="FFFFFF"/>
                  </a:outerShdw>
                </a:effectLst>
                <a:latin typeface="Arial" panose="020B0604020202020204" pitchFamily="34" charset="0"/>
                <a:cs typeface="Arial" panose="020B0604020202020204" pitchFamily="34" charset="0"/>
              </a:rPr>
              <a:t>Hépatite chronique AgHBe+/-</a:t>
            </a:r>
          </a:p>
        </p:txBody>
      </p:sp>
      <p:sp>
        <p:nvSpPr>
          <p:cNvPr id="50" name="Text Box 3">
            <a:extLst>
              <a:ext uri="{FF2B5EF4-FFF2-40B4-BE49-F238E27FC236}">
                <a16:creationId xmlns:a16="http://schemas.microsoft.com/office/drawing/2014/main" id="{24F0CBE0-66FB-61D6-EA67-EAFBEABCC6E4}"/>
              </a:ext>
            </a:extLst>
          </p:cNvPr>
          <p:cNvSpPr txBox="1">
            <a:spLocks noChangeArrowheads="1"/>
          </p:cNvSpPr>
          <p:nvPr/>
        </p:nvSpPr>
        <p:spPr bwMode="auto">
          <a:xfrm>
            <a:off x="4367213" y="4829175"/>
            <a:ext cx="4087812" cy="400050"/>
          </a:xfrm>
          <a:prstGeom prst="rect">
            <a:avLst/>
          </a:prstGeom>
          <a:solidFill>
            <a:schemeClr val="accent6">
              <a:lumMod val="20000"/>
              <a:lumOff val="80000"/>
            </a:schemeClr>
          </a:solidFill>
          <a:ln w="9525">
            <a:solidFill>
              <a:schemeClr val="tx1"/>
            </a:solidFill>
            <a:miter lim="800000"/>
            <a:headEnd/>
            <a:tailEnd/>
          </a:ln>
          <a:effec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sz="2000" b="1">
                <a:effectLst>
                  <a:outerShdw blurRad="38100" dist="38100" dir="2700000" algn="tl">
                    <a:srgbClr val="FFFFFF"/>
                  </a:outerShdw>
                </a:effectLst>
                <a:latin typeface="Arial" panose="020B0604020202020204" pitchFamily="34" charset="0"/>
                <a:cs typeface="Arial" panose="020B0604020202020204" pitchFamily="34" charset="0"/>
              </a:rPr>
              <a:t>Infection chronique AgHBe-</a:t>
            </a:r>
          </a:p>
        </p:txBody>
      </p:sp>
      <p:sp>
        <p:nvSpPr>
          <p:cNvPr id="55" name="Text Box 42">
            <a:extLst>
              <a:ext uri="{FF2B5EF4-FFF2-40B4-BE49-F238E27FC236}">
                <a16:creationId xmlns:a16="http://schemas.microsoft.com/office/drawing/2014/main" id="{C31A9622-3C5C-1E01-F6A1-3D3CA2571A62}"/>
              </a:ext>
            </a:extLst>
          </p:cNvPr>
          <p:cNvSpPr txBox="1">
            <a:spLocks noChangeArrowheads="1"/>
          </p:cNvSpPr>
          <p:nvPr/>
        </p:nvSpPr>
        <p:spPr bwMode="auto">
          <a:xfrm>
            <a:off x="1992313" y="115888"/>
            <a:ext cx="1136650" cy="830262"/>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sz="1600">
                <a:solidFill>
                  <a:schemeClr val="accent2"/>
                </a:solidFill>
                <a:effectLst>
                  <a:outerShdw blurRad="38100" dist="38100" dir="2700000" algn="tl">
                    <a:srgbClr val="C0C0C0"/>
                  </a:outerShdw>
                </a:effectLst>
                <a:latin typeface="Arial" panose="020B0604020202020204" pitchFamily="34" charset="0"/>
                <a:cs typeface="Arial" panose="020B0604020202020204" pitchFamily="34" charset="0"/>
              </a:rPr>
              <a:t>Charge </a:t>
            </a:r>
          </a:p>
          <a:p>
            <a:pPr eaLnBrk="1" hangingPunct="1"/>
            <a:r>
              <a:rPr lang="fr-FR" altLang="fr-FR" sz="1600">
                <a:solidFill>
                  <a:schemeClr val="accent2"/>
                </a:solidFill>
                <a:effectLst>
                  <a:outerShdw blurRad="38100" dist="38100" dir="2700000" algn="tl">
                    <a:srgbClr val="C0C0C0"/>
                  </a:outerShdw>
                </a:effectLst>
                <a:latin typeface="Arial" panose="020B0604020202020204" pitchFamily="34" charset="0"/>
                <a:cs typeface="Arial" panose="020B0604020202020204" pitchFamily="34" charset="0"/>
              </a:rPr>
              <a:t>virale</a:t>
            </a:r>
          </a:p>
          <a:p>
            <a:pPr eaLnBrk="1" hangingPunct="1"/>
            <a:r>
              <a:rPr lang="fr-FR" altLang="fr-FR" sz="1600">
                <a:solidFill>
                  <a:schemeClr val="accent2"/>
                </a:solidFill>
                <a:effectLst>
                  <a:outerShdw blurRad="38100" dist="38100" dir="2700000" algn="tl">
                    <a:srgbClr val="C0C0C0"/>
                  </a:outerShdw>
                </a:effectLst>
                <a:latin typeface="Arial" panose="020B0604020202020204" pitchFamily="34" charset="0"/>
                <a:cs typeface="Arial" panose="020B0604020202020204" pitchFamily="34" charset="0"/>
              </a:rPr>
              <a:t>Log UI/mL</a:t>
            </a:r>
          </a:p>
        </p:txBody>
      </p:sp>
      <p:sp>
        <p:nvSpPr>
          <p:cNvPr id="54" name="Text Box 41">
            <a:extLst>
              <a:ext uri="{FF2B5EF4-FFF2-40B4-BE49-F238E27FC236}">
                <a16:creationId xmlns:a16="http://schemas.microsoft.com/office/drawing/2014/main" id="{C4AFB83C-022F-7265-D56E-525BB28DF766}"/>
              </a:ext>
            </a:extLst>
          </p:cNvPr>
          <p:cNvSpPr txBox="1">
            <a:spLocks noChangeArrowheads="1"/>
          </p:cNvSpPr>
          <p:nvPr/>
        </p:nvSpPr>
        <p:spPr bwMode="auto">
          <a:xfrm>
            <a:off x="3935414" y="6092826"/>
            <a:ext cx="4575175" cy="708025"/>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sz="2000">
                <a:effectLst>
                  <a:outerShdw blurRad="38100" dist="38100" dir="2700000" algn="tl">
                    <a:srgbClr val="C0C0C0"/>
                  </a:outerShdw>
                </a:effectLst>
                <a:latin typeface="Arial" panose="020B0604020202020204" pitchFamily="34" charset="0"/>
                <a:cs typeface="Arial" panose="020B0604020202020204" pitchFamily="34" charset="0"/>
              </a:rPr>
              <a:t>Perte de l’</a:t>
            </a:r>
            <a:r>
              <a:rPr lang="fr-FR" altLang="ja-JP" sz="2000">
                <a:effectLst>
                  <a:outerShdw blurRad="38100" dist="38100" dir="2700000" algn="tl">
                    <a:srgbClr val="C0C0C0"/>
                  </a:outerShdw>
                </a:effectLst>
                <a:latin typeface="Arial" panose="020B0604020202020204" pitchFamily="34" charset="0"/>
                <a:cs typeface="Arial" panose="020B0604020202020204" pitchFamily="34" charset="0"/>
              </a:rPr>
              <a:t>AgHBs voire séroconversion</a:t>
            </a:r>
          </a:p>
          <a:p>
            <a:pPr eaLnBrk="1" hangingPunct="1"/>
            <a:r>
              <a:rPr lang="fr-FR" altLang="fr-FR" sz="2000">
                <a:effectLst>
                  <a:outerShdw blurRad="38100" dist="38100" dir="2700000" algn="tl">
                    <a:srgbClr val="C0C0C0"/>
                  </a:outerShdw>
                </a:effectLst>
                <a:latin typeface="Arial" panose="020B0604020202020204" pitchFamily="34" charset="0"/>
                <a:cs typeface="Arial" panose="020B0604020202020204" pitchFamily="34" charset="0"/>
              </a:rPr>
              <a:t>Anti-HBs</a:t>
            </a:r>
          </a:p>
        </p:txBody>
      </p:sp>
      <p:sp>
        <p:nvSpPr>
          <p:cNvPr id="26652" name="Line 36">
            <a:extLst>
              <a:ext uri="{FF2B5EF4-FFF2-40B4-BE49-F238E27FC236}">
                <a16:creationId xmlns:a16="http://schemas.microsoft.com/office/drawing/2014/main" id="{12AAEF2C-13E1-D28F-2963-D01C08025D05}"/>
              </a:ext>
            </a:extLst>
          </p:cNvPr>
          <p:cNvSpPr>
            <a:spLocks noChangeShapeType="1"/>
          </p:cNvSpPr>
          <p:nvPr/>
        </p:nvSpPr>
        <p:spPr bwMode="auto">
          <a:xfrm>
            <a:off x="3648076" y="4292600"/>
            <a:ext cx="6911975" cy="0"/>
          </a:xfrm>
          <a:prstGeom prst="line">
            <a:avLst/>
          </a:prstGeom>
          <a:noFill/>
          <a:ln w="28575">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endParaRPr lang="fr-FR"/>
          </a:p>
        </p:txBody>
      </p:sp>
      <p:sp>
        <p:nvSpPr>
          <p:cNvPr id="3" name="Accolade fermante 2">
            <a:extLst>
              <a:ext uri="{FF2B5EF4-FFF2-40B4-BE49-F238E27FC236}">
                <a16:creationId xmlns:a16="http://schemas.microsoft.com/office/drawing/2014/main" id="{DFD81006-837A-D461-9974-70EDFB56A70B}"/>
              </a:ext>
            </a:extLst>
          </p:cNvPr>
          <p:cNvSpPr>
            <a:spLocks/>
          </p:cNvSpPr>
          <p:nvPr/>
        </p:nvSpPr>
        <p:spPr bwMode="auto">
          <a:xfrm>
            <a:off x="8616951" y="1484313"/>
            <a:ext cx="358775" cy="2736850"/>
          </a:xfrm>
          <a:prstGeom prst="rightBrace">
            <a:avLst>
              <a:gd name="adj1" fmla="val 8335"/>
              <a:gd name="adj2" fmla="val 50000"/>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fr-FR"/>
          </a:p>
        </p:txBody>
      </p:sp>
      <p:sp>
        <p:nvSpPr>
          <p:cNvPr id="26654" name="ZoneTexte 3">
            <a:extLst>
              <a:ext uri="{FF2B5EF4-FFF2-40B4-BE49-F238E27FC236}">
                <a16:creationId xmlns:a16="http://schemas.microsoft.com/office/drawing/2014/main" id="{B5BFACAD-CF3E-7B97-310A-C2F9523C9D41}"/>
              </a:ext>
            </a:extLst>
          </p:cNvPr>
          <p:cNvSpPr txBox="1">
            <a:spLocks noChangeArrowheads="1"/>
          </p:cNvSpPr>
          <p:nvPr/>
        </p:nvSpPr>
        <p:spPr bwMode="auto">
          <a:xfrm>
            <a:off x="8904289" y="2420938"/>
            <a:ext cx="1741487" cy="830262"/>
          </a:xfrm>
          <a:prstGeom prst="rect">
            <a:avLst/>
          </a:prstGeom>
          <a:noFill/>
          <a:ln w="9525">
            <a:solidFill>
              <a:srgbClr val="800000"/>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b="1" dirty="0">
                <a:solidFill>
                  <a:srgbClr val="800000"/>
                </a:solidFill>
                <a:latin typeface="Arial" panose="020B0604020202020204" pitchFamily="34" charset="0"/>
                <a:cs typeface="Arial" panose="020B0604020202020204" pitchFamily="34" charset="0"/>
              </a:rPr>
              <a:t>Traitement</a:t>
            </a:r>
          </a:p>
          <a:p>
            <a:pPr algn="ctr" eaLnBrk="1" hangingPunct="1"/>
            <a:r>
              <a:rPr lang="fr-FR" altLang="fr-FR" b="1" dirty="0">
                <a:solidFill>
                  <a:srgbClr val="800000"/>
                </a:solidFill>
                <a:latin typeface="Arial" panose="020B0604020202020204" pitchFamily="34" charset="0"/>
                <a:cs typeface="Arial" panose="020B0604020202020204" pitchFamily="34" charset="0"/>
              </a:rPr>
              <a:t>antiviral</a:t>
            </a:r>
          </a:p>
        </p:txBody>
      </p:sp>
      <p:sp>
        <p:nvSpPr>
          <p:cNvPr id="52" name="Flèche vers le bas 51">
            <a:extLst>
              <a:ext uri="{FF2B5EF4-FFF2-40B4-BE49-F238E27FC236}">
                <a16:creationId xmlns:a16="http://schemas.microsoft.com/office/drawing/2014/main" id="{BC346E2C-77AE-207A-F4C1-A2DD0156993D}"/>
              </a:ext>
            </a:extLst>
          </p:cNvPr>
          <p:cNvSpPr>
            <a:spLocks noChangeArrowheads="1"/>
          </p:cNvSpPr>
          <p:nvPr/>
        </p:nvSpPr>
        <p:spPr bwMode="auto">
          <a:xfrm>
            <a:off x="1774826" y="1341438"/>
            <a:ext cx="936625" cy="5040312"/>
          </a:xfrm>
          <a:prstGeom prst="downArrow">
            <a:avLst>
              <a:gd name="adj1" fmla="val 50000"/>
              <a:gd name="adj2" fmla="val 50002"/>
            </a:avLst>
          </a:prstGeom>
          <a:gradFill rotWithShape="1">
            <a:gsLst>
              <a:gs pos="0">
                <a:srgbClr val="85FFDB"/>
              </a:gs>
              <a:gs pos="100000">
                <a:srgbClr val="00EBA8"/>
              </a:gs>
            </a:gsLst>
            <a:lin ang="5400000"/>
          </a:gradFill>
          <a:ln w="9525">
            <a:solidFill>
              <a:srgbClr val="00CC98"/>
            </a:solidFill>
            <a:miter lim="800000"/>
            <a:headEnd/>
            <a:tailEnd/>
          </a:ln>
          <a:effectLst>
            <a:outerShdw blurRad="40000" dist="23000" dir="5400000" rotWithShape="0">
              <a:srgbClr val="808080">
                <a:alpha val="34999"/>
              </a:srgbClr>
            </a:outerShdw>
          </a:effectLst>
        </p:spPr>
        <p:txBody>
          <a:bodyPr anchor="ctr"/>
          <a:lstStyle/>
          <a:p>
            <a:pPr algn="ctr">
              <a:defRPr/>
            </a:pPr>
            <a:endParaRPr lang="fr-FR">
              <a:solidFill>
                <a:schemeClr val="lt1"/>
              </a:solidFill>
              <a:latin typeface="Arial"/>
              <a:cs typeface="Arial"/>
            </a:endParaRPr>
          </a:p>
        </p:txBody>
      </p:sp>
      <p:sp>
        <p:nvSpPr>
          <p:cNvPr id="26656" name="ZoneTexte 131">
            <a:extLst>
              <a:ext uri="{FF2B5EF4-FFF2-40B4-BE49-F238E27FC236}">
                <a16:creationId xmlns:a16="http://schemas.microsoft.com/office/drawing/2014/main" id="{B83C0794-AD9D-CB31-5741-51430B31953D}"/>
              </a:ext>
            </a:extLst>
          </p:cNvPr>
          <p:cNvSpPr txBox="1">
            <a:spLocks noChangeArrowheads="1"/>
          </p:cNvSpPr>
          <p:nvPr/>
        </p:nvSpPr>
        <p:spPr bwMode="auto">
          <a:xfrm rot="16200000">
            <a:off x="-171450" y="3575051"/>
            <a:ext cx="478631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b="1">
                <a:latin typeface="Arial" panose="020B0604020202020204" pitchFamily="34" charset="0"/>
                <a:cs typeface="Arial" panose="020B0604020202020204" pitchFamily="34" charset="0"/>
              </a:rPr>
              <a:t>Immunité spécifique croissante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re 1">
            <a:extLst>
              <a:ext uri="{FF2B5EF4-FFF2-40B4-BE49-F238E27FC236}">
                <a16:creationId xmlns:a16="http://schemas.microsoft.com/office/drawing/2014/main" id="{D2AAA20F-1E98-0A72-4BF8-2BE5F146E8D3}"/>
              </a:ext>
            </a:extLst>
          </p:cNvPr>
          <p:cNvSpPr>
            <a:spLocks noGrp="1"/>
          </p:cNvSpPr>
          <p:nvPr>
            <p:ph type="title"/>
          </p:nvPr>
        </p:nvSpPr>
        <p:spPr>
          <a:xfrm>
            <a:off x="1524000" y="-315913"/>
            <a:ext cx="9144000" cy="1325563"/>
          </a:xfrm>
        </p:spPr>
        <p:txBody>
          <a:bodyPr/>
          <a:lstStyle/>
          <a:p>
            <a:pPr algn="ctr"/>
            <a:r>
              <a:rPr lang="fr-FR" altLang="fr-FR" sz="3600" dirty="0">
                <a:solidFill>
                  <a:srgbClr val="000000"/>
                </a:solidFill>
                <a:latin typeface="Trebuchet MS" panose="020B0703020202090204" pitchFamily="34" charset="0"/>
                <a:ea typeface="ＭＳ Ｐゴシック" panose="020B0600070205080204" pitchFamily="34" charset="-128"/>
              </a:rPr>
              <a:t>EASL Recommandations 2017</a:t>
            </a:r>
          </a:p>
        </p:txBody>
      </p:sp>
      <p:pic>
        <p:nvPicPr>
          <p:cNvPr id="33794" name="Image 2">
            <a:extLst>
              <a:ext uri="{FF2B5EF4-FFF2-40B4-BE49-F238E27FC236}">
                <a16:creationId xmlns:a16="http://schemas.microsoft.com/office/drawing/2014/main" id="{83FC89A4-E58B-265D-9FDD-C01D76F01B6F}"/>
              </a:ext>
            </a:extLst>
          </p:cNvPr>
          <p:cNvPicPr>
            <a:picLocks noChangeAspect="1"/>
          </p:cNvPicPr>
          <p:nvPr/>
        </p:nvPicPr>
        <p:blipFill>
          <a:blip r:embed="rId2">
            <a:extLst>
              <a:ext uri="{28A0092B-C50C-407E-A947-70E740481C1C}">
                <a14:useLocalDpi xmlns:a14="http://schemas.microsoft.com/office/drawing/2010/main" val="0"/>
              </a:ext>
            </a:extLst>
          </a:blip>
          <a:srcRect t="4735"/>
          <a:stretch>
            <a:fillRect/>
          </a:stretch>
        </p:blipFill>
        <p:spPr bwMode="auto">
          <a:xfrm>
            <a:off x="1524001" y="1052513"/>
            <a:ext cx="8793163" cy="417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a:extLst>
              <a:ext uri="{FF2B5EF4-FFF2-40B4-BE49-F238E27FC236}">
                <a16:creationId xmlns:a16="http://schemas.microsoft.com/office/drawing/2014/main" id="{63D3BFCD-99DF-5A84-1B35-99F66D106523}"/>
              </a:ext>
            </a:extLst>
          </p:cNvPr>
          <p:cNvSpPr>
            <a:spLocks noChangeArrowheads="1"/>
          </p:cNvSpPr>
          <p:nvPr/>
        </p:nvSpPr>
        <p:spPr bwMode="auto">
          <a:xfrm>
            <a:off x="1824039" y="4217989"/>
            <a:ext cx="2579687" cy="795337"/>
          </a:xfrm>
          <a:prstGeom prst="rect">
            <a:avLst/>
          </a:prstGeom>
          <a:noFill/>
          <a:ln w="38100">
            <a:solidFill>
              <a:srgbClr val="FF0000"/>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fr-FR">
              <a:solidFill>
                <a:schemeClr val="lt1"/>
              </a:solidFill>
            </a:endParaRPr>
          </a:p>
        </p:txBody>
      </p:sp>
      <p:sp>
        <p:nvSpPr>
          <p:cNvPr id="33796" name="Rectangle 6">
            <a:extLst>
              <a:ext uri="{FF2B5EF4-FFF2-40B4-BE49-F238E27FC236}">
                <a16:creationId xmlns:a16="http://schemas.microsoft.com/office/drawing/2014/main" id="{F03C590E-6441-2E18-478E-FB2EA933B3E5}"/>
              </a:ext>
            </a:extLst>
          </p:cNvPr>
          <p:cNvSpPr>
            <a:spLocks noChangeArrowheads="1"/>
          </p:cNvSpPr>
          <p:nvPr/>
        </p:nvSpPr>
        <p:spPr bwMode="auto">
          <a:xfrm>
            <a:off x="5015419" y="6504641"/>
            <a:ext cx="7434262" cy="309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b">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GB" altLang="fr-FR" sz="1400" dirty="0">
                <a:latin typeface="Arial" panose="020B0604020202020204" pitchFamily="34" charset="0"/>
                <a:cs typeface="Arial" panose="020B0604020202020204" pitchFamily="34" charset="0"/>
              </a:rPr>
              <a:t>EASL Clinical Practice Guidelines: Management of chronic hepatitis B. J </a:t>
            </a:r>
            <a:r>
              <a:rPr lang="en-GB" altLang="fr-FR" sz="1400" dirty="0" err="1">
                <a:latin typeface="Arial" panose="020B0604020202020204" pitchFamily="34" charset="0"/>
                <a:cs typeface="Arial" panose="020B0604020202020204" pitchFamily="34" charset="0"/>
              </a:rPr>
              <a:t>Hepatol</a:t>
            </a:r>
            <a:r>
              <a:rPr lang="en-GB" altLang="fr-FR" sz="1400" dirty="0">
                <a:latin typeface="Arial" panose="020B0604020202020204" pitchFamily="34" charset="0"/>
                <a:cs typeface="Arial" panose="020B0604020202020204" pitchFamily="34" charset="0"/>
              </a:rPr>
              <a:t> 2017</a:t>
            </a:r>
          </a:p>
        </p:txBody>
      </p:sp>
      <p:sp>
        <p:nvSpPr>
          <p:cNvPr id="6" name="Espace réservé du contenu 2">
            <a:extLst>
              <a:ext uri="{FF2B5EF4-FFF2-40B4-BE49-F238E27FC236}">
                <a16:creationId xmlns:a16="http://schemas.microsoft.com/office/drawing/2014/main" id="{995568BE-EE99-3D06-67E4-C681F1C3319D}"/>
              </a:ext>
            </a:extLst>
          </p:cNvPr>
          <p:cNvSpPr txBox="1">
            <a:spLocks/>
          </p:cNvSpPr>
          <p:nvPr/>
        </p:nvSpPr>
        <p:spPr>
          <a:xfrm>
            <a:off x="602544" y="5198128"/>
            <a:ext cx="11366853" cy="1716088"/>
          </a:xfrm>
          <a:prstGeom prst="rect">
            <a:avLst/>
          </a:prstGeom>
        </p:spPr>
        <p:txBody>
          <a:bodyPr>
            <a:normAutofit/>
          </a:bodyPr>
          <a:lstStyle>
            <a:lvl1pPr marL="342900" indent="-342900" defTabSz="45720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20000"/>
              </a:spcBef>
              <a:buFont typeface="Arial" panose="020B0604020202020204" pitchFamily="34" charset="0"/>
              <a:buChar char="•"/>
            </a:pPr>
            <a:r>
              <a:rPr lang="fr-FR" altLang="fr-FR" sz="2000" dirty="0">
                <a:latin typeface="Arial" panose="020B0604020202020204" pitchFamily="34" charset="0"/>
                <a:cs typeface="Arial" panose="020B0604020202020204" pitchFamily="34" charset="0"/>
              </a:rPr>
              <a:t>Inclusion of </a:t>
            </a:r>
            <a:r>
              <a:rPr lang="fr-FR" altLang="fr-FR" sz="2000" b="1" dirty="0" err="1">
                <a:latin typeface="Arial" panose="020B0604020202020204" pitchFamily="34" charset="0"/>
                <a:cs typeface="Arial" panose="020B0604020202020204" pitchFamily="34" charset="0"/>
              </a:rPr>
              <a:t>noninvasive</a:t>
            </a:r>
            <a:r>
              <a:rPr lang="fr-FR" altLang="fr-FR" sz="2000" b="1" dirty="0">
                <a:latin typeface="Arial" panose="020B0604020202020204" pitchFamily="34" charset="0"/>
                <a:cs typeface="Arial" panose="020B0604020202020204" pitchFamily="34" charset="0"/>
              </a:rPr>
              <a:t> markers of </a:t>
            </a:r>
            <a:r>
              <a:rPr lang="fr-FR" altLang="fr-FR" sz="2000" b="1" dirty="0" err="1">
                <a:latin typeface="Arial" panose="020B0604020202020204" pitchFamily="34" charset="0"/>
                <a:cs typeface="Arial" panose="020B0604020202020204" pitchFamily="34" charset="0"/>
              </a:rPr>
              <a:t>fibrosis</a:t>
            </a:r>
            <a:r>
              <a:rPr lang="fr-FR" altLang="fr-FR" sz="2000" b="1" dirty="0">
                <a:latin typeface="Arial" panose="020B0604020202020204" pitchFamily="34" charset="0"/>
                <a:cs typeface="Arial" panose="020B0604020202020204" pitchFamily="34" charset="0"/>
              </a:rPr>
              <a:t> </a:t>
            </a:r>
            <a:r>
              <a:rPr lang="fr-FR" altLang="fr-FR" sz="2000" dirty="0">
                <a:latin typeface="Arial" panose="020B0604020202020204" pitchFamily="34" charset="0"/>
                <a:cs typeface="Arial" panose="020B0604020202020204" pitchFamily="34" charset="0"/>
              </a:rPr>
              <a:t>in the </a:t>
            </a:r>
            <a:r>
              <a:rPr lang="fr-FR" altLang="fr-FR" sz="2000" dirty="0" err="1">
                <a:latin typeface="Arial" panose="020B0604020202020204" pitchFamily="34" charset="0"/>
                <a:cs typeface="Arial" panose="020B0604020202020204" pitchFamily="34" charset="0"/>
              </a:rPr>
              <a:t>decision</a:t>
            </a:r>
            <a:r>
              <a:rPr lang="fr-FR" altLang="fr-FR" sz="2000" dirty="0">
                <a:latin typeface="Arial" panose="020B0604020202020204" pitchFamily="34" charset="0"/>
                <a:cs typeface="Arial" panose="020B0604020202020204" pitchFamily="34" charset="0"/>
              </a:rPr>
              <a:t> to </a:t>
            </a:r>
            <a:r>
              <a:rPr lang="fr-FR" altLang="fr-FR" sz="2000" dirty="0" err="1">
                <a:latin typeface="Arial" panose="020B0604020202020204" pitchFamily="34" charset="0"/>
                <a:cs typeface="Arial" panose="020B0604020202020204" pitchFamily="34" charset="0"/>
              </a:rPr>
              <a:t>treat</a:t>
            </a:r>
            <a:r>
              <a:rPr lang="fr-FR" altLang="fr-FR" sz="2000" dirty="0">
                <a:latin typeface="Arial" panose="020B0604020202020204" pitchFamily="34" charset="0"/>
                <a:cs typeface="Arial" panose="020B0604020202020204" pitchFamily="34" charset="0"/>
              </a:rPr>
              <a:t> </a:t>
            </a:r>
          </a:p>
          <a:p>
            <a:pPr eaLnBrk="1" hangingPunct="1">
              <a:spcBef>
                <a:spcPct val="20000"/>
              </a:spcBef>
              <a:buFont typeface="Arial" panose="020B0604020202020204" pitchFamily="34" charset="0"/>
              <a:buNone/>
            </a:pPr>
            <a:r>
              <a:rPr lang="fr-FR" altLang="fr-FR" sz="2000" dirty="0">
                <a:latin typeface="Arial" panose="020B0604020202020204" pitchFamily="34" charset="0"/>
                <a:cs typeface="Arial" panose="020B0604020202020204" pitchFamily="34" charset="0"/>
              </a:rPr>
              <a:t>      (no </a:t>
            </a:r>
            <a:r>
              <a:rPr lang="fr-FR" altLang="fr-FR" sz="2000" dirty="0" err="1">
                <a:latin typeface="Arial" panose="020B0604020202020204" pitchFamily="34" charset="0"/>
                <a:cs typeface="Arial" panose="020B0604020202020204" pitchFamily="34" charset="0"/>
              </a:rPr>
              <a:t>cut</a:t>
            </a:r>
            <a:r>
              <a:rPr lang="fr-FR" altLang="fr-FR" sz="2000" dirty="0">
                <a:latin typeface="Arial" panose="020B0604020202020204" pitchFamily="34" charset="0"/>
                <a:cs typeface="Arial" panose="020B0604020202020204" pitchFamily="34" charset="0"/>
              </a:rPr>
              <a:t>-off value for </a:t>
            </a:r>
            <a:r>
              <a:rPr lang="fr-FR" altLang="fr-FR" sz="2000" dirty="0" err="1">
                <a:latin typeface="Arial" panose="020B0604020202020204" pitchFamily="34" charset="0"/>
                <a:cs typeface="Arial" panose="020B0604020202020204" pitchFamily="34" charset="0"/>
              </a:rPr>
              <a:t>cirrhosis</a:t>
            </a:r>
            <a:r>
              <a:rPr lang="fr-FR" altLang="fr-FR" sz="2000" dirty="0">
                <a:latin typeface="Arial" panose="020B0604020202020204" pitchFamily="34" charset="0"/>
                <a:cs typeface="Arial" panose="020B0604020202020204" pitchFamily="34" charset="0"/>
              </a:rPr>
              <a:t>)</a:t>
            </a:r>
          </a:p>
          <a:p>
            <a:pPr eaLnBrk="1" hangingPunct="1">
              <a:spcBef>
                <a:spcPct val="20000"/>
              </a:spcBef>
              <a:buFont typeface="Arial" panose="020B0604020202020204" pitchFamily="34" charset="0"/>
              <a:buChar char="•"/>
            </a:pPr>
            <a:r>
              <a:rPr lang="fr-FR" altLang="fr-FR" sz="2000" dirty="0">
                <a:latin typeface="Arial" panose="020B0604020202020204" pitchFamily="34" charset="0"/>
                <a:cs typeface="Arial" panose="020B0604020202020204" pitchFamily="34" charset="0"/>
              </a:rPr>
              <a:t>Inclusion of </a:t>
            </a:r>
            <a:r>
              <a:rPr lang="fr-FR" altLang="fr-FR" sz="2000" b="1" dirty="0">
                <a:latin typeface="Arial" panose="020B0604020202020204" pitchFamily="34" charset="0"/>
                <a:cs typeface="Arial" panose="020B0604020202020204" pitchFamily="34" charset="0"/>
              </a:rPr>
              <a:t>extra-</a:t>
            </a:r>
            <a:r>
              <a:rPr lang="fr-FR" altLang="fr-FR" sz="2000" b="1" dirty="0" err="1">
                <a:latin typeface="Arial" panose="020B0604020202020204" pitchFamily="34" charset="0"/>
                <a:cs typeface="Arial" panose="020B0604020202020204" pitchFamily="34" charset="0"/>
              </a:rPr>
              <a:t>hepatic</a:t>
            </a:r>
            <a:r>
              <a:rPr lang="fr-FR" altLang="fr-FR" sz="2000" b="1" dirty="0">
                <a:latin typeface="Arial" panose="020B0604020202020204" pitchFamily="34" charset="0"/>
                <a:cs typeface="Arial" panose="020B0604020202020204" pitchFamily="34" charset="0"/>
              </a:rPr>
              <a:t> </a:t>
            </a:r>
            <a:r>
              <a:rPr lang="fr-FR" altLang="fr-FR" sz="2000" b="1" dirty="0" err="1">
                <a:latin typeface="Arial" panose="020B0604020202020204" pitchFamily="34" charset="0"/>
                <a:cs typeface="Arial" panose="020B0604020202020204" pitchFamily="34" charset="0"/>
              </a:rPr>
              <a:t>factors</a:t>
            </a:r>
            <a:r>
              <a:rPr lang="fr-FR" altLang="fr-FR" sz="2000" b="1" dirty="0">
                <a:latin typeface="Arial" panose="020B0604020202020204" pitchFamily="34" charset="0"/>
                <a:cs typeface="Arial" panose="020B0604020202020204" pitchFamily="34" charset="0"/>
              </a:rPr>
              <a:t> </a:t>
            </a:r>
            <a:r>
              <a:rPr lang="fr-FR" altLang="fr-FR" sz="2000" dirty="0">
                <a:latin typeface="Arial" panose="020B0604020202020204" pitchFamily="34" charset="0"/>
                <a:cs typeface="Arial" panose="020B0604020202020204" pitchFamily="34" charset="0"/>
              </a:rPr>
              <a:t>in the </a:t>
            </a:r>
            <a:r>
              <a:rPr lang="fr-FR" altLang="fr-FR" sz="2000" dirty="0" err="1">
                <a:latin typeface="Arial" panose="020B0604020202020204" pitchFamily="34" charset="0"/>
                <a:cs typeface="Arial" panose="020B0604020202020204" pitchFamily="34" charset="0"/>
              </a:rPr>
              <a:t>decision</a:t>
            </a:r>
            <a:r>
              <a:rPr lang="fr-FR" altLang="fr-FR" sz="2000" dirty="0">
                <a:latin typeface="Arial" panose="020B0604020202020204" pitchFamily="34" charset="0"/>
                <a:cs typeface="Arial" panose="020B0604020202020204" pitchFamily="34" charset="0"/>
              </a:rPr>
              <a:t> to </a:t>
            </a:r>
            <a:r>
              <a:rPr lang="fr-FR" altLang="fr-FR" sz="2000" dirty="0" err="1">
                <a:latin typeface="Arial" panose="020B0604020202020204" pitchFamily="34" charset="0"/>
                <a:cs typeface="Arial" panose="020B0604020202020204" pitchFamily="34" charset="0"/>
              </a:rPr>
              <a:t>treat</a:t>
            </a:r>
            <a:r>
              <a:rPr lang="fr-FR" altLang="fr-FR" sz="2000" dirty="0">
                <a:latin typeface="Arial" panose="020B0604020202020204" pitchFamily="34" charset="0"/>
                <a:cs typeface="Arial" panose="020B0604020202020204" pitchFamily="34" charset="0"/>
              </a:rPr>
              <a:t> : </a:t>
            </a:r>
            <a:r>
              <a:rPr lang="fr-FR" altLang="fr-FR" sz="2000" dirty="0" err="1">
                <a:latin typeface="Arial" panose="020B0604020202020204" pitchFamily="34" charset="0"/>
                <a:cs typeface="Arial" panose="020B0604020202020204" pitchFamily="34" charset="0"/>
              </a:rPr>
              <a:t>age</a:t>
            </a:r>
            <a:r>
              <a:rPr lang="fr-FR" altLang="fr-FR" sz="2000" dirty="0">
                <a:latin typeface="Arial" panose="020B0604020202020204" pitchFamily="34" charset="0"/>
                <a:cs typeface="Arial" panose="020B0604020202020204" pitchFamily="34" charset="0"/>
              </a:rPr>
              <a:t>, </a:t>
            </a:r>
            <a:r>
              <a:rPr lang="fr-FR" altLang="fr-FR" sz="2000" dirty="0" err="1">
                <a:latin typeface="Arial" panose="020B0604020202020204" pitchFamily="34" charset="0"/>
                <a:cs typeface="Arial" panose="020B0604020202020204" pitchFamily="34" charset="0"/>
              </a:rPr>
              <a:t>family</a:t>
            </a:r>
            <a:r>
              <a:rPr lang="fr-FR" altLang="fr-FR" sz="2000" dirty="0">
                <a:latin typeface="Arial" panose="020B0604020202020204" pitchFamily="34" charset="0"/>
                <a:cs typeface="Arial" panose="020B0604020202020204" pitchFamily="34" charset="0"/>
              </a:rPr>
              <a:t> </a:t>
            </a:r>
            <a:r>
              <a:rPr lang="fr-FR" altLang="fr-FR" sz="2000" dirty="0" err="1">
                <a:latin typeface="Arial" panose="020B0604020202020204" pitchFamily="34" charset="0"/>
                <a:cs typeface="Arial" panose="020B0604020202020204" pitchFamily="34" charset="0"/>
              </a:rPr>
              <a:t>history</a:t>
            </a:r>
            <a:r>
              <a:rPr lang="mr-IN" altLang="fr-FR" sz="2000" dirty="0">
                <a:latin typeface="Arial" panose="020B0604020202020204" pitchFamily="34" charset="0"/>
                <a:cs typeface="Arial" panose="020B0604020202020204" pitchFamily="34" charset="0"/>
              </a:rPr>
              <a:t>…</a:t>
            </a:r>
            <a:r>
              <a:rPr lang="fr-FR" altLang="fr-FR" sz="2000" dirty="0">
                <a:latin typeface="Arial" panose="020B0604020202020204" pitchFamily="34" charset="0"/>
                <a:cs typeface="Arial" panose="020B0604020202020204" pitchFamily="34" charset="0"/>
              </a:rPr>
              <a:t>.</a:t>
            </a:r>
          </a:p>
          <a:p>
            <a:pPr lvl="1" eaLnBrk="1" hangingPunct="1">
              <a:spcBef>
                <a:spcPct val="20000"/>
              </a:spcBef>
              <a:buFont typeface="Arial" panose="020B0604020202020204" pitchFamily="34" charset="0"/>
              <a:buChar char="•"/>
            </a:pPr>
            <a:endParaRPr lang="fr-FR" altLang="fr-FR" sz="20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AA2AB7D4-82D3-EDE7-9285-233AF418DE04}"/>
              </a:ext>
            </a:extLst>
          </p:cNvPr>
          <p:cNvSpPr>
            <a:spLocks noChangeArrowheads="1"/>
          </p:cNvSpPr>
          <p:nvPr/>
        </p:nvSpPr>
        <p:spPr bwMode="auto">
          <a:xfrm>
            <a:off x="4906964" y="2433639"/>
            <a:ext cx="2579687" cy="1571625"/>
          </a:xfrm>
          <a:prstGeom prst="rect">
            <a:avLst/>
          </a:prstGeom>
          <a:noFill/>
          <a:ln w="38100">
            <a:solidFill>
              <a:srgbClr val="FF0000"/>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fr-FR">
              <a:solidFill>
                <a:schemeClr val="lt1"/>
              </a:solidFill>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re 1">
            <a:extLst>
              <a:ext uri="{FF2B5EF4-FFF2-40B4-BE49-F238E27FC236}">
                <a16:creationId xmlns:a16="http://schemas.microsoft.com/office/drawing/2014/main" id="{895BFCE7-A5BD-F889-CD62-3A6D30D966DD}"/>
              </a:ext>
            </a:extLst>
          </p:cNvPr>
          <p:cNvSpPr>
            <a:spLocks noGrp="1"/>
          </p:cNvSpPr>
          <p:nvPr>
            <p:ph type="title"/>
          </p:nvPr>
        </p:nvSpPr>
        <p:spPr>
          <a:xfrm>
            <a:off x="1774825" y="-26988"/>
            <a:ext cx="8447088" cy="1143001"/>
          </a:xfrm>
        </p:spPr>
        <p:txBody>
          <a:bodyPr/>
          <a:lstStyle/>
          <a:p>
            <a:r>
              <a:rPr lang="fr-FR" altLang="fr-FR" sz="3600">
                <a:latin typeface="Trebuchet MS" panose="020B0703020202090204" pitchFamily="34" charset="0"/>
                <a:ea typeface="ＭＳ Ｐゴシック" panose="020B0600070205080204" pitchFamily="34" charset="-128"/>
              </a:rPr>
              <a:t>Indications de traitement selon les recommandations internationales</a:t>
            </a:r>
          </a:p>
        </p:txBody>
      </p:sp>
      <p:graphicFrame>
        <p:nvGraphicFramePr>
          <p:cNvPr id="4" name="Tableau 3">
            <a:extLst>
              <a:ext uri="{FF2B5EF4-FFF2-40B4-BE49-F238E27FC236}">
                <a16:creationId xmlns:a16="http://schemas.microsoft.com/office/drawing/2014/main" id="{F83D07F8-384F-623E-E357-19B6927A0A3B}"/>
              </a:ext>
            </a:extLst>
          </p:cNvPr>
          <p:cNvGraphicFramePr>
            <a:graphicFrameLocks noGrp="1"/>
          </p:cNvGraphicFramePr>
          <p:nvPr>
            <p:extLst>
              <p:ext uri="{D42A27DB-BD31-4B8C-83A1-F6EECF244321}">
                <p14:modId xmlns:p14="http://schemas.microsoft.com/office/powerpoint/2010/main" val="3029339274"/>
              </p:ext>
            </p:extLst>
          </p:nvPr>
        </p:nvGraphicFramePr>
        <p:xfrm>
          <a:off x="1703389" y="1196975"/>
          <a:ext cx="9021055" cy="4298430"/>
        </p:xfrm>
        <a:graphic>
          <a:graphicData uri="http://schemas.openxmlformats.org/drawingml/2006/table">
            <a:tbl>
              <a:tblPr/>
              <a:tblGrid>
                <a:gridCol w="1008062">
                  <a:extLst>
                    <a:ext uri="{9D8B030D-6E8A-4147-A177-3AD203B41FA5}">
                      <a16:colId xmlns:a16="http://schemas.microsoft.com/office/drawing/2014/main" val="2090103687"/>
                    </a:ext>
                  </a:extLst>
                </a:gridCol>
                <a:gridCol w="1081088">
                  <a:extLst>
                    <a:ext uri="{9D8B030D-6E8A-4147-A177-3AD203B41FA5}">
                      <a16:colId xmlns:a16="http://schemas.microsoft.com/office/drawing/2014/main" val="3728899386"/>
                    </a:ext>
                  </a:extLst>
                </a:gridCol>
                <a:gridCol w="935037">
                  <a:extLst>
                    <a:ext uri="{9D8B030D-6E8A-4147-A177-3AD203B41FA5}">
                      <a16:colId xmlns:a16="http://schemas.microsoft.com/office/drawing/2014/main" val="1469041226"/>
                    </a:ext>
                  </a:extLst>
                </a:gridCol>
                <a:gridCol w="1657350">
                  <a:extLst>
                    <a:ext uri="{9D8B030D-6E8A-4147-A177-3AD203B41FA5}">
                      <a16:colId xmlns:a16="http://schemas.microsoft.com/office/drawing/2014/main" val="1015773476"/>
                    </a:ext>
                  </a:extLst>
                </a:gridCol>
                <a:gridCol w="1150938">
                  <a:extLst>
                    <a:ext uri="{9D8B030D-6E8A-4147-A177-3AD203B41FA5}">
                      <a16:colId xmlns:a16="http://schemas.microsoft.com/office/drawing/2014/main" val="801624432"/>
                    </a:ext>
                  </a:extLst>
                </a:gridCol>
                <a:gridCol w="1152525">
                  <a:extLst>
                    <a:ext uri="{9D8B030D-6E8A-4147-A177-3AD203B41FA5}">
                      <a16:colId xmlns:a16="http://schemas.microsoft.com/office/drawing/2014/main" val="3348534002"/>
                    </a:ext>
                  </a:extLst>
                </a:gridCol>
                <a:gridCol w="2036055">
                  <a:extLst>
                    <a:ext uri="{9D8B030D-6E8A-4147-A177-3AD203B41FA5}">
                      <a16:colId xmlns:a16="http://schemas.microsoft.com/office/drawing/2014/main" val="2375420794"/>
                    </a:ext>
                  </a:extLst>
                </a:gridCol>
              </a:tblGrid>
              <a:tr h="576263">
                <a:tc>
                  <a:txBody>
                    <a:bodyPr/>
                    <a:lstStyle>
                      <a:lvl1pPr defTabSz="457200"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defTabSz="45720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defTabSz="4572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defTabSz="4572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91449" marR="91449"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lvl1pPr defTabSz="457200"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defTabSz="45720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defTabSz="4572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defTabSz="4572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Ag HBe +</a:t>
                      </a:r>
                    </a:p>
                  </a:txBody>
                  <a:tcPr marL="91449" marR="91449"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gridSpan="3">
                  <a:txBody>
                    <a:bodyPr/>
                    <a:lstStyle>
                      <a:lvl1pPr defTabSz="457200"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defTabSz="45720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defTabSz="4572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defTabSz="4572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Ag HBe -</a:t>
                      </a:r>
                    </a:p>
                  </a:txBody>
                  <a:tcPr marL="91449" marR="91449"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444494752"/>
                  </a:ext>
                </a:extLst>
              </a:tr>
              <a:tr h="1189038">
                <a:tc>
                  <a:txBody>
                    <a:bodyPr/>
                    <a:lstStyle>
                      <a:lvl1pPr defTabSz="457200"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defTabSz="45720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defTabSz="4572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defTabSz="4572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91449" marR="91449"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defTabSz="45720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defTabSz="4572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defTabSz="4572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ADN VHB </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UI/mL</a:t>
                      </a:r>
                    </a:p>
                  </a:txBody>
                  <a:tcPr marL="91449" marR="91449"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defTabSz="45720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defTabSz="4572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defTabSz="4572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ALAT</a:t>
                      </a:r>
                    </a:p>
                  </a:txBody>
                  <a:tcPr marL="91449" marR="91449"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defTabSz="45720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defTabSz="4572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defTabSz="4572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Biopsie hépatique ou Fibrose ( MNI)</a:t>
                      </a:r>
                    </a:p>
                  </a:txBody>
                  <a:tcPr marL="91449" marR="91449"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defTabSz="45720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defTabSz="4572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defTabSz="4572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ADN VHB</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UI/ml</a:t>
                      </a:r>
                    </a:p>
                  </a:txBody>
                  <a:tcPr marL="91449" marR="91449"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defTabSz="45720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defTabSz="4572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defTabSz="4572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ALAT</a:t>
                      </a:r>
                    </a:p>
                  </a:txBody>
                  <a:tcPr marL="91449" marR="91449"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Biopsie hépatique ou Fibrose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(TNIF)*</a:t>
                      </a:r>
                    </a:p>
                  </a:txBody>
                  <a:tcPr marL="91449" marR="91449"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68647494"/>
                  </a:ext>
                </a:extLst>
              </a:tr>
              <a:tr h="639763">
                <a:tc>
                  <a:txBody>
                    <a:bodyPr/>
                    <a:lstStyle>
                      <a:lvl1pPr defTabSz="457200"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defTabSz="45720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defTabSz="4572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defTabSz="4572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AASLD 2018</a:t>
                      </a:r>
                    </a:p>
                  </a:txBody>
                  <a:tcPr marL="91449" marR="91449"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defTabSz="45720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defTabSz="4572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defTabSz="4572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&gt;20.000</a:t>
                      </a:r>
                    </a:p>
                  </a:txBody>
                  <a:tcPr marL="91449" marR="91449"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defTabSz="45720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defTabSz="4572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defTabSz="4572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2x LSN</a:t>
                      </a:r>
                    </a:p>
                  </a:txBody>
                  <a:tcPr marL="91449" marR="91449"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defTabSz="45720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defTabSz="4572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defTabSz="4572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91449" marR="91449"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defTabSz="45720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defTabSz="4572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defTabSz="4572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2000</a:t>
                      </a:r>
                    </a:p>
                  </a:txBody>
                  <a:tcPr marL="91449" marR="91449"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2x LSN</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91449" marR="91449"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defTabSz="45720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defTabSz="4572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defTabSz="4572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91449" marR="91449"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32884546"/>
                  </a:ext>
                </a:extLst>
              </a:tr>
              <a:tr h="639763">
                <a:tc>
                  <a:txBody>
                    <a:bodyPr/>
                    <a:lstStyle>
                      <a:lvl1pPr defTabSz="457200"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defTabSz="45720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defTabSz="4572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defTabSz="4572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APASL 2016</a:t>
                      </a:r>
                    </a:p>
                  </a:txBody>
                  <a:tcPr marL="91449" marR="91449"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defTabSz="45720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defTabSz="4572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defTabSz="4572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&gt;20.000</a:t>
                      </a:r>
                    </a:p>
                  </a:txBody>
                  <a:tcPr marL="91449" marR="91449"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defTabSz="45720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defTabSz="4572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defTabSz="4572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&gt;2x LSN</a:t>
                      </a:r>
                    </a:p>
                  </a:txBody>
                  <a:tcPr marL="91449" marR="91449"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defTabSz="45720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defTabSz="4572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defTabSz="4572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91449" marR="91449"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defTabSz="45720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defTabSz="4572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defTabSz="4572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&gt;2000</a:t>
                      </a:r>
                    </a:p>
                  </a:txBody>
                  <a:tcPr marL="91449" marR="91449"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defTabSz="45720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defTabSz="4572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defTabSz="4572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&gt;2x LSN</a:t>
                      </a:r>
                    </a:p>
                  </a:txBody>
                  <a:tcPr marL="91449" marR="91449"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defTabSz="45720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defTabSz="4572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defTabSz="4572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91449" marR="91449"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60924888"/>
                  </a:ext>
                </a:extLst>
              </a:tr>
              <a:tr h="612775">
                <a:tc rowSpan="2">
                  <a:txBody>
                    <a:bodyPr/>
                    <a:lstStyle>
                      <a:lvl1pPr defTabSz="457200"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defTabSz="45720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defTabSz="4572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defTabSz="4572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EASL 2017</a:t>
                      </a:r>
                    </a:p>
                  </a:txBody>
                  <a:tcPr marL="91449" marR="91449"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defTabSz="457200"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defTabSz="45720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defTabSz="4572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defTabSz="4572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&gt;2000</a:t>
                      </a:r>
                    </a:p>
                  </a:txBody>
                  <a:tcPr marL="91449" marR="91449"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defTabSz="457200"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defTabSz="45720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defTabSz="4572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defTabSz="4572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&gt;LSN</a:t>
                      </a:r>
                    </a:p>
                  </a:txBody>
                  <a:tcPr marL="91449" marR="91449"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defTabSz="457200"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defTabSz="45720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defTabSz="4572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defTabSz="4572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&gt;A1 et/ou &gt;F1</a:t>
                      </a:r>
                    </a:p>
                  </a:txBody>
                  <a:tcPr marL="91449" marR="91449"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defTabSz="457200"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defTabSz="45720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defTabSz="4572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defTabSz="4572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&gt;2000</a:t>
                      </a:r>
                    </a:p>
                  </a:txBody>
                  <a:tcPr marL="91449" marR="91449"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defTabSz="457200"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defTabSz="45720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defTabSz="4572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defTabSz="4572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&gt;LSN</a:t>
                      </a:r>
                    </a:p>
                  </a:txBody>
                  <a:tcPr marL="91449" marR="91449"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&gt;A1 et /ou &gt;F1</a:t>
                      </a:r>
                    </a:p>
                  </a:txBody>
                  <a:tcPr marL="91449" marR="91449"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6711138"/>
                  </a:ext>
                </a:extLst>
              </a:tr>
              <a:tr h="639763">
                <a:tc vMerge="1">
                  <a:txBody>
                    <a:bodyPr/>
                    <a:lstStyle/>
                    <a:p>
                      <a:endParaRPr lang="fr-FR"/>
                    </a:p>
                  </a:txBody>
                  <a:tcPr/>
                </a:tc>
                <a:tc>
                  <a:txBody>
                    <a:bodyPr/>
                    <a:lstStyle>
                      <a:lvl1pPr defTabSz="457200"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defTabSz="45720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defTabSz="4572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defTabSz="4572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&gt;20.000</a:t>
                      </a:r>
                    </a:p>
                  </a:txBody>
                  <a:tcPr marL="91449" marR="91449"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defTabSz="457200"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defTabSz="45720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defTabSz="4572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defTabSz="4572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&gt;2x LSN</a:t>
                      </a:r>
                    </a:p>
                  </a:txBody>
                  <a:tcPr marL="91449" marR="91449"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defTabSz="457200"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defTabSz="45720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defTabSz="4572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defTabSz="4572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91449" marR="91449"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defTabSz="457200"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defTabSz="45720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defTabSz="4572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defTabSz="4572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&gt;20.000</a:t>
                      </a:r>
                    </a:p>
                  </a:txBody>
                  <a:tcPr marL="91449" marR="91449"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defTabSz="457200"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defTabSz="45720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defTabSz="4572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defTabSz="4572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&gt;2xLSN</a:t>
                      </a:r>
                    </a:p>
                  </a:txBody>
                  <a:tcPr marL="91449" marR="91449"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defTabSz="457200"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defTabSz="45720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defTabSz="4572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defTabSz="4572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91449" marR="91449"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3478643956"/>
                  </a:ext>
                </a:extLst>
              </a:tr>
            </a:tbl>
          </a:graphicData>
        </a:graphic>
      </p:graphicFrame>
      <p:sp>
        <p:nvSpPr>
          <p:cNvPr id="32823" name="ZoneTexte 1">
            <a:extLst>
              <a:ext uri="{FF2B5EF4-FFF2-40B4-BE49-F238E27FC236}">
                <a16:creationId xmlns:a16="http://schemas.microsoft.com/office/drawing/2014/main" id="{D7D8A641-EC93-E928-DCC7-C5A0D0A86083}"/>
              </a:ext>
            </a:extLst>
          </p:cNvPr>
          <p:cNvSpPr txBox="1">
            <a:spLocks noChangeArrowheads="1"/>
          </p:cNvSpPr>
          <p:nvPr/>
        </p:nvSpPr>
        <p:spPr bwMode="auto">
          <a:xfrm>
            <a:off x="0" y="6581775"/>
            <a:ext cx="262096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sz="1200" dirty="0">
                <a:latin typeface="Arial" panose="020B0604020202020204" pitchFamily="34" charset="0"/>
                <a:cs typeface="Arial" panose="020B0604020202020204" pitchFamily="34" charset="0"/>
              </a:rPr>
              <a:t>TNIF: tests non invasifs de fibrose *</a:t>
            </a:r>
          </a:p>
        </p:txBody>
      </p:sp>
      <p:sp>
        <p:nvSpPr>
          <p:cNvPr id="32824" name="ZoneTexte 4">
            <a:extLst>
              <a:ext uri="{FF2B5EF4-FFF2-40B4-BE49-F238E27FC236}">
                <a16:creationId xmlns:a16="http://schemas.microsoft.com/office/drawing/2014/main" id="{734325B3-637C-8AA7-C643-A9BFA86C9FF9}"/>
              </a:ext>
            </a:extLst>
          </p:cNvPr>
          <p:cNvSpPr txBox="1">
            <a:spLocks noChangeArrowheads="1"/>
          </p:cNvSpPr>
          <p:nvPr/>
        </p:nvSpPr>
        <p:spPr bwMode="auto">
          <a:xfrm>
            <a:off x="7930643" y="5976032"/>
            <a:ext cx="4127500" cy="739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fr-FR" sz="1400" dirty="0" err="1">
                <a:latin typeface="Arial" panose="020B0604020202020204" pitchFamily="34" charset="0"/>
                <a:cs typeface="Arial" panose="020B0604020202020204" pitchFamily="34" charset="0"/>
              </a:rPr>
              <a:t>Terrault</a:t>
            </a:r>
            <a:r>
              <a:rPr lang="en-US" altLang="fr-FR" sz="1400" dirty="0">
                <a:latin typeface="Arial" panose="020B0604020202020204" pitchFamily="34" charset="0"/>
                <a:cs typeface="Arial" panose="020B0604020202020204" pitchFamily="34" charset="0"/>
              </a:rPr>
              <a:t> NA et al. </a:t>
            </a:r>
            <a:r>
              <a:rPr lang="en-US" altLang="fr-FR" sz="1400" dirty="0" err="1">
                <a:latin typeface="Arial" panose="020B0604020202020204" pitchFamily="34" charset="0"/>
                <a:cs typeface="Arial" panose="020B0604020202020204" pitchFamily="34" charset="0"/>
              </a:rPr>
              <a:t>Hepatology</a:t>
            </a:r>
            <a:r>
              <a:rPr lang="en-US" altLang="fr-FR" sz="1400" dirty="0">
                <a:latin typeface="Arial" panose="020B0604020202020204" pitchFamily="34" charset="0"/>
                <a:cs typeface="Arial" panose="020B0604020202020204" pitchFamily="34" charset="0"/>
              </a:rPr>
              <a:t> 2018 67; 1560-1599</a:t>
            </a:r>
          </a:p>
          <a:p>
            <a:pPr eaLnBrk="1" hangingPunct="1"/>
            <a:r>
              <a:rPr lang="en-US" altLang="fr-FR" sz="1400" dirty="0" err="1">
                <a:latin typeface="Arial" panose="020B0604020202020204" pitchFamily="34" charset="0"/>
                <a:cs typeface="Arial" panose="020B0604020202020204" pitchFamily="34" charset="0"/>
              </a:rPr>
              <a:t>Sarin</a:t>
            </a:r>
            <a:r>
              <a:rPr lang="en-US" altLang="fr-FR" sz="1400" dirty="0">
                <a:latin typeface="Arial" panose="020B0604020202020204" pitchFamily="34" charset="0"/>
                <a:cs typeface="Arial" panose="020B0604020202020204" pitchFamily="34" charset="0"/>
              </a:rPr>
              <a:t>  SK et al. </a:t>
            </a:r>
            <a:r>
              <a:rPr lang="en-US" altLang="fr-FR" sz="1400" dirty="0" err="1">
                <a:latin typeface="Arial" panose="020B0604020202020204" pitchFamily="34" charset="0"/>
                <a:cs typeface="Arial" panose="020B0604020202020204" pitchFamily="34" charset="0"/>
              </a:rPr>
              <a:t>Hepatol</a:t>
            </a:r>
            <a:r>
              <a:rPr lang="en-US" altLang="fr-FR" sz="1400" dirty="0">
                <a:latin typeface="Arial" panose="020B0604020202020204" pitchFamily="34" charset="0"/>
                <a:cs typeface="Arial" panose="020B0604020202020204" pitchFamily="34" charset="0"/>
              </a:rPr>
              <a:t> </a:t>
            </a:r>
            <a:r>
              <a:rPr lang="en-US" altLang="fr-FR" sz="1400" dirty="0" err="1">
                <a:latin typeface="Arial" panose="020B0604020202020204" pitchFamily="34" charset="0"/>
                <a:cs typeface="Arial" panose="020B0604020202020204" pitchFamily="34" charset="0"/>
              </a:rPr>
              <a:t>Int</a:t>
            </a:r>
            <a:r>
              <a:rPr lang="en-US" altLang="fr-FR" sz="1400" dirty="0">
                <a:latin typeface="Arial" panose="020B0604020202020204" pitchFamily="34" charset="0"/>
                <a:cs typeface="Arial" panose="020B0604020202020204" pitchFamily="34" charset="0"/>
              </a:rPr>
              <a:t> 2016; 10: 1-98</a:t>
            </a:r>
          </a:p>
          <a:p>
            <a:pPr eaLnBrk="1" hangingPunct="1"/>
            <a:r>
              <a:rPr lang="en-US" altLang="fr-FR" sz="1400" dirty="0" err="1">
                <a:latin typeface="Arial" panose="020B0604020202020204" pitchFamily="34" charset="0"/>
                <a:cs typeface="Arial" panose="020B0604020202020204" pitchFamily="34" charset="0"/>
              </a:rPr>
              <a:t>Lampertico</a:t>
            </a:r>
            <a:r>
              <a:rPr lang="en-US" altLang="fr-FR" sz="1400" dirty="0">
                <a:latin typeface="Arial" panose="020B0604020202020204" pitchFamily="34" charset="0"/>
                <a:cs typeface="Arial" panose="020B0604020202020204" pitchFamily="34" charset="0"/>
              </a:rPr>
              <a:t> P et al. J </a:t>
            </a:r>
            <a:r>
              <a:rPr lang="en-US" altLang="fr-FR" sz="1400" dirty="0" err="1">
                <a:latin typeface="Arial" panose="020B0604020202020204" pitchFamily="34" charset="0"/>
                <a:cs typeface="Arial" panose="020B0604020202020204" pitchFamily="34" charset="0"/>
              </a:rPr>
              <a:t>Hepatol</a:t>
            </a:r>
            <a:r>
              <a:rPr lang="en-US" altLang="fr-FR" sz="1400" dirty="0">
                <a:latin typeface="Arial" panose="020B0604020202020204" pitchFamily="34" charset="0"/>
                <a:cs typeface="Arial" panose="020B0604020202020204" pitchFamily="34" charset="0"/>
              </a:rPr>
              <a:t> 2017; 67: 370-398</a:t>
            </a:r>
          </a:p>
        </p:txBody>
      </p:sp>
      <p:sp>
        <p:nvSpPr>
          <p:cNvPr id="3" name="Rectangle 2">
            <a:extLst>
              <a:ext uri="{FF2B5EF4-FFF2-40B4-BE49-F238E27FC236}">
                <a16:creationId xmlns:a16="http://schemas.microsoft.com/office/drawing/2014/main" id="{B10562C8-A19D-6777-E77E-EF72956A24A3}"/>
              </a:ext>
            </a:extLst>
          </p:cNvPr>
          <p:cNvSpPr>
            <a:spLocks noChangeArrowheads="1"/>
          </p:cNvSpPr>
          <p:nvPr/>
        </p:nvSpPr>
        <p:spPr bwMode="auto">
          <a:xfrm>
            <a:off x="6396039" y="2708275"/>
            <a:ext cx="2276475" cy="2592388"/>
          </a:xfrm>
          <a:prstGeom prst="rect">
            <a:avLst/>
          </a:prstGeom>
          <a:noFill/>
          <a:ln w="38100">
            <a:solidFill>
              <a:srgbClr val="FF0000"/>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fr-FR">
              <a:solidFill>
                <a:schemeClr val="lt1"/>
              </a:solidFill>
              <a:latin typeface="Arial"/>
              <a:cs typeface="Arial"/>
            </a:endParaRPr>
          </a:p>
        </p:txBody>
      </p:sp>
      <p:grpSp>
        <p:nvGrpSpPr>
          <p:cNvPr id="8" name="Grouper 7">
            <a:extLst>
              <a:ext uri="{FF2B5EF4-FFF2-40B4-BE49-F238E27FC236}">
                <a16:creationId xmlns:a16="http://schemas.microsoft.com/office/drawing/2014/main" id="{9117D76C-BDDA-6A31-AB54-4902313B6ECC}"/>
              </a:ext>
            </a:extLst>
          </p:cNvPr>
          <p:cNvGrpSpPr>
            <a:grpSpLocks/>
          </p:cNvGrpSpPr>
          <p:nvPr/>
        </p:nvGrpSpPr>
        <p:grpSpPr bwMode="auto">
          <a:xfrm>
            <a:off x="1808619" y="5583213"/>
            <a:ext cx="5099546" cy="1014805"/>
            <a:chOff x="1740958" y="5714754"/>
            <a:chExt cx="6800112" cy="1016056"/>
          </a:xfrm>
        </p:grpSpPr>
        <p:sp>
          <p:nvSpPr>
            <p:cNvPr id="32827" name="ZoneTexte 5">
              <a:extLst>
                <a:ext uri="{FF2B5EF4-FFF2-40B4-BE49-F238E27FC236}">
                  <a16:creationId xmlns:a16="http://schemas.microsoft.com/office/drawing/2014/main" id="{75DAE0FB-02E6-EFD4-DA03-D78D925E23CE}"/>
                </a:ext>
              </a:extLst>
            </p:cNvPr>
            <p:cNvSpPr txBox="1">
              <a:spLocks noChangeArrowheads="1"/>
            </p:cNvSpPr>
            <p:nvPr/>
          </p:nvSpPr>
          <p:spPr bwMode="auto">
            <a:xfrm>
              <a:off x="5528531" y="5714754"/>
              <a:ext cx="3012539" cy="10160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sz="2000" dirty="0" err="1">
                  <a:latin typeface="Arial" panose="020B0604020202020204" pitchFamily="34" charset="0"/>
                  <a:cs typeface="Arial" panose="020B0604020202020204" pitchFamily="34" charset="0"/>
                </a:rPr>
                <a:t>Fibroscan</a:t>
              </a:r>
              <a:r>
                <a:rPr lang="fr-FR" altLang="fr-FR" sz="2000" dirty="0">
                  <a:latin typeface="Arial" panose="020B0604020202020204" pitchFamily="34" charset="0"/>
                  <a:cs typeface="Arial" panose="020B0604020202020204" pitchFamily="34" charset="0"/>
                </a:rPr>
                <a:t> &gt; 6 kPa</a:t>
              </a:r>
            </a:p>
            <a:p>
              <a:pPr eaLnBrk="1" hangingPunct="1"/>
              <a:r>
                <a:rPr lang="fr-FR" altLang="fr-FR" sz="2000" dirty="0" err="1">
                  <a:latin typeface="Arial" panose="020B0604020202020204" pitchFamily="34" charset="0"/>
                  <a:cs typeface="Arial" panose="020B0604020202020204" pitchFamily="34" charset="0"/>
                </a:rPr>
                <a:t>FibroTest</a:t>
              </a:r>
              <a:r>
                <a:rPr lang="fr-FR" altLang="fr-FR" sz="2000" dirty="0">
                  <a:latin typeface="Arial" panose="020B0604020202020204" pitchFamily="34" charset="0"/>
                  <a:cs typeface="Arial" panose="020B0604020202020204" pitchFamily="34" charset="0"/>
                </a:rPr>
                <a:t> &gt; 0,38</a:t>
              </a:r>
            </a:p>
            <a:p>
              <a:pPr eaLnBrk="1" hangingPunct="1"/>
              <a:r>
                <a:rPr lang="fr-FR" altLang="fr-FR" sz="2000" dirty="0" err="1">
                  <a:latin typeface="Arial" panose="020B0604020202020204" pitchFamily="34" charset="0"/>
                  <a:cs typeface="Arial" panose="020B0604020202020204" pitchFamily="34" charset="0"/>
                </a:rPr>
                <a:t>Fibromètre</a:t>
              </a:r>
              <a:r>
                <a:rPr lang="fr-FR" altLang="fr-FR" sz="2000" dirty="0">
                  <a:latin typeface="Arial" panose="020B0604020202020204" pitchFamily="34" charset="0"/>
                  <a:cs typeface="Arial" panose="020B0604020202020204" pitchFamily="34" charset="0"/>
                </a:rPr>
                <a:t> &gt; 0,47</a:t>
              </a:r>
            </a:p>
          </p:txBody>
        </p:sp>
        <p:sp>
          <p:nvSpPr>
            <p:cNvPr id="32828" name="Rectangle 6">
              <a:extLst>
                <a:ext uri="{FF2B5EF4-FFF2-40B4-BE49-F238E27FC236}">
                  <a16:creationId xmlns:a16="http://schemas.microsoft.com/office/drawing/2014/main" id="{4F491B9F-76C7-ACE2-ED85-D1997B7EE1B4}"/>
                </a:ext>
              </a:extLst>
            </p:cNvPr>
            <p:cNvSpPr>
              <a:spLocks noChangeArrowheads="1"/>
            </p:cNvSpPr>
            <p:nvPr/>
          </p:nvSpPr>
          <p:spPr bwMode="auto">
            <a:xfrm>
              <a:off x="1740958" y="5780679"/>
              <a:ext cx="3671511" cy="523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sz="1400" dirty="0">
                  <a:latin typeface="Arial" panose="020B0604020202020204" pitchFamily="34" charset="0"/>
                  <a:cs typeface="Arial" panose="020B0604020202020204" pitchFamily="34" charset="0"/>
                </a:rPr>
                <a:t> </a:t>
              </a:r>
              <a:r>
                <a:rPr lang="fr-FR" altLang="fr-FR" sz="1400" dirty="0" err="1">
                  <a:latin typeface="Arial" panose="020B0604020202020204" pitchFamily="34" charset="0"/>
                  <a:cs typeface="Arial" panose="020B0604020202020204" pitchFamily="34" charset="0"/>
                </a:rPr>
                <a:t>Poynard</a:t>
              </a:r>
              <a:r>
                <a:rPr lang="fr-FR" altLang="fr-FR" sz="1400" dirty="0">
                  <a:latin typeface="Arial" panose="020B0604020202020204" pitchFamily="34" charset="0"/>
                  <a:cs typeface="Arial" panose="020B0604020202020204" pitchFamily="34" charset="0"/>
                </a:rPr>
                <a:t> </a:t>
              </a:r>
              <a:r>
                <a:rPr lang="fr-FR" altLang="fr-FR" sz="1400" dirty="0" err="1">
                  <a:latin typeface="Arial" panose="020B0604020202020204" pitchFamily="34" charset="0"/>
                  <a:cs typeface="Arial" panose="020B0604020202020204" pitchFamily="34" charset="0"/>
                </a:rPr>
                <a:t>T</a:t>
              </a:r>
              <a:r>
                <a:rPr lang="fr-FR" altLang="fr-FR" sz="1400" dirty="0">
                  <a:latin typeface="Arial" panose="020B0604020202020204" pitchFamily="34" charset="0"/>
                  <a:cs typeface="Arial" panose="020B0604020202020204" pitchFamily="34" charset="0"/>
                </a:rPr>
                <a:t> et al J </a:t>
              </a:r>
              <a:r>
                <a:rPr lang="fr-FR" altLang="fr-FR" sz="1400" dirty="0" err="1">
                  <a:latin typeface="Arial" panose="020B0604020202020204" pitchFamily="34" charset="0"/>
                  <a:cs typeface="Arial" panose="020B0604020202020204" pitchFamily="34" charset="0"/>
                </a:rPr>
                <a:t>Hepatol</a:t>
              </a:r>
              <a:r>
                <a:rPr lang="fr-FR" altLang="fr-FR" sz="1400" dirty="0">
                  <a:latin typeface="Arial" panose="020B0604020202020204" pitchFamily="34" charset="0"/>
                  <a:cs typeface="Arial" panose="020B0604020202020204" pitchFamily="34" charset="0"/>
                </a:rPr>
                <a:t> 2014</a:t>
              </a:r>
            </a:p>
            <a:p>
              <a:pPr eaLnBrk="1" hangingPunct="1"/>
              <a:r>
                <a:rPr lang="fr-FR" altLang="fr-FR" sz="1400" dirty="0">
                  <a:latin typeface="Arial" panose="020B0604020202020204" pitchFamily="34" charset="0"/>
                  <a:cs typeface="Arial" panose="020B0604020202020204" pitchFamily="34" charset="0"/>
                </a:rPr>
                <a:t> Leroy V et al J </a:t>
              </a:r>
              <a:r>
                <a:rPr lang="fr-FR" altLang="fr-FR" sz="1400" dirty="0" err="1">
                  <a:latin typeface="Arial" panose="020B0604020202020204" pitchFamily="34" charset="0"/>
                  <a:cs typeface="Arial" panose="020B0604020202020204" pitchFamily="34" charset="0"/>
                </a:rPr>
                <a:t>Hepatol</a:t>
              </a:r>
              <a:r>
                <a:rPr lang="fr-FR" altLang="fr-FR" sz="1400" dirty="0">
                  <a:latin typeface="Arial" panose="020B0604020202020204" pitchFamily="34" charset="0"/>
                  <a:cs typeface="Arial" panose="020B0604020202020204" pitchFamily="34" charset="0"/>
                </a:rPr>
                <a:t> 2014</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3EBC6-A6FD-62B3-81CA-99F88B2F276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6584AD3-DF51-0FEC-B138-4C438E67017E}"/>
              </a:ext>
            </a:extLst>
          </p:cNvPr>
          <p:cNvSpPr>
            <a:spLocks noGrp="1"/>
          </p:cNvSpPr>
          <p:nvPr>
            <p:ph type="ctrTitle"/>
          </p:nvPr>
        </p:nvSpPr>
        <p:spPr>
          <a:xfrm>
            <a:off x="145391" y="2848725"/>
            <a:ext cx="11808178" cy="3803475"/>
          </a:xfrm>
        </p:spPr>
        <p:txBody>
          <a:bodyPr>
            <a:normAutofit fontScale="90000"/>
          </a:bodyPr>
          <a:lstStyle/>
          <a:p>
            <a:r>
              <a:rPr lang="fr-FR" sz="3100" b="1" dirty="0"/>
              <a:t>VHB</a:t>
            </a:r>
            <a:br>
              <a:rPr lang="fr-FR" sz="3100" b="1" dirty="0"/>
            </a:br>
            <a:r>
              <a:rPr lang="fr-FR" sz="1600" dirty="0"/>
              <a:t>7. Quelle est la stratégie thérapeutique des patients </a:t>
            </a:r>
            <a:r>
              <a:rPr lang="fr-FR" sz="1600" dirty="0" err="1"/>
              <a:t>co</a:t>
            </a:r>
            <a:r>
              <a:rPr lang="fr-FR" sz="1600" dirty="0"/>
              <a:t>-infectés par le VIH ou le VHC ? </a:t>
            </a:r>
            <a:r>
              <a:rPr lang="fr-FR" sz="2200" b="1" dirty="0"/>
              <a:t>Les patients </a:t>
            </a:r>
            <a:r>
              <a:rPr lang="fr-FR" sz="2200" b="1" dirty="0" err="1"/>
              <a:t>co</a:t>
            </a:r>
            <a:r>
              <a:rPr lang="fr-FR" sz="2200" b="1" dirty="0"/>
              <a:t>-infectés par le VHB et le VIH ont une indication à un traitement antiviral contre le VHB, quel que soit le stade de l’infection VHB (grade A</a:t>
            </a:r>
            <a:r>
              <a:rPr lang="fr-FR" sz="2200" dirty="0"/>
              <a:t>)</a:t>
            </a:r>
            <a:r>
              <a:rPr lang="fr-FR" sz="1600" dirty="0"/>
              <a:t>. </a:t>
            </a:r>
            <a:r>
              <a:rPr lang="fr-FR" sz="1800" b="1" dirty="0"/>
              <a:t>Le traitement antirétroviral doit contenir une molécule active contre le VHB</a:t>
            </a:r>
            <a:r>
              <a:rPr lang="fr-FR" sz="1600" dirty="0"/>
              <a:t>, en première intention le </a:t>
            </a:r>
            <a:r>
              <a:rPr lang="fr-FR" sz="1600" dirty="0" err="1"/>
              <a:t>tenofovir</a:t>
            </a:r>
            <a:r>
              <a:rPr lang="fr-FR" sz="1600" dirty="0"/>
              <a:t> (</a:t>
            </a:r>
            <a:r>
              <a:rPr lang="fr-FR" sz="1600" dirty="0" err="1"/>
              <a:t>tenofovir</a:t>
            </a:r>
            <a:r>
              <a:rPr lang="fr-FR" sz="1600" dirty="0"/>
              <a:t> </a:t>
            </a:r>
            <a:r>
              <a:rPr lang="fr-FR" sz="1600" dirty="0" err="1"/>
              <a:t>disoproxil</a:t>
            </a:r>
            <a:r>
              <a:rPr lang="fr-FR" sz="1600" dirty="0"/>
              <a:t> fumarate (TDF) ou </a:t>
            </a:r>
            <a:r>
              <a:rPr lang="fr-FR" sz="1600" dirty="0" err="1"/>
              <a:t>tenofovir</a:t>
            </a:r>
            <a:r>
              <a:rPr lang="fr-FR" sz="1600" dirty="0"/>
              <a:t> </a:t>
            </a:r>
            <a:r>
              <a:rPr lang="fr-FR" sz="1600" dirty="0" err="1"/>
              <a:t>alafenamide</a:t>
            </a:r>
            <a:r>
              <a:rPr lang="fr-FR" sz="1600" dirty="0"/>
              <a:t> (TAF)), et être </a:t>
            </a:r>
            <a:r>
              <a:rPr lang="fr-FR" sz="1800" b="1" dirty="0"/>
              <a:t>prescrit </a:t>
            </a:r>
            <a:r>
              <a:rPr lang="fr-FR" sz="1800" b="1" dirty="0" err="1"/>
              <a:t>quotidiennement</a:t>
            </a:r>
            <a:r>
              <a:rPr lang="fr-FR" sz="1800" b="1" dirty="0"/>
              <a:t> </a:t>
            </a:r>
            <a:r>
              <a:rPr lang="fr-FR" sz="1600" dirty="0"/>
              <a:t>(grade A). Le </a:t>
            </a:r>
            <a:r>
              <a:rPr lang="fr-FR" sz="2200" b="1" dirty="0">
                <a:highlight>
                  <a:srgbClr val="FFFF00"/>
                </a:highlight>
              </a:rPr>
              <a:t>TAF doit être préféré au TDF </a:t>
            </a:r>
            <a:r>
              <a:rPr lang="fr-FR" sz="1600" dirty="0"/>
              <a:t>en cas de risque de maladie rénale ou osseuse (grade A). </a:t>
            </a:r>
            <a:r>
              <a:rPr lang="fr-FR" sz="1600" dirty="0">
                <a:solidFill>
                  <a:srgbClr val="BFBFBF"/>
                </a:solidFill>
              </a:rPr>
              <a:t>Chez les patients ayant un profil de </a:t>
            </a:r>
            <a:r>
              <a:rPr lang="fr-FR" sz="1800" b="1" dirty="0">
                <a:solidFill>
                  <a:srgbClr val="BFBFBF"/>
                </a:solidFill>
              </a:rPr>
              <a:t>guérison fonctionnelle </a:t>
            </a:r>
            <a:r>
              <a:rPr lang="fr-FR" sz="1600" dirty="0">
                <a:solidFill>
                  <a:srgbClr val="BFBFBF"/>
                </a:solidFill>
              </a:rPr>
              <a:t>(Ag </a:t>
            </a:r>
            <a:r>
              <a:rPr lang="fr-FR" sz="1600" dirty="0" err="1">
                <a:solidFill>
                  <a:srgbClr val="BFBFBF"/>
                </a:solidFill>
              </a:rPr>
              <a:t>HBs</a:t>
            </a:r>
            <a:r>
              <a:rPr lang="fr-FR" sz="1600" dirty="0">
                <a:solidFill>
                  <a:srgbClr val="BFBFBF"/>
                </a:solidFill>
              </a:rPr>
              <a:t> –, </a:t>
            </a:r>
            <a:r>
              <a:rPr lang="fr-FR" sz="1600" dirty="0" err="1">
                <a:solidFill>
                  <a:srgbClr val="BFBFBF"/>
                </a:solidFill>
              </a:rPr>
              <a:t>Ac</a:t>
            </a:r>
            <a:r>
              <a:rPr lang="fr-FR" sz="1600" dirty="0">
                <a:solidFill>
                  <a:srgbClr val="BFBFBF"/>
                </a:solidFill>
              </a:rPr>
              <a:t> anti-</a:t>
            </a:r>
            <a:r>
              <a:rPr lang="fr-FR" sz="1600" dirty="0" err="1">
                <a:solidFill>
                  <a:srgbClr val="BFBFBF"/>
                </a:solidFill>
              </a:rPr>
              <a:t>HBc</a:t>
            </a:r>
            <a:r>
              <a:rPr lang="fr-FR" sz="1600" dirty="0">
                <a:solidFill>
                  <a:srgbClr val="BFBFBF"/>
                </a:solidFill>
              </a:rPr>
              <a:t> +) traités pour le VIH, </a:t>
            </a:r>
            <a:r>
              <a:rPr lang="fr-FR" sz="2200" b="1" dirty="0">
                <a:solidFill>
                  <a:srgbClr val="BFBFBF"/>
                </a:solidFill>
              </a:rPr>
              <a:t>l’interruption du traitement actif sur le VHB est à risque de réactivation VHB </a:t>
            </a:r>
            <a:r>
              <a:rPr lang="fr-FR" sz="1800" b="1" dirty="0">
                <a:solidFill>
                  <a:srgbClr val="BFBFBF"/>
                </a:solidFill>
              </a:rPr>
              <a:t>et doit conduire à un dépistage régulier d’une réactivation VHB </a:t>
            </a:r>
            <a:r>
              <a:rPr lang="fr-FR" sz="1600" dirty="0">
                <a:solidFill>
                  <a:srgbClr val="BFBFBF"/>
                </a:solidFill>
              </a:rPr>
              <a:t>(grade B).</a:t>
            </a:r>
            <a:br>
              <a:rPr lang="fr-FR" sz="1600" dirty="0">
                <a:solidFill>
                  <a:srgbClr val="BFBFBF"/>
                </a:solidFill>
              </a:rPr>
            </a:br>
            <a:br>
              <a:rPr lang="fr-FR" sz="1600" dirty="0">
                <a:solidFill>
                  <a:srgbClr val="BFBFBF"/>
                </a:solidFill>
              </a:rPr>
            </a:br>
            <a:br>
              <a:rPr lang="fr-FR" sz="1600" dirty="0">
                <a:solidFill>
                  <a:srgbClr val="BFBFBF"/>
                </a:solidFill>
              </a:rPr>
            </a:br>
            <a:r>
              <a:rPr lang="fr-FR" sz="3100" b="1" dirty="0">
                <a:solidFill>
                  <a:srgbClr val="BFBFBF"/>
                </a:solidFill>
              </a:rPr>
              <a:t>VHD</a:t>
            </a:r>
            <a:br>
              <a:rPr lang="fr-FR" sz="3100" b="1" dirty="0">
                <a:solidFill>
                  <a:srgbClr val="BFBFBF"/>
                </a:solidFill>
              </a:rPr>
            </a:br>
            <a:r>
              <a:rPr lang="fr-FR" sz="1600" dirty="0">
                <a:solidFill>
                  <a:srgbClr val="BFBFBF"/>
                </a:solidFill>
              </a:rPr>
              <a:t>7. Prise en charge des populations particulières </a:t>
            </a:r>
            <a:br>
              <a:rPr lang="fr-FR" sz="1600" dirty="0">
                <a:solidFill>
                  <a:srgbClr val="BFBFBF"/>
                </a:solidFill>
              </a:rPr>
            </a:br>
            <a:r>
              <a:rPr lang="fr-FR" sz="1600" dirty="0">
                <a:solidFill>
                  <a:srgbClr val="BFBFBF"/>
                </a:solidFill>
              </a:rPr>
              <a:t>7.1. </a:t>
            </a:r>
            <a:r>
              <a:rPr lang="fr-FR" sz="1600" dirty="0" err="1">
                <a:solidFill>
                  <a:srgbClr val="BFBFBF"/>
                </a:solidFill>
              </a:rPr>
              <a:t>Co-infection</a:t>
            </a:r>
            <a:r>
              <a:rPr lang="fr-FR" sz="1600" dirty="0">
                <a:solidFill>
                  <a:srgbClr val="BFBFBF"/>
                </a:solidFill>
              </a:rPr>
              <a:t> par le VIH et/ou le VHC Il est recommandé </a:t>
            </a:r>
            <a:r>
              <a:rPr lang="fr-FR" sz="1800" b="1" dirty="0">
                <a:solidFill>
                  <a:srgbClr val="BFBFBF"/>
                </a:solidFill>
              </a:rPr>
              <a:t>de </a:t>
            </a:r>
            <a:r>
              <a:rPr lang="fr-FR" sz="2200" b="1" dirty="0">
                <a:solidFill>
                  <a:srgbClr val="BFBFBF"/>
                </a:solidFill>
              </a:rPr>
              <a:t>traiter les patients infectés par le VIH </a:t>
            </a:r>
            <a:r>
              <a:rPr lang="fr-FR" sz="1800" b="1" dirty="0">
                <a:solidFill>
                  <a:srgbClr val="BFBFBF"/>
                </a:solidFill>
              </a:rPr>
              <a:t>contrôlés sur le plan </a:t>
            </a:r>
            <a:r>
              <a:rPr lang="fr-FR" sz="1800" b="1" dirty="0" err="1">
                <a:solidFill>
                  <a:srgbClr val="BFBFBF"/>
                </a:solidFill>
              </a:rPr>
              <a:t>immunovirologique</a:t>
            </a:r>
            <a:r>
              <a:rPr lang="fr-FR" sz="1800" b="1" dirty="0">
                <a:solidFill>
                  <a:srgbClr val="BFBFBF"/>
                </a:solidFill>
              </a:rPr>
              <a:t> </a:t>
            </a:r>
            <a:r>
              <a:rPr lang="fr-FR" sz="1600" dirty="0">
                <a:solidFill>
                  <a:srgbClr val="BFBFBF"/>
                </a:solidFill>
              </a:rPr>
              <a:t>et présentant </a:t>
            </a:r>
            <a:r>
              <a:rPr lang="fr-FR" sz="2200" b="1" dirty="0">
                <a:solidFill>
                  <a:srgbClr val="BFBFBF"/>
                </a:solidFill>
              </a:rPr>
              <a:t>une infection VHD réplicative </a:t>
            </a:r>
            <a:r>
              <a:rPr lang="fr-FR" sz="1800" b="1" dirty="0">
                <a:solidFill>
                  <a:srgbClr val="BFBFBF"/>
                </a:solidFill>
              </a:rPr>
              <a:t>selon les mêmes indications et modalités que les patients séronégatifs pour le VIH </a:t>
            </a:r>
            <a:r>
              <a:rPr lang="fr-FR" sz="1600" dirty="0">
                <a:solidFill>
                  <a:srgbClr val="BFBFBF"/>
                </a:solidFill>
              </a:rPr>
              <a:t>(AE). En cas de traitement par le LNF/RTV, il est recommandé d’apporter une </a:t>
            </a:r>
            <a:r>
              <a:rPr lang="fr-FR" sz="1800" b="1" dirty="0">
                <a:solidFill>
                  <a:srgbClr val="BFBFBF"/>
                </a:solidFill>
              </a:rPr>
              <a:t>attention au risque </a:t>
            </a:r>
            <a:r>
              <a:rPr lang="fr-FR" sz="2200" b="1" dirty="0">
                <a:solidFill>
                  <a:srgbClr val="BFBFBF"/>
                </a:solidFill>
              </a:rPr>
              <a:t>d’</a:t>
            </a:r>
            <a:r>
              <a:rPr lang="fr-FR" sz="2200" b="1" dirty="0" err="1">
                <a:solidFill>
                  <a:srgbClr val="BFBFBF"/>
                </a:solidFill>
              </a:rPr>
              <a:t>interaction</a:t>
            </a:r>
            <a:r>
              <a:rPr lang="fr-FR" sz="2200" b="1" dirty="0">
                <a:solidFill>
                  <a:srgbClr val="BFBFBF"/>
                </a:solidFill>
              </a:rPr>
              <a:t> médicamenteuse </a:t>
            </a:r>
            <a:r>
              <a:rPr lang="fr-FR" sz="1800" b="1" dirty="0">
                <a:solidFill>
                  <a:srgbClr val="BFBFBF"/>
                </a:solidFill>
              </a:rPr>
              <a:t>avec le traitement antirétroviral (ARV) </a:t>
            </a:r>
            <a:r>
              <a:rPr lang="fr-FR" sz="1600" dirty="0">
                <a:solidFill>
                  <a:srgbClr val="BFBFBF"/>
                </a:solidFill>
              </a:rPr>
              <a:t>du patient (AE). Il est recommandé une surveillance clinique, biologique, virologique et échographique identique à celle des patients séronégatifs pour le VIH (AE). Chez tous les patients tri-infectés VHB-VHD-VHC, il est recommandé de traiter l’infection VHC </a:t>
            </a:r>
            <a:r>
              <a:rPr lang="fr-FR" sz="1600" dirty="0" err="1">
                <a:solidFill>
                  <a:srgbClr val="BFBFBF"/>
                </a:solidFill>
              </a:rPr>
              <a:t>réplicative</a:t>
            </a:r>
            <a:r>
              <a:rPr lang="fr-FR" sz="1600" dirty="0">
                <a:solidFill>
                  <a:srgbClr val="BFBFBF"/>
                </a:solidFill>
              </a:rPr>
              <a:t> préalablement à l’instauration du traitement anti-VHD (Grade A). Il est recommandé de statuer sur l’éligibilité à un traitement du VHD après l’éradication du VHC (Grade A). </a:t>
            </a:r>
          </a:p>
        </p:txBody>
      </p:sp>
      <p:sp>
        <p:nvSpPr>
          <p:cNvPr id="4" name="ZoneTexte 3">
            <a:extLst>
              <a:ext uri="{FF2B5EF4-FFF2-40B4-BE49-F238E27FC236}">
                <a16:creationId xmlns:a16="http://schemas.microsoft.com/office/drawing/2014/main" id="{49E46534-AC3A-8442-B5D6-1BE357BF6732}"/>
              </a:ext>
            </a:extLst>
          </p:cNvPr>
          <p:cNvSpPr txBox="1"/>
          <p:nvPr/>
        </p:nvSpPr>
        <p:spPr>
          <a:xfrm>
            <a:off x="116775" y="177311"/>
            <a:ext cx="11925608" cy="1138773"/>
          </a:xfrm>
          <a:prstGeom prst="rect">
            <a:avLst/>
          </a:prstGeom>
          <a:noFill/>
        </p:spPr>
        <p:txBody>
          <a:bodyPr wrap="square" rtlCol="0">
            <a:spAutoFit/>
          </a:bodyPr>
          <a:lstStyle/>
          <a:p>
            <a:pPr algn="ctr"/>
            <a:r>
              <a:rPr lang="fr-FR" sz="3600" dirty="0">
                <a:latin typeface="Trebuchet MS" panose="020B0603020202020204" pitchFamily="34" charset="0"/>
              </a:rPr>
              <a:t>Prise en charge de l’hépatite B chez le </a:t>
            </a:r>
            <a:r>
              <a:rPr lang="fr-FR" sz="3600" dirty="0" err="1">
                <a:latin typeface="Trebuchet MS" panose="020B0603020202020204" pitchFamily="34" charset="0"/>
              </a:rPr>
              <a:t>co-infecté</a:t>
            </a:r>
            <a:r>
              <a:rPr lang="fr-FR" sz="3600" dirty="0">
                <a:latin typeface="Trebuchet MS" panose="020B0603020202020204" pitchFamily="34" charset="0"/>
              </a:rPr>
              <a:t> VIH</a:t>
            </a:r>
          </a:p>
          <a:p>
            <a:pPr algn="ctr"/>
            <a:r>
              <a:rPr lang="fr-FR" sz="3200" dirty="0">
                <a:latin typeface="Trebuchet MS" panose="020B0603020202020204" pitchFamily="34" charset="0"/>
              </a:rPr>
              <a:t>Recommandations HAS/ANRS/CNS 2024</a:t>
            </a:r>
          </a:p>
        </p:txBody>
      </p:sp>
    </p:spTree>
    <p:extLst>
      <p:ext uri="{BB962C8B-B14F-4D97-AF65-F5344CB8AC3E}">
        <p14:creationId xmlns:p14="http://schemas.microsoft.com/office/powerpoint/2010/main" val="3312136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a:extLst>
              <a:ext uri="{FF2B5EF4-FFF2-40B4-BE49-F238E27FC236}">
                <a16:creationId xmlns:a16="http://schemas.microsoft.com/office/drawing/2014/main" id="{B5BB7AA6-8830-9E18-7E2C-2036828697E7}"/>
              </a:ext>
            </a:extLst>
          </p:cNvPr>
          <p:cNvSpPr>
            <a:spLocks noChangeArrowheads="1"/>
          </p:cNvSpPr>
          <p:nvPr/>
        </p:nvSpPr>
        <p:spPr bwMode="auto">
          <a:xfrm>
            <a:off x="2019300" y="115888"/>
            <a:ext cx="8477250" cy="1198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lvl1pPr defTabSz="76200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76200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7620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7620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7620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fr-FR" sz="3600">
                <a:latin typeface="Trebuchet MS" panose="020B0703020202090204" pitchFamily="34" charset="0"/>
              </a:rPr>
              <a:t>Possibilités thérapeutiques</a:t>
            </a:r>
          </a:p>
          <a:p>
            <a:pPr algn="ctr"/>
            <a:r>
              <a:rPr lang="en-US" altLang="fr-FR" sz="3600">
                <a:latin typeface="Trebuchet MS" panose="020B0703020202090204" pitchFamily="34" charset="0"/>
              </a:rPr>
              <a:t>L'hépatite B est immuno-mediée</a:t>
            </a:r>
          </a:p>
        </p:txBody>
      </p:sp>
      <p:sp>
        <p:nvSpPr>
          <p:cNvPr id="35842" name="Rectangle 3">
            <a:extLst>
              <a:ext uri="{FF2B5EF4-FFF2-40B4-BE49-F238E27FC236}">
                <a16:creationId xmlns:a16="http://schemas.microsoft.com/office/drawing/2014/main" id="{DE8F28CC-3CDC-58D3-4C86-E5CE7DCE1BC2}"/>
              </a:ext>
            </a:extLst>
          </p:cNvPr>
          <p:cNvSpPr>
            <a:spLocks noChangeArrowheads="1"/>
          </p:cNvSpPr>
          <p:nvPr/>
        </p:nvSpPr>
        <p:spPr bwMode="auto">
          <a:xfrm>
            <a:off x="7296150" y="3816350"/>
            <a:ext cx="2400300" cy="520700"/>
          </a:xfrm>
          <a:prstGeom prst="rect">
            <a:avLst/>
          </a:prstGeom>
          <a:solidFill>
            <a:srgbClr val="FFFFFF"/>
          </a:solidFill>
          <a:ln w="12700">
            <a:solidFill>
              <a:srgbClr val="FFFFFF"/>
            </a:solidFill>
            <a:miter lim="800000"/>
            <a:headEnd/>
            <a:tailEnd/>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fr-FR" altLang="fr-FR">
              <a:latin typeface="Arial" panose="020B0604020202020204" pitchFamily="34" charset="0"/>
              <a:cs typeface="Arial" panose="020B0604020202020204" pitchFamily="34" charset="0"/>
            </a:endParaRPr>
          </a:p>
        </p:txBody>
      </p:sp>
      <p:sp>
        <p:nvSpPr>
          <p:cNvPr id="35843" name="Rectangle 4">
            <a:extLst>
              <a:ext uri="{FF2B5EF4-FFF2-40B4-BE49-F238E27FC236}">
                <a16:creationId xmlns:a16="http://schemas.microsoft.com/office/drawing/2014/main" id="{C0E12A6A-C380-D1B5-5A38-178C5D2CA4C8}"/>
              </a:ext>
            </a:extLst>
          </p:cNvPr>
          <p:cNvSpPr>
            <a:spLocks noChangeArrowheads="1"/>
          </p:cNvSpPr>
          <p:nvPr/>
        </p:nvSpPr>
        <p:spPr bwMode="auto">
          <a:xfrm>
            <a:off x="3206750" y="1763713"/>
            <a:ext cx="1816100" cy="977900"/>
          </a:xfrm>
          <a:prstGeom prst="rect">
            <a:avLst/>
          </a:prstGeom>
          <a:gradFill flip="none" rotWithShape="1">
            <a:gsLst>
              <a:gs pos="32000">
                <a:schemeClr val="accent1">
                  <a:lumMod val="40000"/>
                  <a:lumOff val="60000"/>
                  <a:alpha val="49000"/>
                </a:schemeClr>
              </a:gs>
              <a:gs pos="100000">
                <a:srgbClr val="FFFFFF">
                  <a:alpha val="49000"/>
                </a:srgbClr>
              </a:gs>
            </a:gsLst>
            <a:lin ang="0" scaled="1"/>
            <a:tileRect/>
          </a:gradFill>
          <a:ln w="12700">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fr-FR" altLang="fr-FR">
              <a:latin typeface="Arial" panose="020B0604020202020204" pitchFamily="34" charset="0"/>
              <a:cs typeface="Arial" panose="020B0604020202020204" pitchFamily="34" charset="0"/>
            </a:endParaRPr>
          </a:p>
        </p:txBody>
      </p:sp>
      <p:sp>
        <p:nvSpPr>
          <p:cNvPr id="35844" name="Rectangle 5">
            <a:extLst>
              <a:ext uri="{FF2B5EF4-FFF2-40B4-BE49-F238E27FC236}">
                <a16:creationId xmlns:a16="http://schemas.microsoft.com/office/drawing/2014/main" id="{93A07613-B148-3072-F9BA-E5BE11135E38}"/>
              </a:ext>
            </a:extLst>
          </p:cNvPr>
          <p:cNvSpPr>
            <a:spLocks noChangeArrowheads="1"/>
          </p:cNvSpPr>
          <p:nvPr/>
        </p:nvSpPr>
        <p:spPr bwMode="auto">
          <a:xfrm>
            <a:off x="3211514" y="1758951"/>
            <a:ext cx="2035175" cy="1196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lvl1pPr defTabSz="76200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76200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7620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7620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7620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fr-FR" b="1" dirty="0" err="1">
                <a:latin typeface="Arial" panose="020B0604020202020204" pitchFamily="34" charset="0"/>
                <a:cs typeface="Arial" panose="020B0604020202020204" pitchFamily="34" charset="0"/>
              </a:rPr>
              <a:t>Traitements</a:t>
            </a:r>
            <a:endParaRPr lang="en-US" altLang="fr-FR" b="1" dirty="0">
              <a:latin typeface="Arial" panose="020B0604020202020204" pitchFamily="34" charset="0"/>
              <a:cs typeface="Arial" panose="020B0604020202020204" pitchFamily="34" charset="0"/>
            </a:endParaRPr>
          </a:p>
          <a:p>
            <a:r>
              <a:rPr lang="en-US" altLang="fr-FR" b="1" dirty="0" err="1">
                <a:latin typeface="Arial" panose="020B0604020202020204" pitchFamily="34" charset="0"/>
                <a:cs typeface="Arial" panose="020B0604020202020204" pitchFamily="34" charset="0"/>
              </a:rPr>
              <a:t>antiviraux</a:t>
            </a:r>
            <a:endParaRPr lang="en-US" altLang="fr-FR" b="1" dirty="0">
              <a:latin typeface="Arial" panose="020B0604020202020204" pitchFamily="34" charset="0"/>
              <a:cs typeface="Arial" panose="020B0604020202020204" pitchFamily="34" charset="0"/>
            </a:endParaRPr>
          </a:p>
          <a:p>
            <a:pPr eaLnBrk="1" hangingPunct="1"/>
            <a:endParaRPr lang="en-US" altLang="fr-FR" b="1" dirty="0">
              <a:latin typeface="Arial" panose="020B0604020202020204" pitchFamily="34" charset="0"/>
              <a:cs typeface="Arial" panose="020B0604020202020204" pitchFamily="34" charset="0"/>
            </a:endParaRPr>
          </a:p>
        </p:txBody>
      </p:sp>
      <p:sp>
        <p:nvSpPr>
          <p:cNvPr id="35845" name="Line 6">
            <a:extLst>
              <a:ext uri="{FF2B5EF4-FFF2-40B4-BE49-F238E27FC236}">
                <a16:creationId xmlns:a16="http://schemas.microsoft.com/office/drawing/2014/main" id="{8DF03B02-F3E4-C12D-46D1-4C733AEE4E54}"/>
              </a:ext>
            </a:extLst>
          </p:cNvPr>
          <p:cNvSpPr>
            <a:spLocks noChangeShapeType="1"/>
          </p:cNvSpPr>
          <p:nvPr/>
        </p:nvSpPr>
        <p:spPr bwMode="auto">
          <a:xfrm>
            <a:off x="4037014" y="2832101"/>
            <a:ext cx="695325" cy="677863"/>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fr-FR"/>
          </a:p>
        </p:txBody>
      </p:sp>
      <p:sp>
        <p:nvSpPr>
          <p:cNvPr id="35846" name="Line 7">
            <a:extLst>
              <a:ext uri="{FF2B5EF4-FFF2-40B4-BE49-F238E27FC236}">
                <a16:creationId xmlns:a16="http://schemas.microsoft.com/office/drawing/2014/main" id="{58691793-7ACC-9411-F0BC-05CE3DCC070D}"/>
              </a:ext>
            </a:extLst>
          </p:cNvPr>
          <p:cNvSpPr>
            <a:spLocks noChangeShapeType="1"/>
          </p:cNvSpPr>
          <p:nvPr/>
        </p:nvSpPr>
        <p:spPr bwMode="auto">
          <a:xfrm flipH="1">
            <a:off x="3140075" y="2832101"/>
            <a:ext cx="890588" cy="677863"/>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fr-FR"/>
          </a:p>
        </p:txBody>
      </p:sp>
      <p:sp>
        <p:nvSpPr>
          <p:cNvPr id="75783" name="Rectangle 8">
            <a:extLst>
              <a:ext uri="{FF2B5EF4-FFF2-40B4-BE49-F238E27FC236}">
                <a16:creationId xmlns:a16="http://schemas.microsoft.com/office/drawing/2014/main" id="{A482AF94-5EC1-50F1-FB14-F515A83CE2BA}"/>
              </a:ext>
            </a:extLst>
          </p:cNvPr>
          <p:cNvSpPr>
            <a:spLocks noChangeArrowheads="1"/>
          </p:cNvSpPr>
          <p:nvPr/>
        </p:nvSpPr>
        <p:spPr bwMode="auto">
          <a:xfrm>
            <a:off x="1689100" y="3571875"/>
            <a:ext cx="1567738" cy="26443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defTabSz="762000" eaLnBrk="0" hangingPunct="0">
              <a:defRPr/>
            </a:pPr>
            <a:r>
              <a:rPr lang="en-US" b="1" dirty="0" err="1">
                <a:solidFill>
                  <a:srgbClr val="FF0000"/>
                </a:solidFill>
                <a:latin typeface="Arial"/>
                <a:ea typeface="ＭＳ Ｐゴシック" charset="0"/>
                <a:cs typeface="Arial"/>
              </a:rPr>
              <a:t>Oraux</a:t>
            </a:r>
            <a:r>
              <a:rPr lang="en-US" b="1" dirty="0">
                <a:solidFill>
                  <a:srgbClr val="FF0000"/>
                </a:solidFill>
                <a:latin typeface="Arial"/>
                <a:ea typeface="ＭＳ Ｐゴシック" charset="0"/>
                <a:cs typeface="Arial"/>
              </a:rPr>
              <a:t> (NUC)</a:t>
            </a:r>
          </a:p>
          <a:p>
            <a:pPr defTabSz="762000" eaLnBrk="0" hangingPunct="0">
              <a:defRPr/>
            </a:pPr>
            <a:r>
              <a:rPr lang="en-US" b="1" dirty="0">
                <a:solidFill>
                  <a:srgbClr val="FF0000"/>
                </a:solidFill>
                <a:latin typeface="Arial"/>
                <a:ea typeface="ＭＳ Ｐゴシック" charset="0"/>
                <a:cs typeface="Arial"/>
              </a:rPr>
              <a:t>Lamivudine</a:t>
            </a:r>
          </a:p>
          <a:p>
            <a:pPr defTabSz="762000" eaLnBrk="0" hangingPunct="0">
              <a:defRPr/>
            </a:pPr>
            <a:r>
              <a:rPr lang="en-US" b="1" strike="sngStrike" dirty="0" err="1">
                <a:latin typeface="Arial"/>
                <a:ea typeface="ＭＳ Ｐゴシック" charset="0"/>
                <a:cs typeface="Arial"/>
              </a:rPr>
              <a:t>Adefovir</a:t>
            </a:r>
            <a:endParaRPr lang="en-US" b="1" strike="sngStrike" dirty="0">
              <a:latin typeface="Arial"/>
              <a:ea typeface="ＭＳ Ｐゴシック" charset="0"/>
              <a:cs typeface="Arial"/>
            </a:endParaRPr>
          </a:p>
          <a:p>
            <a:pPr defTabSz="762000" eaLnBrk="0" hangingPunct="0">
              <a:defRPr/>
            </a:pPr>
            <a:r>
              <a:rPr lang="en-US" b="1" u="sng" dirty="0" err="1">
                <a:solidFill>
                  <a:srgbClr val="FF0000"/>
                </a:solidFill>
                <a:latin typeface="Arial"/>
                <a:ea typeface="ＭＳ Ｐゴシック" charset="0"/>
                <a:cs typeface="Arial"/>
              </a:rPr>
              <a:t>Entecavir</a:t>
            </a:r>
            <a:endParaRPr lang="en-US" b="1" u="sng" dirty="0">
              <a:solidFill>
                <a:srgbClr val="FF0000"/>
              </a:solidFill>
              <a:latin typeface="Arial"/>
              <a:ea typeface="ＭＳ Ｐゴシック" charset="0"/>
              <a:cs typeface="Arial"/>
            </a:endParaRPr>
          </a:p>
          <a:p>
            <a:pPr defTabSz="762000" eaLnBrk="0" hangingPunct="0">
              <a:defRPr/>
            </a:pPr>
            <a:r>
              <a:rPr lang="en-US" b="1" u="sng" dirty="0" err="1">
                <a:solidFill>
                  <a:srgbClr val="FF0000"/>
                </a:solidFill>
                <a:latin typeface="Arial"/>
                <a:ea typeface="ＭＳ Ｐゴシック" charset="0"/>
                <a:cs typeface="Arial"/>
              </a:rPr>
              <a:t>Tenofovir</a:t>
            </a:r>
            <a:endParaRPr lang="en-US" b="1" u="sng" dirty="0">
              <a:solidFill>
                <a:srgbClr val="FF0000"/>
              </a:solidFill>
              <a:latin typeface="Arial"/>
              <a:ea typeface="ＭＳ Ｐゴシック" charset="0"/>
              <a:cs typeface="Arial"/>
            </a:endParaRPr>
          </a:p>
          <a:p>
            <a:pPr defTabSz="762000" eaLnBrk="0" hangingPunct="0">
              <a:defRPr/>
            </a:pPr>
            <a:r>
              <a:rPr lang="en-US" b="1" strike="sngStrike" dirty="0" err="1">
                <a:latin typeface="Arial"/>
                <a:ea typeface="ＭＳ Ｐゴシック" charset="0"/>
                <a:cs typeface="Arial"/>
              </a:rPr>
              <a:t>Telbivudine</a:t>
            </a:r>
            <a:endParaRPr lang="en-US" b="1" strike="sngStrike" dirty="0">
              <a:latin typeface="Arial"/>
              <a:ea typeface="ＭＳ Ｐゴシック" charset="0"/>
              <a:cs typeface="Arial"/>
            </a:endParaRPr>
          </a:p>
          <a:p>
            <a:pPr defTabSz="762000" eaLnBrk="0" hangingPunct="0">
              <a:defRPr/>
            </a:pPr>
            <a:r>
              <a:rPr lang="en-US" b="1" strike="sngStrike" dirty="0">
                <a:latin typeface="Arial"/>
                <a:ea typeface="ＭＳ Ｐゴシック" charset="0"/>
                <a:cs typeface="Arial"/>
              </a:rPr>
              <a:t>TAF</a:t>
            </a:r>
          </a:p>
          <a:p>
            <a:pPr defTabSz="762000" eaLnBrk="0" hangingPunct="0">
              <a:defRPr/>
            </a:pPr>
            <a:endParaRPr lang="en-US" sz="2000" b="1" dirty="0">
              <a:latin typeface="Arial"/>
              <a:ea typeface="ＭＳ Ｐゴシック" charset="0"/>
              <a:cs typeface="Arial"/>
            </a:endParaRPr>
          </a:p>
          <a:p>
            <a:pPr defTabSz="762000" eaLnBrk="0" hangingPunct="0">
              <a:defRPr/>
            </a:pPr>
            <a:endParaRPr lang="en-US" sz="2000" b="1" dirty="0">
              <a:latin typeface="Arial"/>
              <a:ea typeface="ＭＳ Ｐゴシック" charset="0"/>
              <a:cs typeface="Arial"/>
            </a:endParaRPr>
          </a:p>
        </p:txBody>
      </p:sp>
      <p:sp>
        <p:nvSpPr>
          <p:cNvPr id="35848" name="Rectangle 9">
            <a:extLst>
              <a:ext uri="{FF2B5EF4-FFF2-40B4-BE49-F238E27FC236}">
                <a16:creationId xmlns:a16="http://schemas.microsoft.com/office/drawing/2014/main" id="{7BA3E6AD-D002-48A0-FC02-AC398C826B98}"/>
              </a:ext>
            </a:extLst>
          </p:cNvPr>
          <p:cNvSpPr>
            <a:spLocks noChangeArrowheads="1"/>
          </p:cNvSpPr>
          <p:nvPr/>
        </p:nvSpPr>
        <p:spPr bwMode="auto">
          <a:xfrm>
            <a:off x="1889125" y="3646489"/>
            <a:ext cx="188595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fr-FR" altLang="fr-FR">
              <a:latin typeface="Arial" panose="020B0604020202020204" pitchFamily="34" charset="0"/>
              <a:cs typeface="Arial" panose="020B0604020202020204" pitchFamily="34" charset="0"/>
            </a:endParaRPr>
          </a:p>
        </p:txBody>
      </p:sp>
      <p:sp>
        <p:nvSpPr>
          <p:cNvPr id="35849" name="Rectangle 10">
            <a:extLst>
              <a:ext uri="{FF2B5EF4-FFF2-40B4-BE49-F238E27FC236}">
                <a16:creationId xmlns:a16="http://schemas.microsoft.com/office/drawing/2014/main" id="{2A3A17A8-B06A-3424-A32A-A89B77413BE5}"/>
              </a:ext>
            </a:extLst>
          </p:cNvPr>
          <p:cNvSpPr>
            <a:spLocks noChangeArrowheads="1"/>
          </p:cNvSpPr>
          <p:nvPr/>
        </p:nvSpPr>
        <p:spPr bwMode="auto">
          <a:xfrm>
            <a:off x="4079876" y="3571875"/>
            <a:ext cx="2704267" cy="45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defTabSz="76200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76200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7620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7620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7620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fr-FR" b="1" dirty="0">
                <a:solidFill>
                  <a:srgbClr val="FF0000"/>
                </a:solidFill>
                <a:latin typeface="Arial" panose="020B0604020202020204" pitchFamily="34" charset="0"/>
                <a:cs typeface="Arial" panose="020B0604020202020204" pitchFamily="34" charset="0"/>
              </a:rPr>
              <a:t>PEG-</a:t>
            </a:r>
            <a:r>
              <a:rPr lang="en-US" altLang="fr-FR" b="1" dirty="0" err="1">
                <a:solidFill>
                  <a:srgbClr val="FF0000"/>
                </a:solidFill>
                <a:latin typeface="Arial" panose="020B0604020202020204" pitchFamily="34" charset="0"/>
                <a:cs typeface="Arial" panose="020B0604020202020204" pitchFamily="34" charset="0"/>
              </a:rPr>
              <a:t>Interféron</a:t>
            </a:r>
            <a:r>
              <a:rPr lang="en-US" altLang="fr-FR" b="1" dirty="0">
                <a:solidFill>
                  <a:srgbClr val="FF0000"/>
                </a:solidFill>
                <a:latin typeface="Arial" panose="020B0604020202020204" pitchFamily="34" charset="0"/>
                <a:cs typeface="Arial" panose="020B0604020202020204" pitchFamily="34" charset="0"/>
              </a:rPr>
              <a:t>-</a:t>
            </a:r>
            <a:r>
              <a:rPr lang="en-US" altLang="fr-FR" b="1" dirty="0">
                <a:solidFill>
                  <a:srgbClr val="FF0000"/>
                </a:solidFill>
                <a:latin typeface="Symbol" pitchFamily="2" charset="2"/>
                <a:cs typeface="Arial" panose="020B0604020202020204" pitchFamily="34" charset="0"/>
              </a:rPr>
              <a:t>a</a:t>
            </a:r>
          </a:p>
        </p:txBody>
      </p:sp>
      <p:sp>
        <p:nvSpPr>
          <p:cNvPr id="35850" name="Rectangle 11">
            <a:extLst>
              <a:ext uri="{FF2B5EF4-FFF2-40B4-BE49-F238E27FC236}">
                <a16:creationId xmlns:a16="http://schemas.microsoft.com/office/drawing/2014/main" id="{D72CB91A-6578-90A1-F721-2045380ADF52}"/>
              </a:ext>
            </a:extLst>
          </p:cNvPr>
          <p:cNvSpPr>
            <a:spLocks noChangeArrowheads="1"/>
          </p:cNvSpPr>
          <p:nvPr/>
        </p:nvSpPr>
        <p:spPr bwMode="auto">
          <a:xfrm>
            <a:off x="6559550" y="1763714"/>
            <a:ext cx="3424238" cy="1017587"/>
          </a:xfrm>
          <a:prstGeom prst="rect">
            <a:avLst/>
          </a:prstGeom>
          <a:gradFill flip="none" rotWithShape="1">
            <a:gsLst>
              <a:gs pos="32000">
                <a:schemeClr val="accent1">
                  <a:lumMod val="40000"/>
                  <a:lumOff val="60000"/>
                  <a:alpha val="49000"/>
                </a:schemeClr>
              </a:gs>
              <a:gs pos="100000">
                <a:srgbClr val="FFFFFF">
                  <a:alpha val="49000"/>
                </a:srgbClr>
              </a:gs>
            </a:gsLst>
            <a:lin ang="0" scaled="1"/>
            <a:tileRect/>
          </a:gradFill>
          <a:ln w="12700">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fr-FR" altLang="fr-FR">
              <a:latin typeface="Arial" panose="020B0604020202020204" pitchFamily="34" charset="0"/>
              <a:cs typeface="Arial" panose="020B0604020202020204" pitchFamily="34" charset="0"/>
            </a:endParaRPr>
          </a:p>
        </p:txBody>
      </p:sp>
      <p:sp>
        <p:nvSpPr>
          <p:cNvPr id="35851" name="Rectangle 12">
            <a:extLst>
              <a:ext uri="{FF2B5EF4-FFF2-40B4-BE49-F238E27FC236}">
                <a16:creationId xmlns:a16="http://schemas.microsoft.com/office/drawing/2014/main" id="{CCF26BB6-9DE2-9195-2BFA-972224BC076C}"/>
              </a:ext>
            </a:extLst>
          </p:cNvPr>
          <p:cNvSpPr>
            <a:spLocks noChangeArrowheads="1"/>
          </p:cNvSpPr>
          <p:nvPr/>
        </p:nvSpPr>
        <p:spPr bwMode="auto">
          <a:xfrm>
            <a:off x="6684963" y="1819276"/>
            <a:ext cx="3225800" cy="82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defTabSz="76200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76200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7620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7620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7620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fr-FR" b="1">
                <a:latin typeface="Arial" panose="020B0604020202020204" pitchFamily="34" charset="0"/>
                <a:cs typeface="Arial" panose="020B0604020202020204" pitchFamily="34" charset="0"/>
              </a:rPr>
              <a:t>Traitements</a:t>
            </a:r>
          </a:p>
          <a:p>
            <a:r>
              <a:rPr lang="en-US" altLang="fr-FR" b="1">
                <a:latin typeface="Arial" panose="020B0604020202020204" pitchFamily="34" charset="0"/>
                <a:cs typeface="Arial" panose="020B0604020202020204" pitchFamily="34" charset="0"/>
              </a:rPr>
              <a:t>immunomodulateurs</a:t>
            </a:r>
          </a:p>
        </p:txBody>
      </p:sp>
      <p:sp>
        <p:nvSpPr>
          <p:cNvPr id="35852" name="Line 13">
            <a:extLst>
              <a:ext uri="{FF2B5EF4-FFF2-40B4-BE49-F238E27FC236}">
                <a16:creationId xmlns:a16="http://schemas.microsoft.com/office/drawing/2014/main" id="{B85B2854-AEBB-480F-0926-377A135D2656}"/>
              </a:ext>
            </a:extLst>
          </p:cNvPr>
          <p:cNvSpPr>
            <a:spLocks noChangeShapeType="1"/>
          </p:cNvSpPr>
          <p:nvPr/>
        </p:nvSpPr>
        <p:spPr bwMode="auto">
          <a:xfrm flipH="1">
            <a:off x="6416675" y="2799998"/>
            <a:ext cx="890588" cy="770287"/>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fr-FR"/>
          </a:p>
        </p:txBody>
      </p:sp>
      <p:sp>
        <p:nvSpPr>
          <p:cNvPr id="35853" name="Line 14">
            <a:extLst>
              <a:ext uri="{FF2B5EF4-FFF2-40B4-BE49-F238E27FC236}">
                <a16:creationId xmlns:a16="http://schemas.microsoft.com/office/drawing/2014/main" id="{1C5C81D7-6B0E-1404-983B-8A773379AAD4}"/>
              </a:ext>
            </a:extLst>
          </p:cNvPr>
          <p:cNvSpPr>
            <a:spLocks noChangeShapeType="1"/>
          </p:cNvSpPr>
          <p:nvPr/>
        </p:nvSpPr>
        <p:spPr bwMode="auto">
          <a:xfrm>
            <a:off x="7772400" y="2760664"/>
            <a:ext cx="52388" cy="955675"/>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fr-FR"/>
          </a:p>
        </p:txBody>
      </p:sp>
      <p:sp>
        <p:nvSpPr>
          <p:cNvPr id="35854" name="Rectangle 15">
            <a:extLst>
              <a:ext uri="{FF2B5EF4-FFF2-40B4-BE49-F238E27FC236}">
                <a16:creationId xmlns:a16="http://schemas.microsoft.com/office/drawing/2014/main" id="{5F5E5168-276A-5B5C-31D6-0249BE5409F9}"/>
              </a:ext>
            </a:extLst>
          </p:cNvPr>
          <p:cNvSpPr>
            <a:spLocks noChangeArrowheads="1"/>
          </p:cNvSpPr>
          <p:nvPr/>
        </p:nvSpPr>
        <p:spPr bwMode="auto">
          <a:xfrm>
            <a:off x="7277100" y="3876675"/>
            <a:ext cx="2781300" cy="458788"/>
          </a:xfrm>
          <a:prstGeom prst="rect">
            <a:avLst/>
          </a:prstGeom>
          <a:solidFill>
            <a:srgbClr val="FFFFFF"/>
          </a:solidFill>
          <a:ln w="9525">
            <a:solidFill>
              <a:srgbClr val="FFFFFF"/>
            </a:solidFill>
            <a:miter lim="800000"/>
            <a:headEnd/>
            <a:tailEnd/>
          </a:ln>
        </p:spPr>
        <p:txBody>
          <a:bodyPr lIns="90488" tIns="44450" rIns="90488" bIns="44450">
            <a:spAutoFit/>
          </a:bodyPr>
          <a:lstStyle>
            <a:lvl1pPr defTabSz="76200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76200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7620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7620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7620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fr-FR" b="1">
                <a:latin typeface="Arial" panose="020B0604020202020204" pitchFamily="34" charset="0"/>
                <a:cs typeface="Arial" panose="020B0604020202020204" pitchFamily="34" charset="0"/>
              </a:rPr>
              <a:t>Vaccinothérapie</a:t>
            </a:r>
          </a:p>
        </p:txBody>
      </p:sp>
      <p:sp>
        <p:nvSpPr>
          <p:cNvPr id="35855" name="Line 16">
            <a:extLst>
              <a:ext uri="{FF2B5EF4-FFF2-40B4-BE49-F238E27FC236}">
                <a16:creationId xmlns:a16="http://schemas.microsoft.com/office/drawing/2014/main" id="{937F6FC3-8954-0CCB-7ACD-D984C3D101C5}"/>
              </a:ext>
            </a:extLst>
          </p:cNvPr>
          <p:cNvSpPr>
            <a:spLocks noChangeShapeType="1"/>
          </p:cNvSpPr>
          <p:nvPr/>
        </p:nvSpPr>
        <p:spPr bwMode="auto">
          <a:xfrm flipH="1">
            <a:off x="6600825" y="2781301"/>
            <a:ext cx="1087438" cy="1584325"/>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fr-FR"/>
          </a:p>
        </p:txBody>
      </p:sp>
      <p:sp>
        <p:nvSpPr>
          <p:cNvPr id="35856" name="Rectangle 17">
            <a:extLst>
              <a:ext uri="{FF2B5EF4-FFF2-40B4-BE49-F238E27FC236}">
                <a16:creationId xmlns:a16="http://schemas.microsoft.com/office/drawing/2014/main" id="{37E91C17-61D8-3045-952A-B13726774E09}"/>
              </a:ext>
            </a:extLst>
          </p:cNvPr>
          <p:cNvSpPr>
            <a:spLocks noChangeArrowheads="1"/>
          </p:cNvSpPr>
          <p:nvPr/>
        </p:nvSpPr>
        <p:spPr bwMode="auto">
          <a:xfrm>
            <a:off x="5176839" y="4333876"/>
            <a:ext cx="2478087" cy="82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defTabSz="76200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76200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7620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7620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7620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fr-FR" b="1">
                <a:latin typeface="Arial" panose="020B0604020202020204" pitchFamily="34" charset="0"/>
                <a:cs typeface="Arial" panose="020B0604020202020204" pitchFamily="34" charset="0"/>
              </a:rPr>
              <a:t>Transfert passif</a:t>
            </a:r>
          </a:p>
          <a:p>
            <a:r>
              <a:rPr lang="en-US" altLang="fr-FR" b="1">
                <a:latin typeface="Arial" panose="020B0604020202020204" pitchFamily="34" charset="0"/>
                <a:cs typeface="Arial" panose="020B0604020202020204" pitchFamily="34" charset="0"/>
              </a:rPr>
              <a:t>d'immunité</a:t>
            </a:r>
          </a:p>
        </p:txBody>
      </p:sp>
      <p:sp>
        <p:nvSpPr>
          <p:cNvPr id="35857" name="Line 18">
            <a:extLst>
              <a:ext uri="{FF2B5EF4-FFF2-40B4-BE49-F238E27FC236}">
                <a16:creationId xmlns:a16="http://schemas.microsoft.com/office/drawing/2014/main" id="{0EF690A1-3711-4A94-39DD-A39F48E328EF}"/>
              </a:ext>
            </a:extLst>
          </p:cNvPr>
          <p:cNvSpPr>
            <a:spLocks noChangeShapeType="1"/>
          </p:cNvSpPr>
          <p:nvPr/>
        </p:nvSpPr>
        <p:spPr bwMode="auto">
          <a:xfrm>
            <a:off x="8688389" y="2781301"/>
            <a:ext cx="1304925" cy="1287463"/>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35858" name="Line 19">
            <a:extLst>
              <a:ext uri="{FF2B5EF4-FFF2-40B4-BE49-F238E27FC236}">
                <a16:creationId xmlns:a16="http://schemas.microsoft.com/office/drawing/2014/main" id="{E8AAB841-C7A4-A4C3-AE5A-1C20F5787E5C}"/>
              </a:ext>
            </a:extLst>
          </p:cNvPr>
          <p:cNvSpPr>
            <a:spLocks noChangeShapeType="1"/>
          </p:cNvSpPr>
          <p:nvPr/>
        </p:nvSpPr>
        <p:spPr bwMode="auto">
          <a:xfrm>
            <a:off x="10028238" y="4064001"/>
            <a:ext cx="0" cy="830263"/>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fr-FR"/>
          </a:p>
        </p:txBody>
      </p:sp>
      <p:sp>
        <p:nvSpPr>
          <p:cNvPr id="35859" name="Rectangle 20">
            <a:extLst>
              <a:ext uri="{FF2B5EF4-FFF2-40B4-BE49-F238E27FC236}">
                <a16:creationId xmlns:a16="http://schemas.microsoft.com/office/drawing/2014/main" id="{7F68A928-9B58-11B7-C4A2-94FABDBDD18B}"/>
              </a:ext>
            </a:extLst>
          </p:cNvPr>
          <p:cNvSpPr>
            <a:spLocks noChangeArrowheads="1"/>
          </p:cNvSpPr>
          <p:nvPr/>
        </p:nvSpPr>
        <p:spPr bwMode="auto">
          <a:xfrm>
            <a:off x="7767638" y="4835526"/>
            <a:ext cx="3021012" cy="1997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defTabSz="76200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76200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7620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7620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7620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fr-FR" b="1">
                <a:latin typeface="Arial" panose="020B0604020202020204" pitchFamily="34" charset="0"/>
                <a:cs typeface="Arial" panose="020B0604020202020204" pitchFamily="34" charset="0"/>
              </a:rPr>
              <a:t>Immunostimulation</a:t>
            </a:r>
          </a:p>
          <a:p>
            <a:r>
              <a:rPr lang="en-US" altLang="fr-FR" sz="2000" b="1">
                <a:latin typeface="Arial" panose="020B0604020202020204" pitchFamily="34" charset="0"/>
                <a:cs typeface="Arial" panose="020B0604020202020204" pitchFamily="34" charset="0"/>
              </a:rPr>
              <a:t>	Thymosine</a:t>
            </a:r>
          </a:p>
          <a:p>
            <a:r>
              <a:rPr lang="en-US" altLang="fr-FR" sz="2000" b="1">
                <a:latin typeface="Arial" panose="020B0604020202020204" pitchFamily="34" charset="0"/>
                <a:cs typeface="Arial" panose="020B0604020202020204" pitchFamily="34" charset="0"/>
              </a:rPr>
              <a:t>	GM-CSF</a:t>
            </a:r>
          </a:p>
          <a:p>
            <a:r>
              <a:rPr lang="en-US" altLang="fr-FR" sz="2000" b="1">
                <a:latin typeface="Arial" panose="020B0604020202020204" pitchFamily="34" charset="0"/>
                <a:cs typeface="Arial" panose="020B0604020202020204" pitchFamily="34" charset="0"/>
              </a:rPr>
              <a:t>	Polyadenur</a:t>
            </a:r>
          </a:p>
          <a:p>
            <a:r>
              <a:rPr lang="en-US" altLang="fr-FR" sz="2000" b="1">
                <a:latin typeface="Arial" panose="020B0604020202020204" pitchFamily="34" charset="0"/>
                <a:cs typeface="Arial" panose="020B0604020202020204" pitchFamily="34" charset="0"/>
              </a:rPr>
              <a:t>	Interleukine 12</a:t>
            </a:r>
          </a:p>
          <a:p>
            <a:r>
              <a:rPr lang="en-US" altLang="fr-FR" sz="2000" b="1">
                <a:latin typeface="Arial" panose="020B0604020202020204" pitchFamily="34" charset="0"/>
                <a:cs typeface="Arial" panose="020B0604020202020204" pitchFamily="34" charset="0"/>
              </a:rPr>
              <a:t>           Anti-PD1/PDL1</a:t>
            </a:r>
          </a:p>
        </p:txBody>
      </p:sp>
      <p:sp>
        <p:nvSpPr>
          <p:cNvPr id="35860" name="Line 21">
            <a:extLst>
              <a:ext uri="{FF2B5EF4-FFF2-40B4-BE49-F238E27FC236}">
                <a16:creationId xmlns:a16="http://schemas.microsoft.com/office/drawing/2014/main" id="{FD1F50D6-967B-3985-9FCF-3ACE16E3EEBA}"/>
              </a:ext>
            </a:extLst>
          </p:cNvPr>
          <p:cNvSpPr>
            <a:spLocks noChangeShapeType="1"/>
          </p:cNvSpPr>
          <p:nvPr/>
        </p:nvSpPr>
        <p:spPr bwMode="auto">
          <a:xfrm>
            <a:off x="5103814" y="2290763"/>
            <a:ext cx="1381125" cy="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fr-FR"/>
          </a:p>
        </p:txBody>
      </p:sp>
      <p:sp>
        <p:nvSpPr>
          <p:cNvPr id="24" name="ZoneTexte 23">
            <a:extLst>
              <a:ext uri="{FF2B5EF4-FFF2-40B4-BE49-F238E27FC236}">
                <a16:creationId xmlns:a16="http://schemas.microsoft.com/office/drawing/2014/main" id="{9FCA343B-77C3-F992-F518-8D0344935357}"/>
              </a:ext>
            </a:extLst>
          </p:cNvPr>
          <p:cNvSpPr txBox="1">
            <a:spLocks noChangeArrowheads="1"/>
          </p:cNvSpPr>
          <p:nvPr/>
        </p:nvSpPr>
        <p:spPr bwMode="auto">
          <a:xfrm>
            <a:off x="4114800" y="6019801"/>
            <a:ext cx="1968500" cy="646113"/>
          </a:xfrm>
          <a:prstGeom prst="rect">
            <a:avLst/>
          </a:prstGeom>
          <a:gradFill rotWithShape="1">
            <a:gsLst>
              <a:gs pos="0">
                <a:srgbClr val="E1E1FF"/>
              </a:gs>
              <a:gs pos="64999">
                <a:srgbClr val="B6B6FF"/>
              </a:gs>
              <a:gs pos="100000">
                <a:srgbClr val="9595FF"/>
              </a:gs>
            </a:gsLst>
            <a:lin ang="5400000" scaled="1"/>
          </a:gradFill>
          <a:ln w="9525">
            <a:solidFill>
              <a:srgbClr val="2E2ECB"/>
            </a:solidFill>
            <a:miter lim="800000"/>
            <a:headEnd/>
            <a:tailEnd/>
          </a:ln>
          <a:effectLst>
            <a:outerShdw blurRad="40000" dist="20000" dir="5400000" rotWithShape="0">
              <a:srgbClr val="808080">
                <a:alpha val="37999"/>
              </a:srgbClr>
            </a:outerShdw>
          </a:effectLst>
        </p:spPr>
        <p:txBody>
          <a:bodyPr wrap="none">
            <a:spAutoFit/>
          </a:bodyPr>
          <a:lstStyle/>
          <a:p>
            <a:pPr>
              <a:defRPr/>
            </a:pPr>
            <a:r>
              <a:rPr lang="fr-FR" sz="3600" dirty="0">
                <a:solidFill>
                  <a:schemeClr val="dk1"/>
                </a:solidFill>
                <a:latin typeface="Arial"/>
                <a:cs typeface="Arial"/>
              </a:rPr>
              <a:t>A&gt;1 F&gt;1</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Line 17">
            <a:extLst>
              <a:ext uri="{FF2B5EF4-FFF2-40B4-BE49-F238E27FC236}">
                <a16:creationId xmlns:a16="http://schemas.microsoft.com/office/drawing/2014/main" id="{87660EAF-15D2-3B2E-AA1A-F8A628E5F815}"/>
              </a:ext>
            </a:extLst>
          </p:cNvPr>
          <p:cNvSpPr>
            <a:spLocks noChangeShapeType="1"/>
          </p:cNvSpPr>
          <p:nvPr/>
        </p:nvSpPr>
        <p:spPr bwMode="auto">
          <a:xfrm flipV="1">
            <a:off x="4198938" y="2111376"/>
            <a:ext cx="0" cy="1069975"/>
          </a:xfrm>
          <a:prstGeom prst="line">
            <a:avLst/>
          </a:prstGeom>
          <a:noFill/>
          <a:ln w="19050" cap="sq">
            <a:solidFill>
              <a:srgbClr val="FFFF00"/>
            </a:solidFill>
            <a:round/>
            <a:headEnd type="none" w="sm" len="sm"/>
            <a:tailEnd type="triangle" w="sm" len="sm"/>
          </a:ln>
          <a:extLst>
            <a:ext uri="{909E8E84-426E-40dd-AFC4-6F175D3DCCD1}">
              <a14:hiddenFill xmlns:a14="http://schemas.microsoft.com/office/drawing/2010/main" xmlns="">
                <a:noFill/>
              </a14:hiddenFill>
            </a:ext>
          </a:extLst>
        </p:spPr>
        <p:txBody>
          <a:bodyPr/>
          <a:lstStyle/>
          <a:p>
            <a:endParaRPr lang="fr-FR"/>
          </a:p>
        </p:txBody>
      </p:sp>
      <p:sp>
        <p:nvSpPr>
          <p:cNvPr id="47106" name="Line 18">
            <a:extLst>
              <a:ext uri="{FF2B5EF4-FFF2-40B4-BE49-F238E27FC236}">
                <a16:creationId xmlns:a16="http://schemas.microsoft.com/office/drawing/2014/main" id="{E633B360-2FDC-6083-BCEC-D0B3A98EFA5E}"/>
              </a:ext>
            </a:extLst>
          </p:cNvPr>
          <p:cNvSpPr>
            <a:spLocks noChangeShapeType="1"/>
          </p:cNvSpPr>
          <p:nvPr/>
        </p:nvSpPr>
        <p:spPr bwMode="auto">
          <a:xfrm>
            <a:off x="4198939" y="3181350"/>
            <a:ext cx="2611437" cy="0"/>
          </a:xfrm>
          <a:prstGeom prst="line">
            <a:avLst/>
          </a:prstGeom>
          <a:noFill/>
          <a:ln w="19050" cap="sq">
            <a:solidFill>
              <a:srgbClr val="FFFF00"/>
            </a:solidFill>
            <a:round/>
            <a:headEnd type="none" w="sm" len="sm"/>
            <a:tailEnd type="triangle" w="sm" len="sm"/>
          </a:ln>
          <a:extLst>
            <a:ext uri="{909E8E84-426E-40dd-AFC4-6F175D3DCCD1}">
              <a14:hiddenFill xmlns:a14="http://schemas.microsoft.com/office/drawing/2010/main" xmlns="">
                <a:noFill/>
              </a14:hiddenFill>
            </a:ext>
          </a:extLst>
        </p:spPr>
        <p:txBody>
          <a:bodyPr/>
          <a:lstStyle/>
          <a:p>
            <a:endParaRPr lang="fr-FR"/>
          </a:p>
        </p:txBody>
      </p:sp>
      <p:sp>
        <p:nvSpPr>
          <p:cNvPr id="47107" name="Line 19">
            <a:extLst>
              <a:ext uri="{FF2B5EF4-FFF2-40B4-BE49-F238E27FC236}">
                <a16:creationId xmlns:a16="http://schemas.microsoft.com/office/drawing/2014/main" id="{36C5771B-7F56-16F4-9D71-7CB63075A284}"/>
              </a:ext>
            </a:extLst>
          </p:cNvPr>
          <p:cNvSpPr>
            <a:spLocks noChangeShapeType="1"/>
          </p:cNvSpPr>
          <p:nvPr/>
        </p:nvSpPr>
        <p:spPr bwMode="auto">
          <a:xfrm>
            <a:off x="4976813" y="2168526"/>
            <a:ext cx="0" cy="1012825"/>
          </a:xfrm>
          <a:prstGeom prst="line">
            <a:avLst/>
          </a:prstGeom>
          <a:noFill/>
          <a:ln w="12700">
            <a:solidFill>
              <a:srgbClr val="FFFF00"/>
            </a:solidFill>
            <a:prstDash val="dash"/>
            <a:round/>
            <a:headEnd type="none" w="sm" len="sm"/>
            <a:tailEnd type="none" w="sm" len="sm"/>
          </a:ln>
          <a:extLst>
            <a:ext uri="{909E8E84-426E-40dd-AFC4-6F175D3DCCD1}">
              <a14:hiddenFill xmlns:a14="http://schemas.microsoft.com/office/drawing/2010/main" xmlns="">
                <a:noFill/>
              </a14:hiddenFill>
            </a:ext>
          </a:extLst>
        </p:spPr>
        <p:txBody>
          <a:bodyPr/>
          <a:lstStyle/>
          <a:p>
            <a:endParaRPr lang="fr-FR"/>
          </a:p>
        </p:txBody>
      </p:sp>
      <p:sp>
        <p:nvSpPr>
          <p:cNvPr id="47108" name="Text Box 21">
            <a:extLst>
              <a:ext uri="{FF2B5EF4-FFF2-40B4-BE49-F238E27FC236}">
                <a16:creationId xmlns:a16="http://schemas.microsoft.com/office/drawing/2014/main" id="{8D838E9C-505C-ACF7-9934-EFD0B4124736}"/>
              </a:ext>
            </a:extLst>
          </p:cNvPr>
          <p:cNvSpPr txBox="1">
            <a:spLocks noChangeArrowheads="1"/>
          </p:cNvSpPr>
          <p:nvPr/>
        </p:nvSpPr>
        <p:spPr bwMode="auto">
          <a:xfrm>
            <a:off x="4699000" y="3265488"/>
            <a:ext cx="611188"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fr-FR" altLang="fr-FR" sz="1400">
                <a:latin typeface="Calibri" panose="020F0502020204030204" pitchFamily="34" charset="0"/>
                <a:cs typeface="Arial" panose="020B0604020202020204" pitchFamily="34" charset="0"/>
              </a:rPr>
              <a:t>1y</a:t>
            </a:r>
          </a:p>
        </p:txBody>
      </p:sp>
      <p:sp>
        <p:nvSpPr>
          <p:cNvPr id="47109" name="Text Box 22">
            <a:extLst>
              <a:ext uri="{FF2B5EF4-FFF2-40B4-BE49-F238E27FC236}">
                <a16:creationId xmlns:a16="http://schemas.microsoft.com/office/drawing/2014/main" id="{D7C2B246-93CF-B2BD-E3A9-0154E26B9818}"/>
              </a:ext>
            </a:extLst>
          </p:cNvPr>
          <p:cNvSpPr txBox="1">
            <a:spLocks noChangeArrowheads="1"/>
          </p:cNvSpPr>
          <p:nvPr/>
        </p:nvSpPr>
        <p:spPr bwMode="auto">
          <a:xfrm>
            <a:off x="5511800" y="3265488"/>
            <a:ext cx="611188"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fr-FR" altLang="fr-FR" sz="1400">
                <a:latin typeface="Calibri" panose="020F0502020204030204" pitchFamily="34" charset="0"/>
                <a:cs typeface="Arial" panose="020B0604020202020204" pitchFamily="34" charset="0"/>
              </a:rPr>
              <a:t>2 y</a:t>
            </a:r>
          </a:p>
        </p:txBody>
      </p:sp>
      <p:sp>
        <p:nvSpPr>
          <p:cNvPr id="47110" name="Text Box 23">
            <a:extLst>
              <a:ext uri="{FF2B5EF4-FFF2-40B4-BE49-F238E27FC236}">
                <a16:creationId xmlns:a16="http://schemas.microsoft.com/office/drawing/2014/main" id="{2E93972C-DB9F-CA21-4940-944D23E20955}"/>
              </a:ext>
            </a:extLst>
          </p:cNvPr>
          <p:cNvSpPr txBox="1">
            <a:spLocks noChangeArrowheads="1"/>
          </p:cNvSpPr>
          <p:nvPr/>
        </p:nvSpPr>
        <p:spPr bwMode="auto">
          <a:xfrm>
            <a:off x="6323014" y="3265488"/>
            <a:ext cx="6127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fr-FR" altLang="fr-FR" sz="1400">
                <a:latin typeface="Calibri" panose="020F0502020204030204" pitchFamily="34" charset="0"/>
                <a:cs typeface="Arial" panose="020B0604020202020204" pitchFamily="34" charset="0"/>
              </a:rPr>
              <a:t>3 y</a:t>
            </a:r>
          </a:p>
        </p:txBody>
      </p:sp>
      <p:sp>
        <p:nvSpPr>
          <p:cNvPr id="47111" name="Text Box 24">
            <a:extLst>
              <a:ext uri="{FF2B5EF4-FFF2-40B4-BE49-F238E27FC236}">
                <a16:creationId xmlns:a16="http://schemas.microsoft.com/office/drawing/2014/main" id="{A3F40B87-FB07-DB7A-B6C9-0DC70C0EC337}"/>
              </a:ext>
            </a:extLst>
          </p:cNvPr>
          <p:cNvSpPr txBox="1">
            <a:spLocks noChangeArrowheads="1"/>
          </p:cNvSpPr>
          <p:nvPr/>
        </p:nvSpPr>
        <p:spPr bwMode="auto">
          <a:xfrm>
            <a:off x="5254625" y="2630488"/>
            <a:ext cx="889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fr-FR" altLang="fr-FR" sz="1400" b="1">
                <a:latin typeface="Calibri" panose="020F0502020204030204" pitchFamily="34" charset="0"/>
                <a:cs typeface="Arial" panose="020B0604020202020204" pitchFamily="34" charset="0"/>
              </a:rPr>
              <a:t>Placebo</a:t>
            </a:r>
          </a:p>
        </p:txBody>
      </p:sp>
      <p:sp>
        <p:nvSpPr>
          <p:cNvPr id="47112" name="Text Box 25">
            <a:extLst>
              <a:ext uri="{FF2B5EF4-FFF2-40B4-BE49-F238E27FC236}">
                <a16:creationId xmlns:a16="http://schemas.microsoft.com/office/drawing/2014/main" id="{08D3906D-2C71-5FFF-F0DC-6BF2944E000D}"/>
              </a:ext>
            </a:extLst>
          </p:cNvPr>
          <p:cNvSpPr txBox="1">
            <a:spLocks noChangeArrowheads="1"/>
          </p:cNvSpPr>
          <p:nvPr/>
        </p:nvSpPr>
        <p:spPr bwMode="auto">
          <a:xfrm>
            <a:off x="5851526" y="2911475"/>
            <a:ext cx="116681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fr-FR" altLang="fr-FR" sz="1400" b="1">
                <a:latin typeface="Calibri" panose="020F0502020204030204" pitchFamily="34" charset="0"/>
                <a:cs typeface="Arial" panose="020B0604020202020204" pitchFamily="34" charset="0"/>
              </a:rPr>
              <a:t>LAM</a:t>
            </a:r>
          </a:p>
        </p:txBody>
      </p:sp>
      <p:sp>
        <p:nvSpPr>
          <p:cNvPr id="47113" name="Text Box 26">
            <a:extLst>
              <a:ext uri="{FF2B5EF4-FFF2-40B4-BE49-F238E27FC236}">
                <a16:creationId xmlns:a16="http://schemas.microsoft.com/office/drawing/2014/main" id="{2C0ABF02-8F2B-C9FB-0D86-97102E635124}"/>
              </a:ext>
            </a:extLst>
          </p:cNvPr>
          <p:cNvSpPr txBox="1">
            <a:spLocks noChangeArrowheads="1"/>
          </p:cNvSpPr>
          <p:nvPr/>
        </p:nvSpPr>
        <p:spPr bwMode="auto">
          <a:xfrm>
            <a:off x="5754688" y="2400300"/>
            <a:ext cx="889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fr-FR" altLang="fr-FR" sz="1400">
                <a:latin typeface="Calibri" panose="020F0502020204030204" pitchFamily="34" charset="0"/>
                <a:cs typeface="Arial" panose="020B0604020202020204" pitchFamily="34" charset="0"/>
              </a:rPr>
              <a:t>p = 0.047</a:t>
            </a:r>
          </a:p>
        </p:txBody>
      </p:sp>
      <p:sp>
        <p:nvSpPr>
          <p:cNvPr id="47114" name="Text Box 27">
            <a:extLst>
              <a:ext uri="{FF2B5EF4-FFF2-40B4-BE49-F238E27FC236}">
                <a16:creationId xmlns:a16="http://schemas.microsoft.com/office/drawing/2014/main" id="{BD60FD2A-631C-CB28-20B3-3272DEC10389}"/>
              </a:ext>
            </a:extLst>
          </p:cNvPr>
          <p:cNvSpPr txBox="1">
            <a:spLocks noChangeArrowheads="1"/>
          </p:cNvSpPr>
          <p:nvPr/>
        </p:nvSpPr>
        <p:spPr bwMode="auto">
          <a:xfrm>
            <a:off x="6578600" y="1984375"/>
            <a:ext cx="889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fr-FR" altLang="fr-FR" sz="1400" b="1">
                <a:latin typeface="Calibri" panose="020F0502020204030204" pitchFamily="34" charset="0"/>
                <a:cs typeface="Arial" panose="020B0604020202020204" pitchFamily="34" charset="0"/>
              </a:rPr>
              <a:t>10 %</a:t>
            </a:r>
          </a:p>
        </p:txBody>
      </p:sp>
      <p:sp>
        <p:nvSpPr>
          <p:cNvPr id="47115" name="Text Box 28">
            <a:extLst>
              <a:ext uri="{FF2B5EF4-FFF2-40B4-BE49-F238E27FC236}">
                <a16:creationId xmlns:a16="http://schemas.microsoft.com/office/drawing/2014/main" id="{95242AA4-5B5E-7773-A251-B1FEA6B53555}"/>
              </a:ext>
            </a:extLst>
          </p:cNvPr>
          <p:cNvSpPr txBox="1">
            <a:spLocks noChangeArrowheads="1"/>
          </p:cNvSpPr>
          <p:nvPr/>
        </p:nvSpPr>
        <p:spPr bwMode="auto">
          <a:xfrm>
            <a:off x="6588125" y="2273300"/>
            <a:ext cx="889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fr-FR" altLang="fr-FR" sz="1400" b="1">
                <a:latin typeface="Calibri" panose="020F0502020204030204" pitchFamily="34" charset="0"/>
                <a:cs typeface="Arial" panose="020B0604020202020204" pitchFamily="34" charset="0"/>
              </a:rPr>
              <a:t>5 %</a:t>
            </a:r>
          </a:p>
        </p:txBody>
      </p:sp>
      <p:sp>
        <p:nvSpPr>
          <p:cNvPr id="47116" name="Line 29">
            <a:extLst>
              <a:ext uri="{FF2B5EF4-FFF2-40B4-BE49-F238E27FC236}">
                <a16:creationId xmlns:a16="http://schemas.microsoft.com/office/drawing/2014/main" id="{76E4ED8C-01A1-5135-3541-493402D7672C}"/>
              </a:ext>
            </a:extLst>
          </p:cNvPr>
          <p:cNvSpPr>
            <a:spLocks noChangeShapeType="1"/>
          </p:cNvSpPr>
          <p:nvPr/>
        </p:nvSpPr>
        <p:spPr bwMode="auto">
          <a:xfrm>
            <a:off x="5810250" y="2168526"/>
            <a:ext cx="0" cy="1012825"/>
          </a:xfrm>
          <a:prstGeom prst="line">
            <a:avLst/>
          </a:prstGeom>
          <a:noFill/>
          <a:ln w="12700">
            <a:solidFill>
              <a:srgbClr val="FFFF00"/>
            </a:solidFill>
            <a:prstDash val="dash"/>
            <a:round/>
            <a:headEnd type="none" w="sm" len="sm"/>
            <a:tailEnd type="none" w="sm" len="sm"/>
          </a:ln>
          <a:extLst>
            <a:ext uri="{909E8E84-426E-40dd-AFC4-6F175D3DCCD1}">
              <a14:hiddenFill xmlns:a14="http://schemas.microsoft.com/office/drawing/2010/main" xmlns="">
                <a:noFill/>
              </a14:hiddenFill>
            </a:ext>
          </a:extLst>
        </p:spPr>
        <p:txBody>
          <a:bodyPr/>
          <a:lstStyle/>
          <a:p>
            <a:endParaRPr lang="fr-FR"/>
          </a:p>
        </p:txBody>
      </p:sp>
      <p:sp>
        <p:nvSpPr>
          <p:cNvPr id="47117" name="Line 30">
            <a:extLst>
              <a:ext uri="{FF2B5EF4-FFF2-40B4-BE49-F238E27FC236}">
                <a16:creationId xmlns:a16="http://schemas.microsoft.com/office/drawing/2014/main" id="{DBBAA98D-70E2-9294-6C4F-B07E1438FC85}"/>
              </a:ext>
            </a:extLst>
          </p:cNvPr>
          <p:cNvSpPr>
            <a:spLocks noChangeShapeType="1"/>
          </p:cNvSpPr>
          <p:nvPr/>
        </p:nvSpPr>
        <p:spPr bwMode="auto">
          <a:xfrm>
            <a:off x="6588125" y="2168526"/>
            <a:ext cx="0" cy="1012825"/>
          </a:xfrm>
          <a:prstGeom prst="line">
            <a:avLst/>
          </a:prstGeom>
          <a:noFill/>
          <a:ln w="12700">
            <a:solidFill>
              <a:srgbClr val="FFFF00"/>
            </a:solidFill>
            <a:prstDash val="dash"/>
            <a:round/>
            <a:headEnd type="none" w="sm" len="sm"/>
            <a:tailEnd type="none" w="sm" len="sm"/>
          </a:ln>
          <a:extLst>
            <a:ext uri="{909E8E84-426E-40dd-AFC4-6F175D3DCCD1}">
              <a14:hiddenFill xmlns:a14="http://schemas.microsoft.com/office/drawing/2010/main" xmlns="">
                <a:noFill/>
              </a14:hiddenFill>
            </a:ext>
          </a:extLst>
        </p:spPr>
        <p:txBody>
          <a:bodyPr/>
          <a:lstStyle/>
          <a:p>
            <a:endParaRPr lang="fr-FR"/>
          </a:p>
        </p:txBody>
      </p:sp>
      <p:sp>
        <p:nvSpPr>
          <p:cNvPr id="47118" name="Freeform 31">
            <a:extLst>
              <a:ext uri="{FF2B5EF4-FFF2-40B4-BE49-F238E27FC236}">
                <a16:creationId xmlns:a16="http://schemas.microsoft.com/office/drawing/2014/main" id="{FA1A9C8E-AF28-B0FE-534F-AF3CC1325DF8}"/>
              </a:ext>
            </a:extLst>
          </p:cNvPr>
          <p:cNvSpPr>
            <a:spLocks/>
          </p:cNvSpPr>
          <p:nvPr/>
        </p:nvSpPr>
        <p:spPr bwMode="auto">
          <a:xfrm>
            <a:off x="4216401" y="2630489"/>
            <a:ext cx="2371725" cy="528637"/>
          </a:xfrm>
          <a:custGeom>
            <a:avLst/>
            <a:gdLst>
              <a:gd name="T0" fmla="*/ 0 w 2072"/>
              <a:gd name="T1" fmla="*/ 2147483647 h 440"/>
              <a:gd name="T2" fmla="*/ 2147483647 w 2072"/>
              <a:gd name="T3" fmla="*/ 2147483647 h 440"/>
              <a:gd name="T4" fmla="*/ 2147483647 w 2072"/>
              <a:gd name="T5" fmla="*/ 2147483647 h 440"/>
              <a:gd name="T6" fmla="*/ 2147483647 w 2072"/>
              <a:gd name="T7" fmla="*/ 2147483647 h 440"/>
              <a:gd name="T8" fmla="*/ 2147483647 w 2072"/>
              <a:gd name="T9" fmla="*/ 2147483647 h 440"/>
              <a:gd name="T10" fmla="*/ 2147483647 w 2072"/>
              <a:gd name="T11" fmla="*/ 2147483647 h 440"/>
              <a:gd name="T12" fmla="*/ 2147483647 w 2072"/>
              <a:gd name="T13" fmla="*/ 2147483647 h 440"/>
              <a:gd name="T14" fmla="*/ 2147483647 w 2072"/>
              <a:gd name="T15" fmla="*/ 2147483647 h 440"/>
              <a:gd name="T16" fmla="*/ 2147483647 w 2072"/>
              <a:gd name="T17" fmla="*/ 2147483647 h 440"/>
              <a:gd name="T18" fmla="*/ 2147483647 w 2072"/>
              <a:gd name="T19" fmla="*/ 2147483647 h 440"/>
              <a:gd name="T20" fmla="*/ 2147483647 w 2072"/>
              <a:gd name="T21" fmla="*/ 2147483647 h 440"/>
              <a:gd name="T22" fmla="*/ 2147483647 w 2072"/>
              <a:gd name="T23" fmla="*/ 2147483647 h 440"/>
              <a:gd name="T24" fmla="*/ 2147483647 w 2072"/>
              <a:gd name="T25" fmla="*/ 0 h 4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72"/>
              <a:gd name="T40" fmla="*/ 0 h 440"/>
              <a:gd name="T41" fmla="*/ 2072 w 2072"/>
              <a:gd name="T42" fmla="*/ 440 h 4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72" h="440">
                <a:moveTo>
                  <a:pt x="0" y="440"/>
                </a:moveTo>
                <a:cubicBezTo>
                  <a:pt x="198" y="407"/>
                  <a:pt x="362" y="420"/>
                  <a:pt x="584" y="416"/>
                </a:cubicBezTo>
                <a:cubicBezTo>
                  <a:pt x="657" y="392"/>
                  <a:pt x="705" y="390"/>
                  <a:pt x="784" y="384"/>
                </a:cubicBezTo>
                <a:cubicBezTo>
                  <a:pt x="856" y="372"/>
                  <a:pt x="923" y="359"/>
                  <a:pt x="992" y="336"/>
                </a:cubicBezTo>
                <a:cubicBezTo>
                  <a:pt x="1029" y="324"/>
                  <a:pt x="1057" y="303"/>
                  <a:pt x="1096" y="296"/>
                </a:cubicBezTo>
                <a:cubicBezTo>
                  <a:pt x="1149" y="286"/>
                  <a:pt x="1192" y="285"/>
                  <a:pt x="1248" y="280"/>
                </a:cubicBezTo>
                <a:cubicBezTo>
                  <a:pt x="1323" y="261"/>
                  <a:pt x="1397" y="243"/>
                  <a:pt x="1472" y="224"/>
                </a:cubicBezTo>
                <a:cubicBezTo>
                  <a:pt x="1529" y="210"/>
                  <a:pt x="1585" y="186"/>
                  <a:pt x="1640" y="168"/>
                </a:cubicBezTo>
                <a:cubicBezTo>
                  <a:pt x="1661" y="161"/>
                  <a:pt x="1690" y="145"/>
                  <a:pt x="1712" y="144"/>
                </a:cubicBezTo>
                <a:cubicBezTo>
                  <a:pt x="1752" y="141"/>
                  <a:pt x="1792" y="139"/>
                  <a:pt x="1832" y="136"/>
                </a:cubicBezTo>
                <a:cubicBezTo>
                  <a:pt x="1922" y="114"/>
                  <a:pt x="1914" y="103"/>
                  <a:pt x="1984" y="56"/>
                </a:cubicBezTo>
                <a:cubicBezTo>
                  <a:pt x="1999" y="34"/>
                  <a:pt x="1999" y="27"/>
                  <a:pt x="2024" y="16"/>
                </a:cubicBezTo>
                <a:cubicBezTo>
                  <a:pt x="2039" y="9"/>
                  <a:pt x="2072" y="0"/>
                  <a:pt x="2072" y="0"/>
                </a:cubicBezTo>
              </a:path>
            </a:pathLst>
          </a:custGeom>
          <a:noFill/>
          <a:ln w="28575">
            <a:solidFill>
              <a:srgbClr val="FF0000"/>
            </a:solidFill>
            <a:prstDash val="sysDot"/>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a:lstStyle/>
          <a:p>
            <a:endParaRPr lang="fr-FR"/>
          </a:p>
        </p:txBody>
      </p:sp>
      <p:sp>
        <p:nvSpPr>
          <p:cNvPr id="47119" name="Freeform 32">
            <a:extLst>
              <a:ext uri="{FF2B5EF4-FFF2-40B4-BE49-F238E27FC236}">
                <a16:creationId xmlns:a16="http://schemas.microsoft.com/office/drawing/2014/main" id="{D01A9CD4-6627-50AB-9FA0-FEF0B0A03D68}"/>
              </a:ext>
            </a:extLst>
          </p:cNvPr>
          <p:cNvSpPr>
            <a:spLocks/>
          </p:cNvSpPr>
          <p:nvPr/>
        </p:nvSpPr>
        <p:spPr bwMode="auto">
          <a:xfrm>
            <a:off x="4244975" y="2860676"/>
            <a:ext cx="2343150" cy="307975"/>
          </a:xfrm>
          <a:custGeom>
            <a:avLst/>
            <a:gdLst>
              <a:gd name="T0" fmla="*/ 0 w 2024"/>
              <a:gd name="T1" fmla="*/ 2147483647 h 256"/>
              <a:gd name="T2" fmla="*/ 2147483647 w 2024"/>
              <a:gd name="T3" fmla="*/ 2147483647 h 256"/>
              <a:gd name="T4" fmla="*/ 2147483647 w 2024"/>
              <a:gd name="T5" fmla="*/ 2147483647 h 256"/>
              <a:gd name="T6" fmla="*/ 2147483647 w 2024"/>
              <a:gd name="T7" fmla="*/ 2147483647 h 256"/>
              <a:gd name="T8" fmla="*/ 2147483647 w 2024"/>
              <a:gd name="T9" fmla="*/ 2147483647 h 256"/>
              <a:gd name="T10" fmla="*/ 2147483647 w 2024"/>
              <a:gd name="T11" fmla="*/ 2147483647 h 256"/>
              <a:gd name="T12" fmla="*/ 2147483647 w 2024"/>
              <a:gd name="T13" fmla="*/ 0 h 256"/>
              <a:gd name="T14" fmla="*/ 0 60000 65536"/>
              <a:gd name="T15" fmla="*/ 0 60000 65536"/>
              <a:gd name="T16" fmla="*/ 0 60000 65536"/>
              <a:gd name="T17" fmla="*/ 0 60000 65536"/>
              <a:gd name="T18" fmla="*/ 0 60000 65536"/>
              <a:gd name="T19" fmla="*/ 0 60000 65536"/>
              <a:gd name="T20" fmla="*/ 0 60000 65536"/>
              <a:gd name="T21" fmla="*/ 0 w 2024"/>
              <a:gd name="T22" fmla="*/ 0 h 256"/>
              <a:gd name="T23" fmla="*/ 2024 w 2024"/>
              <a:gd name="T24" fmla="*/ 256 h 2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24" h="256">
                <a:moveTo>
                  <a:pt x="0" y="256"/>
                </a:moveTo>
                <a:cubicBezTo>
                  <a:pt x="173" y="251"/>
                  <a:pt x="327" y="241"/>
                  <a:pt x="496" y="232"/>
                </a:cubicBezTo>
                <a:cubicBezTo>
                  <a:pt x="636" y="215"/>
                  <a:pt x="782" y="212"/>
                  <a:pt x="920" y="184"/>
                </a:cubicBezTo>
                <a:cubicBezTo>
                  <a:pt x="1060" y="156"/>
                  <a:pt x="1183" y="142"/>
                  <a:pt x="1328" y="136"/>
                </a:cubicBezTo>
                <a:cubicBezTo>
                  <a:pt x="1390" y="124"/>
                  <a:pt x="1450" y="113"/>
                  <a:pt x="1512" y="104"/>
                </a:cubicBezTo>
                <a:cubicBezTo>
                  <a:pt x="1616" y="69"/>
                  <a:pt x="1732" y="62"/>
                  <a:pt x="1840" y="40"/>
                </a:cubicBezTo>
                <a:cubicBezTo>
                  <a:pt x="1916" y="25"/>
                  <a:pt x="1942" y="0"/>
                  <a:pt x="2024" y="0"/>
                </a:cubicBezTo>
              </a:path>
            </a:pathLst>
          </a:custGeom>
          <a:noFill/>
          <a:ln w="28575" cap="sq">
            <a:solidFill>
              <a:srgbClr val="FFFF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a:lstStyle/>
          <a:p>
            <a:endParaRPr lang="fr-FR"/>
          </a:p>
        </p:txBody>
      </p:sp>
      <p:sp>
        <p:nvSpPr>
          <p:cNvPr id="47120" name="Line 33">
            <a:extLst>
              <a:ext uri="{FF2B5EF4-FFF2-40B4-BE49-F238E27FC236}">
                <a16:creationId xmlns:a16="http://schemas.microsoft.com/office/drawing/2014/main" id="{729D76E4-E277-A83C-6D59-4BB0A567BC29}"/>
              </a:ext>
            </a:extLst>
          </p:cNvPr>
          <p:cNvSpPr>
            <a:spLocks noChangeShapeType="1"/>
          </p:cNvSpPr>
          <p:nvPr/>
        </p:nvSpPr>
        <p:spPr bwMode="auto">
          <a:xfrm flipV="1">
            <a:off x="4225925" y="4191000"/>
            <a:ext cx="0" cy="1957388"/>
          </a:xfrm>
          <a:prstGeom prst="line">
            <a:avLst/>
          </a:prstGeom>
          <a:noFill/>
          <a:ln w="19050" cap="sq">
            <a:solidFill>
              <a:srgbClr val="FFFF00"/>
            </a:solidFill>
            <a:round/>
            <a:headEnd type="none" w="sm" len="sm"/>
            <a:tailEnd type="triangle" w="sm" len="sm"/>
          </a:ln>
          <a:extLst>
            <a:ext uri="{909E8E84-426E-40dd-AFC4-6F175D3DCCD1}">
              <a14:hiddenFill xmlns:a14="http://schemas.microsoft.com/office/drawing/2010/main" xmlns="">
                <a:noFill/>
              </a14:hiddenFill>
            </a:ext>
          </a:extLst>
        </p:spPr>
        <p:txBody>
          <a:bodyPr/>
          <a:lstStyle/>
          <a:p>
            <a:endParaRPr lang="fr-FR"/>
          </a:p>
        </p:txBody>
      </p:sp>
      <p:sp>
        <p:nvSpPr>
          <p:cNvPr id="47121" name="Line 34">
            <a:extLst>
              <a:ext uri="{FF2B5EF4-FFF2-40B4-BE49-F238E27FC236}">
                <a16:creationId xmlns:a16="http://schemas.microsoft.com/office/drawing/2014/main" id="{7A9A03B5-A973-0DAF-76CA-40B46DDFAB54}"/>
              </a:ext>
            </a:extLst>
          </p:cNvPr>
          <p:cNvSpPr>
            <a:spLocks noChangeShapeType="1"/>
          </p:cNvSpPr>
          <p:nvPr/>
        </p:nvSpPr>
        <p:spPr bwMode="auto">
          <a:xfrm>
            <a:off x="4225926" y="6148388"/>
            <a:ext cx="3535363" cy="0"/>
          </a:xfrm>
          <a:prstGeom prst="line">
            <a:avLst/>
          </a:prstGeom>
          <a:noFill/>
          <a:ln w="19050" cap="sq">
            <a:solidFill>
              <a:srgbClr val="FFFF00"/>
            </a:solidFill>
            <a:round/>
            <a:headEnd type="none" w="sm" len="sm"/>
            <a:tailEnd type="triangle" w="sm" len="sm"/>
          </a:ln>
          <a:extLst>
            <a:ext uri="{909E8E84-426E-40dd-AFC4-6F175D3DCCD1}">
              <a14:hiddenFill xmlns:a14="http://schemas.microsoft.com/office/drawing/2010/main" xmlns="">
                <a:noFill/>
              </a14:hiddenFill>
            </a:ext>
          </a:extLst>
        </p:spPr>
        <p:txBody>
          <a:bodyPr/>
          <a:lstStyle/>
          <a:p>
            <a:endParaRPr lang="fr-FR"/>
          </a:p>
        </p:txBody>
      </p:sp>
      <p:sp>
        <p:nvSpPr>
          <p:cNvPr id="47122" name="Line 35">
            <a:extLst>
              <a:ext uri="{FF2B5EF4-FFF2-40B4-BE49-F238E27FC236}">
                <a16:creationId xmlns:a16="http://schemas.microsoft.com/office/drawing/2014/main" id="{204BD536-7007-96D0-0525-1C1089E3527D}"/>
              </a:ext>
            </a:extLst>
          </p:cNvPr>
          <p:cNvSpPr>
            <a:spLocks noChangeShapeType="1"/>
          </p:cNvSpPr>
          <p:nvPr/>
        </p:nvSpPr>
        <p:spPr bwMode="auto">
          <a:xfrm>
            <a:off x="5176838" y="4260850"/>
            <a:ext cx="0" cy="1887538"/>
          </a:xfrm>
          <a:prstGeom prst="line">
            <a:avLst/>
          </a:prstGeom>
          <a:noFill/>
          <a:ln w="12700">
            <a:solidFill>
              <a:srgbClr val="FFFF00"/>
            </a:solidFill>
            <a:prstDash val="dash"/>
            <a:round/>
            <a:headEnd type="none" w="sm" len="sm"/>
            <a:tailEnd type="none" w="sm" len="sm"/>
          </a:ln>
          <a:extLst>
            <a:ext uri="{909E8E84-426E-40dd-AFC4-6F175D3DCCD1}">
              <a14:hiddenFill xmlns:a14="http://schemas.microsoft.com/office/drawing/2010/main" xmlns="">
                <a:noFill/>
              </a14:hiddenFill>
            </a:ext>
          </a:extLst>
        </p:spPr>
        <p:txBody>
          <a:bodyPr/>
          <a:lstStyle/>
          <a:p>
            <a:endParaRPr lang="fr-FR"/>
          </a:p>
        </p:txBody>
      </p:sp>
      <p:sp>
        <p:nvSpPr>
          <p:cNvPr id="47123" name="Text Box 36">
            <a:extLst>
              <a:ext uri="{FF2B5EF4-FFF2-40B4-BE49-F238E27FC236}">
                <a16:creationId xmlns:a16="http://schemas.microsoft.com/office/drawing/2014/main" id="{2726D104-E612-3E30-BFDC-3E5B9486C6BF}"/>
              </a:ext>
            </a:extLst>
          </p:cNvPr>
          <p:cNvSpPr txBox="1">
            <a:spLocks noChangeArrowheads="1"/>
          </p:cNvSpPr>
          <p:nvPr/>
        </p:nvSpPr>
        <p:spPr bwMode="auto">
          <a:xfrm>
            <a:off x="3048001" y="4191000"/>
            <a:ext cx="11779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spcBef>
                <a:spcPct val="50000"/>
              </a:spcBef>
            </a:pPr>
            <a:endParaRPr lang="en-US" altLang="fr-FR" sz="1400">
              <a:latin typeface="Calibri" panose="020F0502020204030204" pitchFamily="34" charset="0"/>
              <a:cs typeface="Arial" panose="020B0604020202020204" pitchFamily="34" charset="0"/>
            </a:endParaRPr>
          </a:p>
        </p:txBody>
      </p:sp>
      <p:sp>
        <p:nvSpPr>
          <p:cNvPr id="47124" name="Text Box 37">
            <a:extLst>
              <a:ext uri="{FF2B5EF4-FFF2-40B4-BE49-F238E27FC236}">
                <a16:creationId xmlns:a16="http://schemas.microsoft.com/office/drawing/2014/main" id="{4A3FFF52-AA26-0D47-C8F1-0653B17C2BC6}"/>
              </a:ext>
            </a:extLst>
          </p:cNvPr>
          <p:cNvSpPr txBox="1">
            <a:spLocks noChangeArrowheads="1"/>
          </p:cNvSpPr>
          <p:nvPr/>
        </p:nvSpPr>
        <p:spPr bwMode="auto">
          <a:xfrm>
            <a:off x="4846639" y="6248400"/>
            <a:ext cx="681037"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fr-FR" altLang="fr-FR" sz="1400">
                <a:latin typeface="Calibri" panose="020F0502020204030204" pitchFamily="34" charset="0"/>
                <a:cs typeface="Arial" panose="020B0604020202020204" pitchFamily="34" charset="0"/>
              </a:rPr>
              <a:t>1 y</a:t>
            </a:r>
          </a:p>
        </p:txBody>
      </p:sp>
      <p:sp>
        <p:nvSpPr>
          <p:cNvPr id="47125" name="Text Box 38">
            <a:extLst>
              <a:ext uri="{FF2B5EF4-FFF2-40B4-BE49-F238E27FC236}">
                <a16:creationId xmlns:a16="http://schemas.microsoft.com/office/drawing/2014/main" id="{68E17055-74D0-A4E4-C7C6-AF3E5E0B105D}"/>
              </a:ext>
            </a:extLst>
          </p:cNvPr>
          <p:cNvSpPr txBox="1">
            <a:spLocks noChangeArrowheads="1"/>
          </p:cNvSpPr>
          <p:nvPr/>
        </p:nvSpPr>
        <p:spPr bwMode="auto">
          <a:xfrm>
            <a:off x="5838825" y="6248400"/>
            <a:ext cx="681038"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fr-FR" altLang="fr-FR" sz="1400">
                <a:latin typeface="Calibri" panose="020F0502020204030204" pitchFamily="34" charset="0"/>
                <a:cs typeface="Arial" panose="020B0604020202020204" pitchFamily="34" charset="0"/>
              </a:rPr>
              <a:t>2 y</a:t>
            </a:r>
          </a:p>
        </p:txBody>
      </p:sp>
      <p:sp>
        <p:nvSpPr>
          <p:cNvPr id="47126" name="Text Box 39">
            <a:extLst>
              <a:ext uri="{FF2B5EF4-FFF2-40B4-BE49-F238E27FC236}">
                <a16:creationId xmlns:a16="http://schemas.microsoft.com/office/drawing/2014/main" id="{05170391-A6A4-4E0D-C4CE-A9440FAFD151}"/>
              </a:ext>
            </a:extLst>
          </p:cNvPr>
          <p:cNvSpPr txBox="1">
            <a:spLocks noChangeArrowheads="1"/>
          </p:cNvSpPr>
          <p:nvPr/>
        </p:nvSpPr>
        <p:spPr bwMode="auto">
          <a:xfrm>
            <a:off x="6769100" y="6248400"/>
            <a:ext cx="681038"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fr-FR" altLang="fr-FR" sz="1400">
                <a:latin typeface="Calibri" panose="020F0502020204030204" pitchFamily="34" charset="0"/>
                <a:cs typeface="Arial" panose="020B0604020202020204" pitchFamily="34" charset="0"/>
              </a:rPr>
              <a:t>3 y</a:t>
            </a:r>
          </a:p>
        </p:txBody>
      </p:sp>
      <p:sp>
        <p:nvSpPr>
          <p:cNvPr id="47127" name="Text Box 40">
            <a:extLst>
              <a:ext uri="{FF2B5EF4-FFF2-40B4-BE49-F238E27FC236}">
                <a16:creationId xmlns:a16="http://schemas.microsoft.com/office/drawing/2014/main" id="{60729991-DB46-4EAA-7975-E3D12C5711AB}"/>
              </a:ext>
            </a:extLst>
          </p:cNvPr>
          <p:cNvSpPr txBox="1">
            <a:spLocks noChangeArrowheads="1"/>
          </p:cNvSpPr>
          <p:nvPr/>
        </p:nvSpPr>
        <p:spPr bwMode="auto">
          <a:xfrm>
            <a:off x="6024564" y="4400550"/>
            <a:ext cx="992187"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fr-FR" altLang="fr-FR" sz="1400" b="1">
                <a:latin typeface="Calibri" panose="020F0502020204030204" pitchFamily="34" charset="0"/>
                <a:cs typeface="Arial" panose="020B0604020202020204" pitchFamily="34" charset="0"/>
              </a:rPr>
              <a:t>Placebo</a:t>
            </a:r>
          </a:p>
        </p:txBody>
      </p:sp>
      <p:sp>
        <p:nvSpPr>
          <p:cNvPr id="47128" name="Text Box 41">
            <a:extLst>
              <a:ext uri="{FF2B5EF4-FFF2-40B4-BE49-F238E27FC236}">
                <a16:creationId xmlns:a16="http://schemas.microsoft.com/office/drawing/2014/main" id="{B1AF9D2B-DA74-37E8-85C4-9FDEF9CA24FE}"/>
              </a:ext>
            </a:extLst>
          </p:cNvPr>
          <p:cNvSpPr txBox="1">
            <a:spLocks noChangeArrowheads="1"/>
          </p:cNvSpPr>
          <p:nvPr/>
        </p:nvSpPr>
        <p:spPr bwMode="auto">
          <a:xfrm>
            <a:off x="7202489" y="4260850"/>
            <a:ext cx="992187"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fr-FR" altLang="fr-FR" sz="1400" b="1">
                <a:latin typeface="Calibri" panose="020F0502020204030204" pitchFamily="34" charset="0"/>
                <a:cs typeface="Arial" panose="020B0604020202020204" pitchFamily="34" charset="0"/>
              </a:rPr>
              <a:t>21 %</a:t>
            </a:r>
          </a:p>
        </p:txBody>
      </p:sp>
      <p:sp>
        <p:nvSpPr>
          <p:cNvPr id="47129" name="Text Box 42">
            <a:extLst>
              <a:ext uri="{FF2B5EF4-FFF2-40B4-BE49-F238E27FC236}">
                <a16:creationId xmlns:a16="http://schemas.microsoft.com/office/drawing/2014/main" id="{194806F9-BA24-579D-DD99-820A4B2F7686}"/>
              </a:ext>
            </a:extLst>
          </p:cNvPr>
          <p:cNvSpPr txBox="1">
            <a:spLocks noChangeArrowheads="1"/>
          </p:cNvSpPr>
          <p:nvPr/>
        </p:nvSpPr>
        <p:spPr bwMode="auto">
          <a:xfrm>
            <a:off x="7202489" y="5507038"/>
            <a:ext cx="992187"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fr-FR" altLang="fr-FR" sz="1400" b="1">
                <a:latin typeface="Calibri" panose="020F0502020204030204" pitchFamily="34" charset="0"/>
                <a:cs typeface="Arial" panose="020B0604020202020204" pitchFamily="34" charset="0"/>
              </a:rPr>
              <a:t>5 %</a:t>
            </a:r>
          </a:p>
        </p:txBody>
      </p:sp>
      <p:sp>
        <p:nvSpPr>
          <p:cNvPr id="47130" name="Line 43">
            <a:extLst>
              <a:ext uri="{FF2B5EF4-FFF2-40B4-BE49-F238E27FC236}">
                <a16:creationId xmlns:a16="http://schemas.microsoft.com/office/drawing/2014/main" id="{6FC0AEC1-EF0D-7D39-5E8F-E4D81D566372}"/>
              </a:ext>
            </a:extLst>
          </p:cNvPr>
          <p:cNvSpPr>
            <a:spLocks noChangeShapeType="1"/>
          </p:cNvSpPr>
          <p:nvPr/>
        </p:nvSpPr>
        <p:spPr bwMode="auto">
          <a:xfrm>
            <a:off x="6169025" y="4260850"/>
            <a:ext cx="0" cy="1887538"/>
          </a:xfrm>
          <a:prstGeom prst="line">
            <a:avLst/>
          </a:prstGeom>
          <a:noFill/>
          <a:ln w="12700">
            <a:solidFill>
              <a:srgbClr val="FFFF00"/>
            </a:solidFill>
            <a:prstDash val="dash"/>
            <a:round/>
            <a:headEnd type="none" w="sm" len="sm"/>
            <a:tailEnd type="none" w="sm" len="sm"/>
          </a:ln>
          <a:extLst>
            <a:ext uri="{909E8E84-426E-40dd-AFC4-6F175D3DCCD1}">
              <a14:hiddenFill xmlns:a14="http://schemas.microsoft.com/office/drawing/2010/main" xmlns="">
                <a:noFill/>
              </a14:hiddenFill>
            </a:ext>
          </a:extLst>
        </p:spPr>
        <p:txBody>
          <a:bodyPr/>
          <a:lstStyle/>
          <a:p>
            <a:endParaRPr lang="fr-FR"/>
          </a:p>
        </p:txBody>
      </p:sp>
      <p:sp>
        <p:nvSpPr>
          <p:cNvPr id="47131" name="Line 44">
            <a:extLst>
              <a:ext uri="{FF2B5EF4-FFF2-40B4-BE49-F238E27FC236}">
                <a16:creationId xmlns:a16="http://schemas.microsoft.com/office/drawing/2014/main" id="{19A78C4B-4EBB-3766-42C5-860B690B99AD}"/>
              </a:ext>
            </a:extLst>
          </p:cNvPr>
          <p:cNvSpPr>
            <a:spLocks noChangeShapeType="1"/>
          </p:cNvSpPr>
          <p:nvPr/>
        </p:nvSpPr>
        <p:spPr bwMode="auto">
          <a:xfrm>
            <a:off x="7140575" y="4191000"/>
            <a:ext cx="0" cy="1957388"/>
          </a:xfrm>
          <a:prstGeom prst="line">
            <a:avLst/>
          </a:prstGeom>
          <a:noFill/>
          <a:ln w="12700">
            <a:solidFill>
              <a:srgbClr val="FFFF00"/>
            </a:solidFill>
            <a:prstDash val="dash"/>
            <a:round/>
            <a:headEnd type="none" w="sm" len="sm"/>
            <a:tailEnd type="none" w="sm" len="sm"/>
          </a:ln>
          <a:extLst>
            <a:ext uri="{909E8E84-426E-40dd-AFC4-6F175D3DCCD1}">
              <a14:hiddenFill xmlns:a14="http://schemas.microsoft.com/office/drawing/2010/main" xmlns="">
                <a:noFill/>
              </a14:hiddenFill>
            </a:ext>
          </a:extLst>
        </p:spPr>
        <p:txBody>
          <a:bodyPr/>
          <a:lstStyle/>
          <a:p>
            <a:endParaRPr lang="fr-FR"/>
          </a:p>
        </p:txBody>
      </p:sp>
      <p:sp>
        <p:nvSpPr>
          <p:cNvPr id="47132" name="Text Box 45">
            <a:extLst>
              <a:ext uri="{FF2B5EF4-FFF2-40B4-BE49-F238E27FC236}">
                <a16:creationId xmlns:a16="http://schemas.microsoft.com/office/drawing/2014/main" id="{91ECE2DA-4CBA-CDB9-7A55-DC3B1483986A}"/>
              </a:ext>
            </a:extLst>
          </p:cNvPr>
          <p:cNvSpPr txBox="1">
            <a:spLocks noChangeArrowheads="1"/>
          </p:cNvSpPr>
          <p:nvPr/>
        </p:nvSpPr>
        <p:spPr bwMode="auto">
          <a:xfrm>
            <a:off x="7202489" y="4924425"/>
            <a:ext cx="992187"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fr-FR" altLang="fr-FR" sz="1400" b="1">
                <a:latin typeface="Calibri" panose="020F0502020204030204" pitchFamily="34" charset="0"/>
                <a:cs typeface="Arial" panose="020B0604020202020204" pitchFamily="34" charset="0"/>
              </a:rPr>
              <a:t>13 %</a:t>
            </a:r>
          </a:p>
        </p:txBody>
      </p:sp>
      <p:sp>
        <p:nvSpPr>
          <p:cNvPr id="47133" name="Text Box 46">
            <a:extLst>
              <a:ext uri="{FF2B5EF4-FFF2-40B4-BE49-F238E27FC236}">
                <a16:creationId xmlns:a16="http://schemas.microsoft.com/office/drawing/2014/main" id="{94915107-9914-26D6-9E8A-3AAA9B36FF56}"/>
              </a:ext>
            </a:extLst>
          </p:cNvPr>
          <p:cNvSpPr txBox="1">
            <a:spLocks noChangeArrowheads="1"/>
          </p:cNvSpPr>
          <p:nvPr/>
        </p:nvSpPr>
        <p:spPr bwMode="auto">
          <a:xfrm>
            <a:off x="6457950" y="5040313"/>
            <a:ext cx="992188"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fr-FR" altLang="fr-FR" sz="1400" b="1">
                <a:latin typeface="Calibri" panose="020F0502020204030204" pitchFamily="34" charset="0"/>
                <a:cs typeface="Arial" panose="020B0604020202020204" pitchFamily="34" charset="0"/>
              </a:rPr>
              <a:t>YMDD</a:t>
            </a:r>
          </a:p>
        </p:txBody>
      </p:sp>
      <p:sp>
        <p:nvSpPr>
          <p:cNvPr id="47134" name="Text Box 47">
            <a:extLst>
              <a:ext uri="{FF2B5EF4-FFF2-40B4-BE49-F238E27FC236}">
                <a16:creationId xmlns:a16="http://schemas.microsoft.com/office/drawing/2014/main" id="{4BCFABB6-4D78-474C-CD2E-55F705B753F7}"/>
              </a:ext>
            </a:extLst>
          </p:cNvPr>
          <p:cNvSpPr txBox="1">
            <a:spLocks noChangeArrowheads="1"/>
          </p:cNvSpPr>
          <p:nvPr/>
        </p:nvSpPr>
        <p:spPr bwMode="auto">
          <a:xfrm>
            <a:off x="6396039" y="5795963"/>
            <a:ext cx="992187"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fr-FR" altLang="fr-FR" sz="1400" b="1">
                <a:latin typeface="Calibri" panose="020F0502020204030204" pitchFamily="34" charset="0"/>
                <a:cs typeface="Arial" panose="020B0604020202020204" pitchFamily="34" charset="0"/>
              </a:rPr>
              <a:t>Wild HBV</a:t>
            </a:r>
          </a:p>
        </p:txBody>
      </p:sp>
      <p:sp>
        <p:nvSpPr>
          <p:cNvPr id="47135" name="Freeform 48">
            <a:extLst>
              <a:ext uri="{FF2B5EF4-FFF2-40B4-BE49-F238E27FC236}">
                <a16:creationId xmlns:a16="http://schemas.microsoft.com/office/drawing/2014/main" id="{024BA204-A5C6-3CF3-75FC-3AB57939A0F9}"/>
              </a:ext>
            </a:extLst>
          </p:cNvPr>
          <p:cNvSpPr>
            <a:spLocks/>
          </p:cNvSpPr>
          <p:nvPr/>
        </p:nvSpPr>
        <p:spPr bwMode="auto">
          <a:xfrm>
            <a:off x="4237038" y="5645151"/>
            <a:ext cx="2913062" cy="500063"/>
          </a:xfrm>
          <a:custGeom>
            <a:avLst/>
            <a:gdLst>
              <a:gd name="T0" fmla="*/ 0 w 2256"/>
              <a:gd name="T1" fmla="*/ 2147483647 h 344"/>
              <a:gd name="T2" fmla="*/ 2147483647 w 2256"/>
              <a:gd name="T3" fmla="*/ 2147483647 h 344"/>
              <a:gd name="T4" fmla="*/ 2147483647 w 2256"/>
              <a:gd name="T5" fmla="*/ 2147483647 h 344"/>
              <a:gd name="T6" fmla="*/ 2147483647 w 2256"/>
              <a:gd name="T7" fmla="*/ 2147483647 h 344"/>
              <a:gd name="T8" fmla="*/ 2147483647 w 2256"/>
              <a:gd name="T9" fmla="*/ 2147483647 h 344"/>
              <a:gd name="T10" fmla="*/ 2147483647 w 2256"/>
              <a:gd name="T11" fmla="*/ 2147483647 h 344"/>
              <a:gd name="T12" fmla="*/ 2147483647 w 2256"/>
              <a:gd name="T13" fmla="*/ 2147483647 h 344"/>
              <a:gd name="T14" fmla="*/ 2147483647 w 2256"/>
              <a:gd name="T15" fmla="*/ 2147483647 h 344"/>
              <a:gd name="T16" fmla="*/ 2147483647 w 2256"/>
              <a:gd name="T17" fmla="*/ 2147483647 h 344"/>
              <a:gd name="T18" fmla="*/ 2147483647 w 2256"/>
              <a:gd name="T19" fmla="*/ 2147483647 h 344"/>
              <a:gd name="T20" fmla="*/ 2147483647 w 2256"/>
              <a:gd name="T21" fmla="*/ 2147483647 h 344"/>
              <a:gd name="T22" fmla="*/ 2147483647 w 2256"/>
              <a:gd name="T23" fmla="*/ 2147483647 h 344"/>
              <a:gd name="T24" fmla="*/ 2147483647 w 2256"/>
              <a:gd name="T25" fmla="*/ 0 h 3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56"/>
              <a:gd name="T40" fmla="*/ 0 h 344"/>
              <a:gd name="T41" fmla="*/ 2256 w 2256"/>
              <a:gd name="T42" fmla="*/ 344 h 3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56" h="344">
                <a:moveTo>
                  <a:pt x="0" y="344"/>
                </a:moveTo>
                <a:cubicBezTo>
                  <a:pt x="135" y="339"/>
                  <a:pt x="260" y="335"/>
                  <a:pt x="392" y="320"/>
                </a:cubicBezTo>
                <a:cubicBezTo>
                  <a:pt x="415" y="312"/>
                  <a:pt x="517" y="265"/>
                  <a:pt x="536" y="264"/>
                </a:cubicBezTo>
                <a:cubicBezTo>
                  <a:pt x="579" y="261"/>
                  <a:pt x="621" y="259"/>
                  <a:pt x="664" y="256"/>
                </a:cubicBezTo>
                <a:cubicBezTo>
                  <a:pt x="725" y="251"/>
                  <a:pt x="848" y="240"/>
                  <a:pt x="848" y="240"/>
                </a:cubicBezTo>
                <a:cubicBezTo>
                  <a:pt x="889" y="226"/>
                  <a:pt x="924" y="212"/>
                  <a:pt x="968" y="208"/>
                </a:cubicBezTo>
                <a:cubicBezTo>
                  <a:pt x="1035" y="202"/>
                  <a:pt x="1168" y="192"/>
                  <a:pt x="1168" y="192"/>
                </a:cubicBezTo>
                <a:cubicBezTo>
                  <a:pt x="1237" y="180"/>
                  <a:pt x="1301" y="174"/>
                  <a:pt x="1368" y="152"/>
                </a:cubicBezTo>
                <a:cubicBezTo>
                  <a:pt x="1391" y="144"/>
                  <a:pt x="1416" y="147"/>
                  <a:pt x="1440" y="144"/>
                </a:cubicBezTo>
                <a:cubicBezTo>
                  <a:pt x="1499" y="136"/>
                  <a:pt x="1567" y="121"/>
                  <a:pt x="1624" y="104"/>
                </a:cubicBezTo>
                <a:cubicBezTo>
                  <a:pt x="1673" y="89"/>
                  <a:pt x="1717" y="55"/>
                  <a:pt x="1768" y="48"/>
                </a:cubicBezTo>
                <a:cubicBezTo>
                  <a:pt x="1911" y="28"/>
                  <a:pt x="1805" y="41"/>
                  <a:pt x="2088" y="32"/>
                </a:cubicBezTo>
                <a:cubicBezTo>
                  <a:pt x="2146" y="13"/>
                  <a:pt x="2195" y="0"/>
                  <a:pt x="2256" y="0"/>
                </a:cubicBezTo>
              </a:path>
            </a:pathLst>
          </a:custGeom>
          <a:noFill/>
          <a:ln w="28575">
            <a:solidFill>
              <a:srgbClr val="FFFF00"/>
            </a:solidFill>
            <a:prstDash val="dash"/>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a:lstStyle/>
          <a:p>
            <a:endParaRPr lang="fr-FR"/>
          </a:p>
        </p:txBody>
      </p:sp>
      <p:sp>
        <p:nvSpPr>
          <p:cNvPr id="47136" name="Freeform 49">
            <a:extLst>
              <a:ext uri="{FF2B5EF4-FFF2-40B4-BE49-F238E27FC236}">
                <a16:creationId xmlns:a16="http://schemas.microsoft.com/office/drawing/2014/main" id="{8DCCA632-762D-F14F-F953-9A63323C00B6}"/>
              </a:ext>
            </a:extLst>
          </p:cNvPr>
          <p:cNvSpPr>
            <a:spLocks/>
          </p:cNvSpPr>
          <p:nvPr/>
        </p:nvSpPr>
        <p:spPr bwMode="auto">
          <a:xfrm>
            <a:off x="4225925" y="4422775"/>
            <a:ext cx="2914650" cy="1733550"/>
          </a:xfrm>
          <a:custGeom>
            <a:avLst/>
            <a:gdLst>
              <a:gd name="T0" fmla="*/ 0 w 2256"/>
              <a:gd name="T1" fmla="*/ 2147483647 h 1192"/>
              <a:gd name="T2" fmla="*/ 2147483647 w 2256"/>
              <a:gd name="T3" fmla="*/ 2147483647 h 1192"/>
              <a:gd name="T4" fmla="*/ 2147483647 w 2256"/>
              <a:gd name="T5" fmla="*/ 2147483647 h 1192"/>
              <a:gd name="T6" fmla="*/ 2147483647 w 2256"/>
              <a:gd name="T7" fmla="*/ 2147483647 h 1192"/>
              <a:gd name="T8" fmla="*/ 2147483647 w 2256"/>
              <a:gd name="T9" fmla="*/ 2147483647 h 1192"/>
              <a:gd name="T10" fmla="*/ 2147483647 w 2256"/>
              <a:gd name="T11" fmla="*/ 2147483647 h 1192"/>
              <a:gd name="T12" fmla="*/ 2147483647 w 2256"/>
              <a:gd name="T13" fmla="*/ 2147483647 h 1192"/>
              <a:gd name="T14" fmla="*/ 2147483647 w 2256"/>
              <a:gd name="T15" fmla="*/ 2147483647 h 1192"/>
              <a:gd name="T16" fmla="*/ 2147483647 w 2256"/>
              <a:gd name="T17" fmla="*/ 2147483647 h 1192"/>
              <a:gd name="T18" fmla="*/ 2147483647 w 2256"/>
              <a:gd name="T19" fmla="*/ 2147483647 h 1192"/>
              <a:gd name="T20" fmla="*/ 2147483647 w 2256"/>
              <a:gd name="T21" fmla="*/ 2147483647 h 1192"/>
              <a:gd name="T22" fmla="*/ 2147483647 w 2256"/>
              <a:gd name="T23" fmla="*/ 2147483647 h 1192"/>
              <a:gd name="T24" fmla="*/ 2147483647 w 2256"/>
              <a:gd name="T25" fmla="*/ 2147483647 h 1192"/>
              <a:gd name="T26" fmla="*/ 2147483647 w 2256"/>
              <a:gd name="T27" fmla="*/ 2147483647 h 1192"/>
              <a:gd name="T28" fmla="*/ 2147483647 w 2256"/>
              <a:gd name="T29" fmla="*/ 2147483647 h 1192"/>
              <a:gd name="T30" fmla="*/ 2147483647 w 2256"/>
              <a:gd name="T31" fmla="*/ 2147483647 h 1192"/>
              <a:gd name="T32" fmla="*/ 2147483647 w 2256"/>
              <a:gd name="T33" fmla="*/ 2147483647 h 1192"/>
              <a:gd name="T34" fmla="*/ 2147483647 w 2256"/>
              <a:gd name="T35" fmla="*/ 2147483647 h 1192"/>
              <a:gd name="T36" fmla="*/ 2147483647 w 2256"/>
              <a:gd name="T37" fmla="*/ 2147483647 h 1192"/>
              <a:gd name="T38" fmla="*/ 2147483647 w 2256"/>
              <a:gd name="T39" fmla="*/ 2147483647 h 1192"/>
              <a:gd name="T40" fmla="*/ 2147483647 w 2256"/>
              <a:gd name="T41" fmla="*/ 2147483647 h 1192"/>
              <a:gd name="T42" fmla="*/ 2147483647 w 2256"/>
              <a:gd name="T43" fmla="*/ 2147483647 h 1192"/>
              <a:gd name="T44" fmla="*/ 2147483647 w 2256"/>
              <a:gd name="T45" fmla="*/ 2147483647 h 1192"/>
              <a:gd name="T46" fmla="*/ 2147483647 w 2256"/>
              <a:gd name="T47" fmla="*/ 0 h 11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56"/>
              <a:gd name="T73" fmla="*/ 0 h 1192"/>
              <a:gd name="T74" fmla="*/ 2256 w 2256"/>
              <a:gd name="T75" fmla="*/ 1192 h 119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56" h="1192">
                <a:moveTo>
                  <a:pt x="0" y="1192"/>
                </a:moveTo>
                <a:cubicBezTo>
                  <a:pt x="95" y="1168"/>
                  <a:pt x="155" y="1165"/>
                  <a:pt x="264" y="1160"/>
                </a:cubicBezTo>
                <a:cubicBezTo>
                  <a:pt x="327" y="1144"/>
                  <a:pt x="417" y="1125"/>
                  <a:pt x="472" y="1088"/>
                </a:cubicBezTo>
                <a:cubicBezTo>
                  <a:pt x="483" y="1072"/>
                  <a:pt x="488" y="1051"/>
                  <a:pt x="504" y="1040"/>
                </a:cubicBezTo>
                <a:cubicBezTo>
                  <a:pt x="544" y="1013"/>
                  <a:pt x="583" y="999"/>
                  <a:pt x="624" y="976"/>
                </a:cubicBezTo>
                <a:cubicBezTo>
                  <a:pt x="651" y="961"/>
                  <a:pt x="689" y="922"/>
                  <a:pt x="720" y="912"/>
                </a:cubicBezTo>
                <a:cubicBezTo>
                  <a:pt x="761" y="898"/>
                  <a:pt x="796" y="893"/>
                  <a:pt x="840" y="888"/>
                </a:cubicBezTo>
                <a:cubicBezTo>
                  <a:pt x="898" y="869"/>
                  <a:pt x="951" y="843"/>
                  <a:pt x="1008" y="824"/>
                </a:cubicBezTo>
                <a:cubicBezTo>
                  <a:pt x="1040" y="813"/>
                  <a:pt x="1085" y="810"/>
                  <a:pt x="1112" y="792"/>
                </a:cubicBezTo>
                <a:cubicBezTo>
                  <a:pt x="1137" y="775"/>
                  <a:pt x="1159" y="753"/>
                  <a:pt x="1184" y="736"/>
                </a:cubicBezTo>
                <a:cubicBezTo>
                  <a:pt x="1226" y="708"/>
                  <a:pt x="1283" y="701"/>
                  <a:pt x="1320" y="664"/>
                </a:cubicBezTo>
                <a:cubicBezTo>
                  <a:pt x="1355" y="629"/>
                  <a:pt x="1398" y="604"/>
                  <a:pt x="1440" y="576"/>
                </a:cubicBezTo>
                <a:cubicBezTo>
                  <a:pt x="1449" y="570"/>
                  <a:pt x="1455" y="559"/>
                  <a:pt x="1464" y="552"/>
                </a:cubicBezTo>
                <a:cubicBezTo>
                  <a:pt x="1479" y="540"/>
                  <a:pt x="1512" y="520"/>
                  <a:pt x="1512" y="520"/>
                </a:cubicBezTo>
                <a:cubicBezTo>
                  <a:pt x="1539" y="479"/>
                  <a:pt x="1570" y="432"/>
                  <a:pt x="1608" y="400"/>
                </a:cubicBezTo>
                <a:cubicBezTo>
                  <a:pt x="1618" y="391"/>
                  <a:pt x="1631" y="385"/>
                  <a:pt x="1640" y="376"/>
                </a:cubicBezTo>
                <a:cubicBezTo>
                  <a:pt x="1647" y="369"/>
                  <a:pt x="1649" y="359"/>
                  <a:pt x="1656" y="352"/>
                </a:cubicBezTo>
                <a:cubicBezTo>
                  <a:pt x="1733" y="275"/>
                  <a:pt x="1844" y="246"/>
                  <a:pt x="1944" y="216"/>
                </a:cubicBezTo>
                <a:cubicBezTo>
                  <a:pt x="1990" y="202"/>
                  <a:pt x="2034" y="180"/>
                  <a:pt x="2080" y="168"/>
                </a:cubicBezTo>
                <a:cubicBezTo>
                  <a:pt x="2115" y="145"/>
                  <a:pt x="2142" y="119"/>
                  <a:pt x="2176" y="96"/>
                </a:cubicBezTo>
                <a:cubicBezTo>
                  <a:pt x="2181" y="88"/>
                  <a:pt x="2185" y="79"/>
                  <a:pt x="2192" y="72"/>
                </a:cubicBezTo>
                <a:cubicBezTo>
                  <a:pt x="2199" y="65"/>
                  <a:pt x="2210" y="63"/>
                  <a:pt x="2216" y="56"/>
                </a:cubicBezTo>
                <a:cubicBezTo>
                  <a:pt x="2229" y="42"/>
                  <a:pt x="2234" y="22"/>
                  <a:pt x="2248" y="8"/>
                </a:cubicBezTo>
                <a:cubicBezTo>
                  <a:pt x="2251" y="5"/>
                  <a:pt x="2253" y="3"/>
                  <a:pt x="2256" y="0"/>
                </a:cubicBezTo>
              </a:path>
            </a:pathLst>
          </a:custGeom>
          <a:noFill/>
          <a:ln w="28575">
            <a:solidFill>
              <a:srgbClr val="FFFF00"/>
            </a:solidFill>
            <a:prstDash val="sysDot"/>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a:lstStyle/>
          <a:p>
            <a:endParaRPr lang="fr-FR"/>
          </a:p>
        </p:txBody>
      </p:sp>
      <p:sp>
        <p:nvSpPr>
          <p:cNvPr id="47137" name="Freeform 50">
            <a:extLst>
              <a:ext uri="{FF2B5EF4-FFF2-40B4-BE49-F238E27FC236}">
                <a16:creationId xmlns:a16="http://schemas.microsoft.com/office/drawing/2014/main" id="{26EF944F-6A19-DA80-A0E3-DB091635A246}"/>
              </a:ext>
            </a:extLst>
          </p:cNvPr>
          <p:cNvSpPr>
            <a:spLocks/>
          </p:cNvSpPr>
          <p:nvPr/>
        </p:nvSpPr>
        <p:spPr bwMode="auto">
          <a:xfrm>
            <a:off x="4257675" y="5075239"/>
            <a:ext cx="2903538" cy="1069975"/>
          </a:xfrm>
          <a:custGeom>
            <a:avLst/>
            <a:gdLst>
              <a:gd name="T0" fmla="*/ 0 w 2248"/>
              <a:gd name="T1" fmla="*/ 2147483647 h 736"/>
              <a:gd name="T2" fmla="*/ 2147483647 w 2248"/>
              <a:gd name="T3" fmla="*/ 2147483647 h 736"/>
              <a:gd name="T4" fmla="*/ 2147483647 w 2248"/>
              <a:gd name="T5" fmla="*/ 2147483647 h 736"/>
              <a:gd name="T6" fmla="*/ 2147483647 w 2248"/>
              <a:gd name="T7" fmla="*/ 2147483647 h 736"/>
              <a:gd name="T8" fmla="*/ 2147483647 w 2248"/>
              <a:gd name="T9" fmla="*/ 2147483647 h 736"/>
              <a:gd name="T10" fmla="*/ 2147483647 w 2248"/>
              <a:gd name="T11" fmla="*/ 2147483647 h 736"/>
              <a:gd name="T12" fmla="*/ 2147483647 w 2248"/>
              <a:gd name="T13" fmla="*/ 2147483647 h 736"/>
              <a:gd name="T14" fmla="*/ 2147483647 w 2248"/>
              <a:gd name="T15" fmla="*/ 2147483647 h 736"/>
              <a:gd name="T16" fmla="*/ 2147483647 w 2248"/>
              <a:gd name="T17" fmla="*/ 2147483647 h 736"/>
              <a:gd name="T18" fmla="*/ 2147483647 w 2248"/>
              <a:gd name="T19" fmla="*/ 2147483647 h 736"/>
              <a:gd name="T20" fmla="*/ 2147483647 w 2248"/>
              <a:gd name="T21" fmla="*/ 2147483647 h 736"/>
              <a:gd name="T22" fmla="*/ 2147483647 w 2248"/>
              <a:gd name="T23" fmla="*/ 2147483647 h 736"/>
              <a:gd name="T24" fmla="*/ 2147483647 w 2248"/>
              <a:gd name="T25" fmla="*/ 2147483647 h 736"/>
              <a:gd name="T26" fmla="*/ 2147483647 w 2248"/>
              <a:gd name="T27" fmla="*/ 2147483647 h 736"/>
              <a:gd name="T28" fmla="*/ 2147483647 w 2248"/>
              <a:gd name="T29" fmla="*/ 2147483647 h 736"/>
              <a:gd name="T30" fmla="*/ 2147483647 w 2248"/>
              <a:gd name="T31" fmla="*/ 0 h 7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48"/>
              <a:gd name="T49" fmla="*/ 0 h 736"/>
              <a:gd name="T50" fmla="*/ 2248 w 2248"/>
              <a:gd name="T51" fmla="*/ 736 h 7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48" h="736">
                <a:moveTo>
                  <a:pt x="0" y="736"/>
                </a:moveTo>
                <a:cubicBezTo>
                  <a:pt x="215" y="709"/>
                  <a:pt x="357" y="716"/>
                  <a:pt x="616" y="712"/>
                </a:cubicBezTo>
                <a:cubicBezTo>
                  <a:pt x="695" y="659"/>
                  <a:pt x="783" y="654"/>
                  <a:pt x="872" y="624"/>
                </a:cubicBezTo>
                <a:cubicBezTo>
                  <a:pt x="882" y="621"/>
                  <a:pt x="894" y="620"/>
                  <a:pt x="904" y="616"/>
                </a:cubicBezTo>
                <a:cubicBezTo>
                  <a:pt x="915" y="612"/>
                  <a:pt x="925" y="604"/>
                  <a:pt x="936" y="600"/>
                </a:cubicBezTo>
                <a:cubicBezTo>
                  <a:pt x="952" y="594"/>
                  <a:pt x="984" y="584"/>
                  <a:pt x="984" y="584"/>
                </a:cubicBezTo>
                <a:cubicBezTo>
                  <a:pt x="1017" y="535"/>
                  <a:pt x="980" y="583"/>
                  <a:pt x="1024" y="544"/>
                </a:cubicBezTo>
                <a:cubicBezTo>
                  <a:pt x="1055" y="517"/>
                  <a:pt x="1082" y="475"/>
                  <a:pt x="1120" y="456"/>
                </a:cubicBezTo>
                <a:cubicBezTo>
                  <a:pt x="1140" y="446"/>
                  <a:pt x="1164" y="443"/>
                  <a:pt x="1184" y="432"/>
                </a:cubicBezTo>
                <a:cubicBezTo>
                  <a:pt x="1201" y="423"/>
                  <a:pt x="1232" y="400"/>
                  <a:pt x="1232" y="400"/>
                </a:cubicBezTo>
                <a:cubicBezTo>
                  <a:pt x="1290" y="314"/>
                  <a:pt x="1387" y="325"/>
                  <a:pt x="1480" y="320"/>
                </a:cubicBezTo>
                <a:cubicBezTo>
                  <a:pt x="1585" y="294"/>
                  <a:pt x="1695" y="298"/>
                  <a:pt x="1800" y="272"/>
                </a:cubicBezTo>
                <a:cubicBezTo>
                  <a:pt x="1896" y="208"/>
                  <a:pt x="1755" y="307"/>
                  <a:pt x="1840" y="232"/>
                </a:cubicBezTo>
                <a:cubicBezTo>
                  <a:pt x="1894" y="185"/>
                  <a:pt x="1955" y="184"/>
                  <a:pt x="2024" y="176"/>
                </a:cubicBezTo>
                <a:cubicBezTo>
                  <a:pt x="2086" y="155"/>
                  <a:pt x="2123" y="109"/>
                  <a:pt x="2168" y="64"/>
                </a:cubicBezTo>
                <a:cubicBezTo>
                  <a:pt x="2186" y="46"/>
                  <a:pt x="2218" y="0"/>
                  <a:pt x="2248" y="0"/>
                </a:cubicBezTo>
              </a:path>
            </a:pathLst>
          </a:custGeom>
          <a:noFill/>
          <a:ln w="28575" cap="sq">
            <a:solidFill>
              <a:srgbClr val="FFFF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a:lstStyle/>
          <a:p>
            <a:endParaRPr lang="fr-FR"/>
          </a:p>
        </p:txBody>
      </p:sp>
      <p:sp>
        <p:nvSpPr>
          <p:cNvPr id="47138" name="Text Box 53">
            <a:extLst>
              <a:ext uri="{FF2B5EF4-FFF2-40B4-BE49-F238E27FC236}">
                <a16:creationId xmlns:a16="http://schemas.microsoft.com/office/drawing/2014/main" id="{3E3D8A31-97EF-7F0A-D3B5-10D0ABFEFAE5}"/>
              </a:ext>
            </a:extLst>
          </p:cNvPr>
          <p:cNvSpPr txBox="1">
            <a:spLocks noChangeArrowheads="1"/>
          </p:cNvSpPr>
          <p:nvPr/>
        </p:nvSpPr>
        <p:spPr bwMode="auto">
          <a:xfrm>
            <a:off x="5511800" y="1711325"/>
            <a:ext cx="617538"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fr-FR" altLang="fr-FR" sz="2000" b="1" u="sng">
                <a:latin typeface="Calibri" panose="020F0502020204030204" pitchFamily="34" charset="0"/>
                <a:cs typeface="Arial" panose="020B0604020202020204" pitchFamily="34" charset="0"/>
              </a:rPr>
              <a:t>CHC</a:t>
            </a:r>
          </a:p>
        </p:txBody>
      </p:sp>
      <p:sp>
        <p:nvSpPr>
          <p:cNvPr id="47139" name="Text Box 55">
            <a:extLst>
              <a:ext uri="{FF2B5EF4-FFF2-40B4-BE49-F238E27FC236}">
                <a16:creationId xmlns:a16="http://schemas.microsoft.com/office/drawing/2014/main" id="{7A3A831B-2C66-1ADC-3298-EB0CF107FE8F}"/>
              </a:ext>
            </a:extLst>
          </p:cNvPr>
          <p:cNvSpPr txBox="1">
            <a:spLocks noChangeArrowheads="1"/>
          </p:cNvSpPr>
          <p:nvPr/>
        </p:nvSpPr>
        <p:spPr bwMode="auto">
          <a:xfrm>
            <a:off x="2201864" y="5075238"/>
            <a:ext cx="1726755"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fr-FR" altLang="fr-FR" sz="1400">
                <a:latin typeface="Calibri" panose="020F0502020204030204" pitchFamily="34" charset="0"/>
                <a:cs typeface="Arial" panose="020B0604020202020204" pitchFamily="34" charset="0"/>
              </a:rPr>
              <a:t>Placebo n = 215</a:t>
            </a:r>
          </a:p>
          <a:p>
            <a:r>
              <a:rPr lang="fr-FR" altLang="fr-FR" sz="1400">
                <a:latin typeface="Calibri" panose="020F0502020204030204" pitchFamily="34" charset="0"/>
                <a:cs typeface="Arial" panose="020B0604020202020204" pitchFamily="34" charset="0"/>
              </a:rPr>
              <a:t>YMDD n = 209 (49 %)</a:t>
            </a:r>
          </a:p>
          <a:p>
            <a:r>
              <a:rPr lang="fr-FR" altLang="fr-FR" sz="1400">
                <a:latin typeface="Calibri" panose="020F0502020204030204" pitchFamily="34" charset="0"/>
                <a:cs typeface="Arial" panose="020B0604020202020204" pitchFamily="34" charset="0"/>
              </a:rPr>
              <a:t>Wild type n = 221</a:t>
            </a:r>
          </a:p>
        </p:txBody>
      </p:sp>
      <p:sp>
        <p:nvSpPr>
          <p:cNvPr id="47140" name="Text Box 57">
            <a:extLst>
              <a:ext uri="{FF2B5EF4-FFF2-40B4-BE49-F238E27FC236}">
                <a16:creationId xmlns:a16="http://schemas.microsoft.com/office/drawing/2014/main" id="{FD10F4B8-577F-540A-CEF5-484347C71124}"/>
              </a:ext>
            </a:extLst>
          </p:cNvPr>
          <p:cNvSpPr txBox="1">
            <a:spLocks noChangeArrowheads="1"/>
          </p:cNvSpPr>
          <p:nvPr/>
        </p:nvSpPr>
        <p:spPr bwMode="auto">
          <a:xfrm>
            <a:off x="1893888" y="1336675"/>
            <a:ext cx="86868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buClr>
                <a:srgbClr val="FFFF00"/>
              </a:buClr>
              <a:buFont typeface="Wingdings" pitchFamily="2" charset="2"/>
              <a:buNone/>
            </a:pPr>
            <a:r>
              <a:rPr lang="fr-FR" altLang="fr-FR" sz="1600">
                <a:latin typeface="Calibri" panose="020F0502020204030204" pitchFamily="34" charset="0"/>
                <a:cs typeface="Arial" panose="020B0604020202020204" pitchFamily="34" charset="0"/>
                <a:sym typeface="Symbol" pitchFamily="2" charset="2"/>
              </a:rPr>
              <a:t>Randomized study of lamivudine vs placebo in 651 patients with HBV-related severe fibrosis (Ishak  4)</a:t>
            </a:r>
            <a:endParaRPr lang="fr-FR" altLang="fr-FR" sz="1600" i="1">
              <a:latin typeface="Calibri" panose="020F0502020204030204" pitchFamily="34" charset="0"/>
              <a:cs typeface="Arial" panose="020B0604020202020204" pitchFamily="34" charset="0"/>
            </a:endParaRPr>
          </a:p>
        </p:txBody>
      </p:sp>
      <p:sp>
        <p:nvSpPr>
          <p:cNvPr id="47141" name="Rectangle 59">
            <a:extLst>
              <a:ext uri="{FF2B5EF4-FFF2-40B4-BE49-F238E27FC236}">
                <a16:creationId xmlns:a16="http://schemas.microsoft.com/office/drawing/2014/main" id="{E1441B69-DDA9-22FF-CA83-4F2F29BACFE8}"/>
              </a:ext>
            </a:extLst>
          </p:cNvPr>
          <p:cNvSpPr>
            <a:spLocks noChangeArrowheads="1"/>
          </p:cNvSpPr>
          <p:nvPr/>
        </p:nvSpPr>
        <p:spPr bwMode="auto">
          <a:xfrm>
            <a:off x="5402264" y="3613151"/>
            <a:ext cx="252639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b="1" u="sng">
                <a:latin typeface="Calibri" panose="020F0502020204030204" pitchFamily="34" charset="0"/>
                <a:cs typeface="Arial" panose="020B0604020202020204" pitchFamily="34" charset="0"/>
              </a:rPr>
              <a:t>Progression en ITT</a:t>
            </a:r>
            <a:endParaRPr lang="fr-FR" altLang="fr-FR">
              <a:latin typeface="Calibri" panose="020F0502020204030204" pitchFamily="34" charset="0"/>
            </a:endParaRPr>
          </a:p>
        </p:txBody>
      </p:sp>
      <p:sp>
        <p:nvSpPr>
          <p:cNvPr id="47142" name="ZoneTexte 31">
            <a:extLst>
              <a:ext uri="{FF2B5EF4-FFF2-40B4-BE49-F238E27FC236}">
                <a16:creationId xmlns:a16="http://schemas.microsoft.com/office/drawing/2014/main" id="{3547AE81-FA5B-4F48-9497-AB6CFD1DB4A9}"/>
              </a:ext>
            </a:extLst>
          </p:cNvPr>
          <p:cNvSpPr txBox="1">
            <a:spLocks noChangeArrowheads="1"/>
          </p:cNvSpPr>
          <p:nvPr/>
        </p:nvSpPr>
        <p:spPr bwMode="auto">
          <a:xfrm>
            <a:off x="5456238" y="6480176"/>
            <a:ext cx="5211762"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r>
              <a:rPr lang="en-US" altLang="fr-FR" sz="1400">
                <a:solidFill>
                  <a:srgbClr val="000000"/>
                </a:solidFill>
                <a:latin typeface="Arial" panose="020B0604020202020204" pitchFamily="34" charset="0"/>
                <a:cs typeface="Arial" panose="020B0604020202020204" pitchFamily="34" charset="0"/>
              </a:rPr>
              <a:t>Liaw YF et al. </a:t>
            </a:r>
            <a:r>
              <a:rPr lang="cs-CZ" altLang="fr-FR" sz="1400">
                <a:solidFill>
                  <a:srgbClr val="000000"/>
                </a:solidFill>
                <a:latin typeface="Arial" panose="020B0604020202020204" pitchFamily="34" charset="0"/>
                <a:cs typeface="Arial" panose="020B0604020202020204" pitchFamily="34" charset="0"/>
              </a:rPr>
              <a:t>N Engl J Med 2004; 351: 1521-31</a:t>
            </a:r>
            <a:endParaRPr lang="en-US" altLang="fr-FR" sz="1400">
              <a:solidFill>
                <a:srgbClr val="000000"/>
              </a:solidFill>
              <a:latin typeface="Arial" panose="020B0604020202020204" pitchFamily="34" charset="0"/>
              <a:cs typeface="Arial" panose="020B0604020202020204" pitchFamily="34" charset="0"/>
            </a:endParaRPr>
          </a:p>
        </p:txBody>
      </p:sp>
      <p:sp>
        <p:nvSpPr>
          <p:cNvPr id="47143" name="Rectangle 48">
            <a:extLst>
              <a:ext uri="{FF2B5EF4-FFF2-40B4-BE49-F238E27FC236}">
                <a16:creationId xmlns:a16="http://schemas.microsoft.com/office/drawing/2014/main" id="{ECF71D61-1AB3-44F6-3717-AD7934A6A47F}"/>
              </a:ext>
            </a:extLst>
          </p:cNvPr>
          <p:cNvSpPr txBox="1">
            <a:spLocks noChangeArrowheads="1"/>
          </p:cNvSpPr>
          <p:nvPr/>
        </p:nvSpPr>
        <p:spPr bwMode="auto">
          <a:xfrm>
            <a:off x="1847851" y="53975"/>
            <a:ext cx="85756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3600" dirty="0">
                <a:latin typeface="Trebuchet MS" panose="020B0703020202090204" pitchFamily="34" charset="0"/>
              </a:rPr>
              <a:t>La diminution de l’ADN du VHB réduit le risque de complications de la cirrhose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0A630CBE-343D-29B8-B8AD-9BE0B4EE5824}"/>
              </a:ext>
            </a:extLst>
          </p:cNvPr>
          <p:cNvSpPr>
            <a:spLocks noGrp="1" noChangeArrowheads="1"/>
          </p:cNvSpPr>
          <p:nvPr>
            <p:ph type="title"/>
          </p:nvPr>
        </p:nvSpPr>
        <p:spPr>
          <a:xfrm>
            <a:off x="1981200" y="742950"/>
            <a:ext cx="8229600" cy="1143000"/>
          </a:xfrm>
        </p:spPr>
        <p:txBody>
          <a:bodyPr/>
          <a:lstStyle/>
          <a:p>
            <a:pPr eaLnBrk="1" hangingPunct="1"/>
            <a:r>
              <a:rPr lang="fr-FR" altLang="fr-FR" sz="3200">
                <a:latin typeface="Calibri" panose="020F0502020204030204" pitchFamily="34" charset="0"/>
                <a:ea typeface="ＭＳ Ｐゴシック" panose="020B0600070205080204" pitchFamily="34" charset="-128"/>
              </a:rPr>
              <a:t>Nucs (Entécavir): suivi à 5 ans</a:t>
            </a:r>
            <a:endParaRPr lang="fr-FR" altLang="fr-FR" sz="3200" i="1">
              <a:latin typeface="Calibri" panose="020F0502020204030204" pitchFamily="34" charset="0"/>
              <a:ea typeface="ＭＳ Ｐゴシック" panose="020B0600070205080204" pitchFamily="34" charset="-128"/>
            </a:endParaRPr>
          </a:p>
        </p:txBody>
      </p:sp>
      <p:sp>
        <p:nvSpPr>
          <p:cNvPr id="40962" name="Rectangle 3">
            <a:extLst>
              <a:ext uri="{FF2B5EF4-FFF2-40B4-BE49-F238E27FC236}">
                <a16:creationId xmlns:a16="http://schemas.microsoft.com/office/drawing/2014/main" id="{71BF4C3F-F18B-9473-ECFC-33CFDB44CF94}"/>
              </a:ext>
            </a:extLst>
          </p:cNvPr>
          <p:cNvSpPr>
            <a:spLocks noGrp="1" noChangeArrowheads="1"/>
          </p:cNvSpPr>
          <p:nvPr>
            <p:ph type="body" idx="1"/>
          </p:nvPr>
        </p:nvSpPr>
        <p:spPr>
          <a:xfrm>
            <a:off x="1752600" y="1620839"/>
            <a:ext cx="8864600" cy="1081087"/>
          </a:xfrm>
        </p:spPr>
        <p:txBody>
          <a:bodyPr/>
          <a:lstStyle/>
          <a:p>
            <a:pPr eaLnBrk="1" hangingPunct="1"/>
            <a:r>
              <a:rPr lang="fr-FR" altLang="fr-FR" sz="1800">
                <a:latin typeface="Calibri" panose="020F0502020204030204" pitchFamily="34" charset="0"/>
                <a:ea typeface="ＭＳ Ｐゴシック" panose="020B0600070205080204" pitchFamily="34" charset="-128"/>
              </a:rPr>
              <a:t>Étude de cohorte rétrospective/prospective, multicentrique, italienne (19 centres)</a:t>
            </a:r>
          </a:p>
          <a:p>
            <a:pPr eaLnBrk="1" hangingPunct="1"/>
            <a:r>
              <a:rPr lang="fr-FR" altLang="fr-FR" sz="1800">
                <a:latin typeface="Calibri" panose="020F0502020204030204" pitchFamily="34" charset="0"/>
                <a:ea typeface="ＭＳ Ｐゴシック" panose="020B0600070205080204" pitchFamily="34" charset="-128"/>
              </a:rPr>
              <a:t>418 patients, âge moyen : 58 ans, hommes : 76 %, AgHBe- : 83 %,</a:t>
            </a:r>
            <a:br>
              <a:rPr lang="fr-FR" altLang="fr-FR" sz="1800">
                <a:latin typeface="Calibri" panose="020F0502020204030204" pitchFamily="34" charset="0"/>
                <a:ea typeface="ＭＳ Ｐゴシック" panose="020B0600070205080204" pitchFamily="34" charset="-128"/>
              </a:rPr>
            </a:br>
            <a:r>
              <a:rPr lang="fr-FR" altLang="fr-FR" sz="1800">
                <a:latin typeface="Calibri" panose="020F0502020204030204" pitchFamily="34" charset="0"/>
                <a:ea typeface="ＭＳ Ｐゴシック" panose="020B0600070205080204" pitchFamily="34" charset="-128"/>
              </a:rPr>
              <a:t>génotype D : 90 %, cirrhose : 49 %, ETV : 0,5 mg/j, suivi : 53 mois (2-74)</a:t>
            </a:r>
          </a:p>
        </p:txBody>
      </p:sp>
      <p:sp>
        <p:nvSpPr>
          <p:cNvPr id="40963" name="Text Box 3">
            <a:extLst>
              <a:ext uri="{FF2B5EF4-FFF2-40B4-BE49-F238E27FC236}">
                <a16:creationId xmlns:a16="http://schemas.microsoft.com/office/drawing/2014/main" id="{D1C151FF-EDA2-D5E9-EA73-18B2C7396EB6}"/>
              </a:ext>
            </a:extLst>
          </p:cNvPr>
          <p:cNvSpPr txBox="1">
            <a:spLocks noChangeArrowheads="1"/>
          </p:cNvSpPr>
          <p:nvPr/>
        </p:nvSpPr>
        <p:spPr bwMode="auto">
          <a:xfrm>
            <a:off x="8368891" y="6418798"/>
            <a:ext cx="37052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r>
              <a:rPr lang="fr-FR" altLang="fr-FR" sz="1400" dirty="0" err="1">
                <a:latin typeface="Arial" panose="020B0604020202020204" pitchFamily="34" charset="0"/>
                <a:cs typeface="Arial" panose="020B0604020202020204" pitchFamily="34" charset="0"/>
              </a:rPr>
              <a:t>Lampertico</a:t>
            </a:r>
            <a:r>
              <a:rPr lang="fr-FR" altLang="fr-FR" sz="1400" dirty="0">
                <a:latin typeface="Arial" panose="020B0604020202020204" pitchFamily="34" charset="0"/>
                <a:cs typeface="Arial" panose="020B0604020202020204" pitchFamily="34" charset="0"/>
              </a:rPr>
              <a:t> P et al., AASLD 2012 – Abs. 366</a:t>
            </a:r>
          </a:p>
        </p:txBody>
      </p:sp>
      <p:sp>
        <p:nvSpPr>
          <p:cNvPr id="40964" name="Text Box 8">
            <a:extLst>
              <a:ext uri="{FF2B5EF4-FFF2-40B4-BE49-F238E27FC236}">
                <a16:creationId xmlns:a16="http://schemas.microsoft.com/office/drawing/2014/main" id="{CD2F0DAF-F78C-BBDA-7A99-A4DF2D50CF8E}"/>
              </a:ext>
            </a:extLst>
          </p:cNvPr>
          <p:cNvSpPr txBox="1">
            <a:spLocks noChangeArrowheads="1"/>
          </p:cNvSpPr>
          <p:nvPr/>
        </p:nvSpPr>
        <p:spPr bwMode="auto">
          <a:xfrm>
            <a:off x="4902201" y="2713039"/>
            <a:ext cx="23336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sz="1800" b="1">
                <a:solidFill>
                  <a:srgbClr val="C00000"/>
                </a:solidFill>
                <a:latin typeface="Trebuchet MS" panose="020B0703020202090204" pitchFamily="34" charset="0"/>
              </a:rPr>
              <a:t>ADN VHB &lt; 12 UI/ml</a:t>
            </a:r>
          </a:p>
        </p:txBody>
      </p:sp>
      <p:sp>
        <p:nvSpPr>
          <p:cNvPr id="40965" name="ZoneTexte 135">
            <a:extLst>
              <a:ext uri="{FF2B5EF4-FFF2-40B4-BE49-F238E27FC236}">
                <a16:creationId xmlns:a16="http://schemas.microsoft.com/office/drawing/2014/main" id="{A4D5B6D9-C8C5-E0F0-88CF-9116844FC87E}"/>
              </a:ext>
            </a:extLst>
          </p:cNvPr>
          <p:cNvSpPr txBox="1">
            <a:spLocks noChangeArrowheads="1"/>
          </p:cNvSpPr>
          <p:nvPr/>
        </p:nvSpPr>
        <p:spPr bwMode="auto">
          <a:xfrm>
            <a:off x="6371227" y="5734051"/>
            <a:ext cx="502061"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1200" b="1">
                <a:latin typeface="Calibri" panose="020F0502020204030204" pitchFamily="34" charset="0"/>
              </a:rPr>
              <a:t>Mois</a:t>
            </a:r>
          </a:p>
        </p:txBody>
      </p:sp>
      <p:sp>
        <p:nvSpPr>
          <p:cNvPr id="40966" name="ZoneTexte 136">
            <a:extLst>
              <a:ext uri="{FF2B5EF4-FFF2-40B4-BE49-F238E27FC236}">
                <a16:creationId xmlns:a16="http://schemas.microsoft.com/office/drawing/2014/main" id="{E907A77D-12EB-B06C-4BC5-45732F55BA80}"/>
              </a:ext>
            </a:extLst>
          </p:cNvPr>
          <p:cNvSpPr txBox="1">
            <a:spLocks noChangeArrowheads="1"/>
          </p:cNvSpPr>
          <p:nvPr/>
        </p:nvSpPr>
        <p:spPr bwMode="auto">
          <a:xfrm rot="16200000">
            <a:off x="2881061" y="4139021"/>
            <a:ext cx="94506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1200" b="1">
                <a:latin typeface="Calibri" panose="020F0502020204030204" pitchFamily="34" charset="0"/>
              </a:rPr>
              <a:t>Patients (%)</a:t>
            </a:r>
          </a:p>
        </p:txBody>
      </p:sp>
      <p:sp>
        <p:nvSpPr>
          <p:cNvPr id="40967" name="ZoneTexte 137">
            <a:extLst>
              <a:ext uri="{FF2B5EF4-FFF2-40B4-BE49-F238E27FC236}">
                <a16:creationId xmlns:a16="http://schemas.microsoft.com/office/drawing/2014/main" id="{8B45740F-7AFA-C509-C9AF-07156A18CEA8}"/>
              </a:ext>
            </a:extLst>
          </p:cNvPr>
          <p:cNvSpPr txBox="1">
            <a:spLocks noChangeArrowheads="1"/>
          </p:cNvSpPr>
          <p:nvPr/>
        </p:nvSpPr>
        <p:spPr bwMode="auto">
          <a:xfrm>
            <a:off x="3997546" y="5456239"/>
            <a:ext cx="742511"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1200">
                <a:latin typeface="Calibri" panose="020F0502020204030204" pitchFamily="34" charset="0"/>
              </a:rPr>
              <a:t>Inclusion</a:t>
            </a:r>
          </a:p>
        </p:txBody>
      </p:sp>
      <p:sp>
        <p:nvSpPr>
          <p:cNvPr id="40968" name="ZoneTexte 138">
            <a:extLst>
              <a:ext uri="{FF2B5EF4-FFF2-40B4-BE49-F238E27FC236}">
                <a16:creationId xmlns:a16="http://schemas.microsoft.com/office/drawing/2014/main" id="{0747D731-8ABF-36F5-B679-D0FD4A0EE1A3}"/>
              </a:ext>
            </a:extLst>
          </p:cNvPr>
          <p:cNvSpPr txBox="1">
            <a:spLocks noChangeArrowheads="1"/>
          </p:cNvSpPr>
          <p:nvPr/>
        </p:nvSpPr>
        <p:spPr bwMode="auto">
          <a:xfrm>
            <a:off x="4940301" y="5456239"/>
            <a:ext cx="269875"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1200">
                <a:latin typeface="Calibri" panose="020F0502020204030204" pitchFamily="34" charset="0"/>
              </a:rPr>
              <a:t>6</a:t>
            </a:r>
          </a:p>
        </p:txBody>
      </p:sp>
      <p:sp>
        <p:nvSpPr>
          <p:cNvPr id="40969" name="ZoneTexte 139">
            <a:extLst>
              <a:ext uri="{FF2B5EF4-FFF2-40B4-BE49-F238E27FC236}">
                <a16:creationId xmlns:a16="http://schemas.microsoft.com/office/drawing/2014/main" id="{6692F1CA-3D93-70AF-72E0-C249B672953D}"/>
              </a:ext>
            </a:extLst>
          </p:cNvPr>
          <p:cNvSpPr txBox="1">
            <a:spLocks noChangeArrowheads="1"/>
          </p:cNvSpPr>
          <p:nvPr/>
        </p:nvSpPr>
        <p:spPr bwMode="auto">
          <a:xfrm>
            <a:off x="5605464" y="5456239"/>
            <a:ext cx="352425"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1200">
                <a:latin typeface="Calibri" panose="020F0502020204030204" pitchFamily="34" charset="0"/>
              </a:rPr>
              <a:t>12</a:t>
            </a:r>
          </a:p>
        </p:txBody>
      </p:sp>
      <p:sp>
        <p:nvSpPr>
          <p:cNvPr id="40970" name="ZoneTexte 140">
            <a:extLst>
              <a:ext uri="{FF2B5EF4-FFF2-40B4-BE49-F238E27FC236}">
                <a16:creationId xmlns:a16="http://schemas.microsoft.com/office/drawing/2014/main" id="{B7C91943-71ED-E445-2FC6-A3007C2AD0FA}"/>
              </a:ext>
            </a:extLst>
          </p:cNvPr>
          <p:cNvSpPr txBox="1">
            <a:spLocks noChangeArrowheads="1"/>
          </p:cNvSpPr>
          <p:nvPr/>
        </p:nvSpPr>
        <p:spPr bwMode="auto">
          <a:xfrm>
            <a:off x="6310314" y="5456239"/>
            <a:ext cx="352425"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1200">
                <a:latin typeface="Calibri" panose="020F0502020204030204" pitchFamily="34" charset="0"/>
              </a:rPr>
              <a:t>24</a:t>
            </a:r>
          </a:p>
        </p:txBody>
      </p:sp>
      <p:sp>
        <p:nvSpPr>
          <p:cNvPr id="40971" name="ZoneTexte 141">
            <a:extLst>
              <a:ext uri="{FF2B5EF4-FFF2-40B4-BE49-F238E27FC236}">
                <a16:creationId xmlns:a16="http://schemas.microsoft.com/office/drawing/2014/main" id="{989EB3C1-7A14-12C0-B0E4-D15E4676E96C}"/>
              </a:ext>
            </a:extLst>
          </p:cNvPr>
          <p:cNvSpPr txBox="1">
            <a:spLocks noChangeArrowheads="1"/>
          </p:cNvSpPr>
          <p:nvPr/>
        </p:nvSpPr>
        <p:spPr bwMode="auto">
          <a:xfrm>
            <a:off x="7020495" y="5456239"/>
            <a:ext cx="34176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1200">
                <a:latin typeface="Calibri" panose="020F0502020204030204" pitchFamily="34" charset="0"/>
              </a:rPr>
              <a:t>36</a:t>
            </a:r>
          </a:p>
        </p:txBody>
      </p:sp>
      <p:sp>
        <p:nvSpPr>
          <p:cNvPr id="40972" name="ZoneTexte 142">
            <a:extLst>
              <a:ext uri="{FF2B5EF4-FFF2-40B4-BE49-F238E27FC236}">
                <a16:creationId xmlns:a16="http://schemas.microsoft.com/office/drawing/2014/main" id="{7DB40C6D-987F-CA3F-896D-B16D3AA4686F}"/>
              </a:ext>
            </a:extLst>
          </p:cNvPr>
          <p:cNvSpPr txBox="1">
            <a:spLocks noChangeArrowheads="1"/>
          </p:cNvSpPr>
          <p:nvPr/>
        </p:nvSpPr>
        <p:spPr bwMode="auto">
          <a:xfrm>
            <a:off x="7723189" y="5456239"/>
            <a:ext cx="350837"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1200">
                <a:latin typeface="Calibri" panose="020F0502020204030204" pitchFamily="34" charset="0"/>
              </a:rPr>
              <a:t>48</a:t>
            </a:r>
          </a:p>
        </p:txBody>
      </p:sp>
      <p:sp>
        <p:nvSpPr>
          <p:cNvPr id="40973" name="ZoneTexte 143">
            <a:extLst>
              <a:ext uri="{FF2B5EF4-FFF2-40B4-BE49-F238E27FC236}">
                <a16:creationId xmlns:a16="http://schemas.microsoft.com/office/drawing/2014/main" id="{F12D3863-DA98-8447-B913-D062F8941FFB}"/>
              </a:ext>
            </a:extLst>
          </p:cNvPr>
          <p:cNvSpPr txBox="1">
            <a:spLocks noChangeArrowheads="1"/>
          </p:cNvSpPr>
          <p:nvPr/>
        </p:nvSpPr>
        <p:spPr bwMode="auto">
          <a:xfrm>
            <a:off x="8428039" y="5456239"/>
            <a:ext cx="352425"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1200">
                <a:latin typeface="Calibri" panose="020F0502020204030204" pitchFamily="34" charset="0"/>
              </a:rPr>
              <a:t>60</a:t>
            </a:r>
          </a:p>
        </p:txBody>
      </p:sp>
      <p:sp>
        <p:nvSpPr>
          <p:cNvPr id="40974" name="ZoneTexte 144">
            <a:extLst>
              <a:ext uri="{FF2B5EF4-FFF2-40B4-BE49-F238E27FC236}">
                <a16:creationId xmlns:a16="http://schemas.microsoft.com/office/drawing/2014/main" id="{782FDB83-6EB5-CCF3-1575-960E802F595A}"/>
              </a:ext>
            </a:extLst>
          </p:cNvPr>
          <p:cNvSpPr txBox="1">
            <a:spLocks noChangeArrowheads="1"/>
          </p:cNvSpPr>
          <p:nvPr/>
        </p:nvSpPr>
        <p:spPr bwMode="auto">
          <a:xfrm>
            <a:off x="4151313" y="6032500"/>
            <a:ext cx="436562"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1200">
                <a:latin typeface="Calibri" panose="020F0502020204030204" pitchFamily="34" charset="0"/>
              </a:rPr>
              <a:t>418</a:t>
            </a:r>
          </a:p>
        </p:txBody>
      </p:sp>
      <p:sp>
        <p:nvSpPr>
          <p:cNvPr id="40975" name="ZoneTexte 145">
            <a:extLst>
              <a:ext uri="{FF2B5EF4-FFF2-40B4-BE49-F238E27FC236}">
                <a16:creationId xmlns:a16="http://schemas.microsoft.com/office/drawing/2014/main" id="{0E67B753-2B87-0E6D-EE2E-43266A4CE833}"/>
              </a:ext>
            </a:extLst>
          </p:cNvPr>
          <p:cNvSpPr txBox="1">
            <a:spLocks noChangeArrowheads="1"/>
          </p:cNvSpPr>
          <p:nvPr/>
        </p:nvSpPr>
        <p:spPr bwMode="auto">
          <a:xfrm>
            <a:off x="4854576" y="6032500"/>
            <a:ext cx="43656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1200">
                <a:latin typeface="Calibri" panose="020F0502020204030204" pitchFamily="34" charset="0"/>
              </a:rPr>
              <a:t>405</a:t>
            </a:r>
          </a:p>
        </p:txBody>
      </p:sp>
      <p:sp>
        <p:nvSpPr>
          <p:cNvPr id="40976" name="ZoneTexte 146">
            <a:extLst>
              <a:ext uri="{FF2B5EF4-FFF2-40B4-BE49-F238E27FC236}">
                <a16:creationId xmlns:a16="http://schemas.microsoft.com/office/drawing/2014/main" id="{E4F78FF3-05CC-E13A-C07B-120FE4D26039}"/>
              </a:ext>
            </a:extLst>
          </p:cNvPr>
          <p:cNvSpPr txBox="1">
            <a:spLocks noChangeArrowheads="1"/>
          </p:cNvSpPr>
          <p:nvPr/>
        </p:nvSpPr>
        <p:spPr bwMode="auto">
          <a:xfrm>
            <a:off x="5569934" y="6032501"/>
            <a:ext cx="42030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1200">
                <a:latin typeface="Calibri" panose="020F0502020204030204" pitchFamily="34" charset="0"/>
              </a:rPr>
              <a:t>391</a:t>
            </a:r>
          </a:p>
        </p:txBody>
      </p:sp>
      <p:sp>
        <p:nvSpPr>
          <p:cNvPr id="40977" name="ZoneTexte 147">
            <a:extLst>
              <a:ext uri="{FF2B5EF4-FFF2-40B4-BE49-F238E27FC236}">
                <a16:creationId xmlns:a16="http://schemas.microsoft.com/office/drawing/2014/main" id="{E93F20C4-C769-5ED9-A0A8-01DA7A9D50C3}"/>
              </a:ext>
            </a:extLst>
          </p:cNvPr>
          <p:cNvSpPr txBox="1">
            <a:spLocks noChangeArrowheads="1"/>
          </p:cNvSpPr>
          <p:nvPr/>
        </p:nvSpPr>
        <p:spPr bwMode="auto">
          <a:xfrm>
            <a:off x="6269039" y="6032500"/>
            <a:ext cx="4349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1200">
                <a:latin typeface="Calibri" panose="020F0502020204030204" pitchFamily="34" charset="0"/>
              </a:rPr>
              <a:t>344</a:t>
            </a:r>
          </a:p>
        </p:txBody>
      </p:sp>
      <p:sp>
        <p:nvSpPr>
          <p:cNvPr id="40978" name="ZoneTexte 148">
            <a:extLst>
              <a:ext uri="{FF2B5EF4-FFF2-40B4-BE49-F238E27FC236}">
                <a16:creationId xmlns:a16="http://schemas.microsoft.com/office/drawing/2014/main" id="{1D36A578-40D4-C8F4-4497-1DF76B320C7A}"/>
              </a:ext>
            </a:extLst>
          </p:cNvPr>
          <p:cNvSpPr txBox="1">
            <a:spLocks noChangeArrowheads="1"/>
          </p:cNvSpPr>
          <p:nvPr/>
        </p:nvSpPr>
        <p:spPr bwMode="auto">
          <a:xfrm>
            <a:off x="6984396" y="6032501"/>
            <a:ext cx="42030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1200">
                <a:latin typeface="Calibri" panose="020F0502020204030204" pitchFamily="34" charset="0"/>
              </a:rPr>
              <a:t>307</a:t>
            </a:r>
          </a:p>
        </p:txBody>
      </p:sp>
      <p:sp>
        <p:nvSpPr>
          <p:cNvPr id="40979" name="ZoneTexte 149">
            <a:extLst>
              <a:ext uri="{FF2B5EF4-FFF2-40B4-BE49-F238E27FC236}">
                <a16:creationId xmlns:a16="http://schemas.microsoft.com/office/drawing/2014/main" id="{4548EF26-4D9F-F5F8-F4D2-AEEBF9EF337B}"/>
              </a:ext>
            </a:extLst>
          </p:cNvPr>
          <p:cNvSpPr txBox="1">
            <a:spLocks noChangeArrowheads="1"/>
          </p:cNvSpPr>
          <p:nvPr/>
        </p:nvSpPr>
        <p:spPr bwMode="auto">
          <a:xfrm>
            <a:off x="7678738" y="6032500"/>
            <a:ext cx="436562"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1200">
                <a:latin typeface="Calibri" panose="020F0502020204030204" pitchFamily="34" charset="0"/>
              </a:rPr>
              <a:t>259</a:t>
            </a:r>
          </a:p>
        </p:txBody>
      </p:sp>
      <p:sp>
        <p:nvSpPr>
          <p:cNvPr id="40980" name="ZoneTexte 150">
            <a:extLst>
              <a:ext uri="{FF2B5EF4-FFF2-40B4-BE49-F238E27FC236}">
                <a16:creationId xmlns:a16="http://schemas.microsoft.com/office/drawing/2014/main" id="{1356B8A5-A551-E3A7-ED58-57C510CD6F4D}"/>
              </a:ext>
            </a:extLst>
          </p:cNvPr>
          <p:cNvSpPr txBox="1">
            <a:spLocks noChangeArrowheads="1"/>
          </p:cNvSpPr>
          <p:nvPr/>
        </p:nvSpPr>
        <p:spPr bwMode="auto">
          <a:xfrm>
            <a:off x="8428039" y="6032500"/>
            <a:ext cx="35242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1200">
                <a:latin typeface="Calibri" panose="020F0502020204030204" pitchFamily="34" charset="0"/>
              </a:rPr>
              <a:t>97</a:t>
            </a:r>
          </a:p>
        </p:txBody>
      </p:sp>
      <p:sp>
        <p:nvSpPr>
          <p:cNvPr id="40981" name="ZoneTexte 151">
            <a:extLst>
              <a:ext uri="{FF2B5EF4-FFF2-40B4-BE49-F238E27FC236}">
                <a16:creationId xmlns:a16="http://schemas.microsoft.com/office/drawing/2014/main" id="{A3FAF9AF-6D6F-E73F-23B2-2E2816318BB0}"/>
              </a:ext>
            </a:extLst>
          </p:cNvPr>
          <p:cNvSpPr txBox="1">
            <a:spLocks noChangeArrowheads="1"/>
          </p:cNvSpPr>
          <p:nvPr/>
        </p:nvSpPr>
        <p:spPr bwMode="auto">
          <a:xfrm>
            <a:off x="3579649" y="5743576"/>
            <a:ext cx="109094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1200" b="1">
                <a:latin typeface="Calibri" panose="020F0502020204030204" pitchFamily="34" charset="0"/>
              </a:rPr>
              <a:t>Patients suivis</a:t>
            </a:r>
          </a:p>
        </p:txBody>
      </p:sp>
      <p:sp>
        <p:nvSpPr>
          <p:cNvPr id="40982" name="Rectangle 102">
            <a:extLst>
              <a:ext uri="{FF2B5EF4-FFF2-40B4-BE49-F238E27FC236}">
                <a16:creationId xmlns:a16="http://schemas.microsoft.com/office/drawing/2014/main" id="{A1120AFF-6957-40DA-35B0-7ACAA13EDD4F}"/>
              </a:ext>
            </a:extLst>
          </p:cNvPr>
          <p:cNvSpPr>
            <a:spLocks noChangeArrowheads="1"/>
          </p:cNvSpPr>
          <p:nvPr/>
        </p:nvSpPr>
        <p:spPr bwMode="auto">
          <a:xfrm>
            <a:off x="4951413" y="4089400"/>
            <a:ext cx="279400" cy="1373188"/>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fr-FR" altLang="fr-FR">
              <a:latin typeface="Calibri" panose="020F0502020204030204" pitchFamily="34" charset="0"/>
            </a:endParaRPr>
          </a:p>
        </p:txBody>
      </p:sp>
      <p:sp>
        <p:nvSpPr>
          <p:cNvPr id="40983" name="Rectangle 103">
            <a:extLst>
              <a:ext uri="{FF2B5EF4-FFF2-40B4-BE49-F238E27FC236}">
                <a16:creationId xmlns:a16="http://schemas.microsoft.com/office/drawing/2014/main" id="{2CF88055-60E9-EA38-539C-3CA1A690238C}"/>
              </a:ext>
            </a:extLst>
          </p:cNvPr>
          <p:cNvSpPr>
            <a:spLocks noChangeArrowheads="1"/>
          </p:cNvSpPr>
          <p:nvPr/>
        </p:nvSpPr>
        <p:spPr bwMode="auto">
          <a:xfrm>
            <a:off x="4951413" y="4089400"/>
            <a:ext cx="279400" cy="1373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fr-FR" altLang="fr-FR">
              <a:latin typeface="Calibri" panose="020F0502020204030204" pitchFamily="34" charset="0"/>
            </a:endParaRPr>
          </a:p>
        </p:txBody>
      </p:sp>
      <p:sp>
        <p:nvSpPr>
          <p:cNvPr id="40984" name="Rectangle 104">
            <a:extLst>
              <a:ext uri="{FF2B5EF4-FFF2-40B4-BE49-F238E27FC236}">
                <a16:creationId xmlns:a16="http://schemas.microsoft.com/office/drawing/2014/main" id="{FD3CB177-7728-D43B-100D-811400C6350F}"/>
              </a:ext>
            </a:extLst>
          </p:cNvPr>
          <p:cNvSpPr>
            <a:spLocks noChangeArrowheads="1"/>
          </p:cNvSpPr>
          <p:nvPr/>
        </p:nvSpPr>
        <p:spPr bwMode="auto">
          <a:xfrm>
            <a:off x="5643563" y="3717926"/>
            <a:ext cx="292100" cy="1744663"/>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fr-FR" altLang="fr-FR">
              <a:latin typeface="Calibri" panose="020F0502020204030204" pitchFamily="34" charset="0"/>
            </a:endParaRPr>
          </a:p>
        </p:txBody>
      </p:sp>
      <p:sp>
        <p:nvSpPr>
          <p:cNvPr id="40985" name="Rectangle 105">
            <a:extLst>
              <a:ext uri="{FF2B5EF4-FFF2-40B4-BE49-F238E27FC236}">
                <a16:creationId xmlns:a16="http://schemas.microsoft.com/office/drawing/2014/main" id="{C89213FC-6F84-5E33-10EA-364ACFA85C6E}"/>
              </a:ext>
            </a:extLst>
          </p:cNvPr>
          <p:cNvSpPr>
            <a:spLocks noChangeArrowheads="1"/>
          </p:cNvSpPr>
          <p:nvPr/>
        </p:nvSpPr>
        <p:spPr bwMode="auto">
          <a:xfrm>
            <a:off x="5643563" y="3717926"/>
            <a:ext cx="292100" cy="1744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fr-FR" altLang="fr-FR">
              <a:latin typeface="Calibri" panose="020F0502020204030204" pitchFamily="34" charset="0"/>
            </a:endParaRPr>
          </a:p>
        </p:txBody>
      </p:sp>
      <p:sp>
        <p:nvSpPr>
          <p:cNvPr id="40986" name="Rectangle 106">
            <a:extLst>
              <a:ext uri="{FF2B5EF4-FFF2-40B4-BE49-F238E27FC236}">
                <a16:creationId xmlns:a16="http://schemas.microsoft.com/office/drawing/2014/main" id="{277C7642-266A-70BE-38B2-984F75A38AA6}"/>
              </a:ext>
            </a:extLst>
          </p:cNvPr>
          <p:cNvSpPr>
            <a:spLocks noChangeArrowheads="1"/>
          </p:cNvSpPr>
          <p:nvPr/>
        </p:nvSpPr>
        <p:spPr bwMode="auto">
          <a:xfrm>
            <a:off x="6348413" y="3517900"/>
            <a:ext cx="279400" cy="1944688"/>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fr-FR" altLang="fr-FR">
              <a:latin typeface="Calibri" panose="020F0502020204030204" pitchFamily="34" charset="0"/>
            </a:endParaRPr>
          </a:p>
        </p:txBody>
      </p:sp>
      <p:sp>
        <p:nvSpPr>
          <p:cNvPr id="40987" name="Rectangle 107">
            <a:extLst>
              <a:ext uri="{FF2B5EF4-FFF2-40B4-BE49-F238E27FC236}">
                <a16:creationId xmlns:a16="http://schemas.microsoft.com/office/drawing/2014/main" id="{9849CFD0-4622-B3B7-79FA-75497A0FE0D3}"/>
              </a:ext>
            </a:extLst>
          </p:cNvPr>
          <p:cNvSpPr>
            <a:spLocks noChangeArrowheads="1"/>
          </p:cNvSpPr>
          <p:nvPr/>
        </p:nvSpPr>
        <p:spPr bwMode="auto">
          <a:xfrm>
            <a:off x="6348413" y="3517900"/>
            <a:ext cx="279400" cy="1944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fr-FR" altLang="fr-FR">
              <a:latin typeface="Calibri" panose="020F0502020204030204" pitchFamily="34" charset="0"/>
            </a:endParaRPr>
          </a:p>
        </p:txBody>
      </p:sp>
      <p:sp>
        <p:nvSpPr>
          <p:cNvPr id="40988" name="Rectangle 108">
            <a:extLst>
              <a:ext uri="{FF2B5EF4-FFF2-40B4-BE49-F238E27FC236}">
                <a16:creationId xmlns:a16="http://schemas.microsoft.com/office/drawing/2014/main" id="{60994843-9726-8D18-B710-140FB20F78FF}"/>
              </a:ext>
            </a:extLst>
          </p:cNvPr>
          <p:cNvSpPr>
            <a:spLocks noChangeArrowheads="1"/>
          </p:cNvSpPr>
          <p:nvPr/>
        </p:nvSpPr>
        <p:spPr bwMode="auto">
          <a:xfrm>
            <a:off x="7040563" y="3498850"/>
            <a:ext cx="292100" cy="1963738"/>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fr-FR" altLang="fr-FR">
              <a:latin typeface="Calibri" panose="020F0502020204030204" pitchFamily="34" charset="0"/>
            </a:endParaRPr>
          </a:p>
        </p:txBody>
      </p:sp>
      <p:sp>
        <p:nvSpPr>
          <p:cNvPr id="40989" name="Rectangle 109">
            <a:extLst>
              <a:ext uri="{FF2B5EF4-FFF2-40B4-BE49-F238E27FC236}">
                <a16:creationId xmlns:a16="http://schemas.microsoft.com/office/drawing/2014/main" id="{743F63E4-BC47-3FEB-F93D-A43341CFF150}"/>
              </a:ext>
            </a:extLst>
          </p:cNvPr>
          <p:cNvSpPr>
            <a:spLocks noChangeArrowheads="1"/>
          </p:cNvSpPr>
          <p:nvPr/>
        </p:nvSpPr>
        <p:spPr bwMode="auto">
          <a:xfrm>
            <a:off x="7040563" y="3498850"/>
            <a:ext cx="292100" cy="1963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fr-FR" altLang="fr-FR">
              <a:latin typeface="Calibri" panose="020F0502020204030204" pitchFamily="34" charset="0"/>
            </a:endParaRPr>
          </a:p>
        </p:txBody>
      </p:sp>
      <p:sp>
        <p:nvSpPr>
          <p:cNvPr id="40990" name="Rectangle 110">
            <a:extLst>
              <a:ext uri="{FF2B5EF4-FFF2-40B4-BE49-F238E27FC236}">
                <a16:creationId xmlns:a16="http://schemas.microsoft.com/office/drawing/2014/main" id="{F0279A58-CFE3-9581-008F-B9E4AE1B6D61}"/>
              </a:ext>
            </a:extLst>
          </p:cNvPr>
          <p:cNvSpPr>
            <a:spLocks noChangeArrowheads="1"/>
          </p:cNvSpPr>
          <p:nvPr/>
        </p:nvSpPr>
        <p:spPr bwMode="auto">
          <a:xfrm>
            <a:off x="7745413" y="3451226"/>
            <a:ext cx="279400" cy="2011363"/>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fr-FR" altLang="fr-FR">
              <a:latin typeface="Calibri" panose="020F0502020204030204" pitchFamily="34" charset="0"/>
            </a:endParaRPr>
          </a:p>
        </p:txBody>
      </p:sp>
      <p:sp>
        <p:nvSpPr>
          <p:cNvPr id="40991" name="Rectangle 111">
            <a:extLst>
              <a:ext uri="{FF2B5EF4-FFF2-40B4-BE49-F238E27FC236}">
                <a16:creationId xmlns:a16="http://schemas.microsoft.com/office/drawing/2014/main" id="{1650E357-FA90-DCC0-E1C2-24CC13FA64AE}"/>
              </a:ext>
            </a:extLst>
          </p:cNvPr>
          <p:cNvSpPr>
            <a:spLocks noChangeArrowheads="1"/>
          </p:cNvSpPr>
          <p:nvPr/>
        </p:nvSpPr>
        <p:spPr bwMode="auto">
          <a:xfrm>
            <a:off x="7745413" y="3451226"/>
            <a:ext cx="279400" cy="2011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fr-FR" altLang="fr-FR">
              <a:latin typeface="Calibri" panose="020F0502020204030204" pitchFamily="34" charset="0"/>
            </a:endParaRPr>
          </a:p>
        </p:txBody>
      </p:sp>
      <p:sp>
        <p:nvSpPr>
          <p:cNvPr id="40992" name="Rectangle 112">
            <a:extLst>
              <a:ext uri="{FF2B5EF4-FFF2-40B4-BE49-F238E27FC236}">
                <a16:creationId xmlns:a16="http://schemas.microsoft.com/office/drawing/2014/main" id="{2A82F83E-49D8-359F-B9C0-B9BC4E3C4CAB}"/>
              </a:ext>
            </a:extLst>
          </p:cNvPr>
          <p:cNvSpPr>
            <a:spLocks noChangeArrowheads="1"/>
          </p:cNvSpPr>
          <p:nvPr/>
        </p:nvSpPr>
        <p:spPr bwMode="auto">
          <a:xfrm>
            <a:off x="8437563" y="3413126"/>
            <a:ext cx="292100" cy="2049463"/>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fr-FR" altLang="fr-FR">
              <a:latin typeface="Calibri" panose="020F0502020204030204" pitchFamily="34" charset="0"/>
            </a:endParaRPr>
          </a:p>
        </p:txBody>
      </p:sp>
      <p:sp>
        <p:nvSpPr>
          <p:cNvPr id="40993" name="Rectangle 113">
            <a:extLst>
              <a:ext uri="{FF2B5EF4-FFF2-40B4-BE49-F238E27FC236}">
                <a16:creationId xmlns:a16="http://schemas.microsoft.com/office/drawing/2014/main" id="{4175F0F4-3DA7-0C9F-A0C0-E3BE30F77DFF}"/>
              </a:ext>
            </a:extLst>
          </p:cNvPr>
          <p:cNvSpPr>
            <a:spLocks noChangeArrowheads="1"/>
          </p:cNvSpPr>
          <p:nvPr/>
        </p:nvSpPr>
        <p:spPr bwMode="auto">
          <a:xfrm>
            <a:off x="8437563" y="3413126"/>
            <a:ext cx="292100" cy="2049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fr-FR" altLang="fr-FR">
              <a:latin typeface="Calibri" panose="020F0502020204030204" pitchFamily="34" charset="0"/>
            </a:endParaRPr>
          </a:p>
        </p:txBody>
      </p:sp>
      <p:sp>
        <p:nvSpPr>
          <p:cNvPr id="40994" name="Line 114">
            <a:extLst>
              <a:ext uri="{FF2B5EF4-FFF2-40B4-BE49-F238E27FC236}">
                <a16:creationId xmlns:a16="http://schemas.microsoft.com/office/drawing/2014/main" id="{F05009ED-FF8E-0D7C-B3C0-B9021621F790}"/>
              </a:ext>
            </a:extLst>
          </p:cNvPr>
          <p:cNvSpPr>
            <a:spLocks noChangeShapeType="1"/>
          </p:cNvSpPr>
          <p:nvPr/>
        </p:nvSpPr>
        <p:spPr bwMode="auto">
          <a:xfrm>
            <a:off x="4040189" y="3413126"/>
            <a:ext cx="1587" cy="2049463"/>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40995" name="Line 115">
            <a:extLst>
              <a:ext uri="{FF2B5EF4-FFF2-40B4-BE49-F238E27FC236}">
                <a16:creationId xmlns:a16="http://schemas.microsoft.com/office/drawing/2014/main" id="{6DAE5150-7596-628B-1693-2986688AA957}"/>
              </a:ext>
            </a:extLst>
          </p:cNvPr>
          <p:cNvSpPr>
            <a:spLocks noChangeShapeType="1"/>
          </p:cNvSpPr>
          <p:nvPr/>
        </p:nvSpPr>
        <p:spPr bwMode="auto">
          <a:xfrm>
            <a:off x="3978276" y="5462589"/>
            <a:ext cx="61913" cy="1587"/>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40996" name="Line 116">
            <a:extLst>
              <a:ext uri="{FF2B5EF4-FFF2-40B4-BE49-F238E27FC236}">
                <a16:creationId xmlns:a16="http://schemas.microsoft.com/office/drawing/2014/main" id="{7BD26498-A107-765B-DD9B-C76F2FB459BF}"/>
              </a:ext>
            </a:extLst>
          </p:cNvPr>
          <p:cNvSpPr>
            <a:spLocks noChangeShapeType="1"/>
          </p:cNvSpPr>
          <p:nvPr/>
        </p:nvSpPr>
        <p:spPr bwMode="auto">
          <a:xfrm>
            <a:off x="3978276" y="5053014"/>
            <a:ext cx="61913" cy="1587"/>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40997" name="Line 117">
            <a:extLst>
              <a:ext uri="{FF2B5EF4-FFF2-40B4-BE49-F238E27FC236}">
                <a16:creationId xmlns:a16="http://schemas.microsoft.com/office/drawing/2014/main" id="{AC179C57-8276-153C-B670-59CD34505180}"/>
              </a:ext>
            </a:extLst>
          </p:cNvPr>
          <p:cNvSpPr>
            <a:spLocks noChangeShapeType="1"/>
          </p:cNvSpPr>
          <p:nvPr/>
        </p:nvSpPr>
        <p:spPr bwMode="auto">
          <a:xfrm>
            <a:off x="3978276" y="4643439"/>
            <a:ext cx="61913" cy="1587"/>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40998" name="Line 118">
            <a:extLst>
              <a:ext uri="{FF2B5EF4-FFF2-40B4-BE49-F238E27FC236}">
                <a16:creationId xmlns:a16="http://schemas.microsoft.com/office/drawing/2014/main" id="{A5D74DA2-5533-C054-418A-2B52945C1C65}"/>
              </a:ext>
            </a:extLst>
          </p:cNvPr>
          <p:cNvSpPr>
            <a:spLocks noChangeShapeType="1"/>
          </p:cNvSpPr>
          <p:nvPr/>
        </p:nvSpPr>
        <p:spPr bwMode="auto">
          <a:xfrm>
            <a:off x="3978276" y="4232275"/>
            <a:ext cx="61913" cy="1588"/>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40999" name="Line 119">
            <a:extLst>
              <a:ext uri="{FF2B5EF4-FFF2-40B4-BE49-F238E27FC236}">
                <a16:creationId xmlns:a16="http://schemas.microsoft.com/office/drawing/2014/main" id="{040624EC-C5E8-3AA5-EC5A-A727FE641993}"/>
              </a:ext>
            </a:extLst>
          </p:cNvPr>
          <p:cNvSpPr>
            <a:spLocks noChangeShapeType="1"/>
          </p:cNvSpPr>
          <p:nvPr/>
        </p:nvSpPr>
        <p:spPr bwMode="auto">
          <a:xfrm>
            <a:off x="3978276" y="3822700"/>
            <a:ext cx="61913" cy="1588"/>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41000" name="Line 120">
            <a:extLst>
              <a:ext uri="{FF2B5EF4-FFF2-40B4-BE49-F238E27FC236}">
                <a16:creationId xmlns:a16="http://schemas.microsoft.com/office/drawing/2014/main" id="{3DA75D30-3588-7607-9F4B-D98FB6BACBD8}"/>
              </a:ext>
            </a:extLst>
          </p:cNvPr>
          <p:cNvSpPr>
            <a:spLocks noChangeShapeType="1"/>
          </p:cNvSpPr>
          <p:nvPr/>
        </p:nvSpPr>
        <p:spPr bwMode="auto">
          <a:xfrm>
            <a:off x="3978276" y="3413125"/>
            <a:ext cx="61913" cy="1588"/>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41001" name="Line 121">
            <a:extLst>
              <a:ext uri="{FF2B5EF4-FFF2-40B4-BE49-F238E27FC236}">
                <a16:creationId xmlns:a16="http://schemas.microsoft.com/office/drawing/2014/main" id="{B2C6A32E-314C-4BFE-C443-240BB57D4554}"/>
              </a:ext>
            </a:extLst>
          </p:cNvPr>
          <p:cNvSpPr>
            <a:spLocks noChangeShapeType="1"/>
          </p:cNvSpPr>
          <p:nvPr/>
        </p:nvSpPr>
        <p:spPr bwMode="auto">
          <a:xfrm>
            <a:off x="4040188" y="5462589"/>
            <a:ext cx="4895850" cy="1587"/>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41002" name="Line 122">
            <a:extLst>
              <a:ext uri="{FF2B5EF4-FFF2-40B4-BE49-F238E27FC236}">
                <a16:creationId xmlns:a16="http://schemas.microsoft.com/office/drawing/2014/main" id="{946B9599-4A02-5EE3-8B94-0BB9A9A4EB02}"/>
              </a:ext>
            </a:extLst>
          </p:cNvPr>
          <p:cNvSpPr>
            <a:spLocks noChangeShapeType="1"/>
          </p:cNvSpPr>
          <p:nvPr/>
        </p:nvSpPr>
        <p:spPr bwMode="auto">
          <a:xfrm flipV="1">
            <a:off x="4040189" y="5462589"/>
            <a:ext cx="1587" cy="47625"/>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41003" name="Line 123">
            <a:extLst>
              <a:ext uri="{FF2B5EF4-FFF2-40B4-BE49-F238E27FC236}">
                <a16:creationId xmlns:a16="http://schemas.microsoft.com/office/drawing/2014/main" id="{CFE4D3EA-A936-EBB4-3D00-C4226A495C63}"/>
              </a:ext>
            </a:extLst>
          </p:cNvPr>
          <p:cNvSpPr>
            <a:spLocks noChangeShapeType="1"/>
          </p:cNvSpPr>
          <p:nvPr/>
        </p:nvSpPr>
        <p:spPr bwMode="auto">
          <a:xfrm flipV="1">
            <a:off x="4743450" y="5462589"/>
            <a:ext cx="1588" cy="47625"/>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41004" name="Line 124">
            <a:extLst>
              <a:ext uri="{FF2B5EF4-FFF2-40B4-BE49-F238E27FC236}">
                <a16:creationId xmlns:a16="http://schemas.microsoft.com/office/drawing/2014/main" id="{50C4058D-DC40-BE4A-460B-AC896081A767}"/>
              </a:ext>
            </a:extLst>
          </p:cNvPr>
          <p:cNvSpPr>
            <a:spLocks noChangeShapeType="1"/>
          </p:cNvSpPr>
          <p:nvPr/>
        </p:nvSpPr>
        <p:spPr bwMode="auto">
          <a:xfrm flipV="1">
            <a:off x="5437189" y="5462589"/>
            <a:ext cx="1587" cy="47625"/>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41005" name="Line 125">
            <a:extLst>
              <a:ext uri="{FF2B5EF4-FFF2-40B4-BE49-F238E27FC236}">
                <a16:creationId xmlns:a16="http://schemas.microsoft.com/office/drawing/2014/main" id="{86843EEE-3491-9412-9541-40338C802ADF}"/>
              </a:ext>
            </a:extLst>
          </p:cNvPr>
          <p:cNvSpPr>
            <a:spLocks noChangeShapeType="1"/>
          </p:cNvSpPr>
          <p:nvPr/>
        </p:nvSpPr>
        <p:spPr bwMode="auto">
          <a:xfrm flipV="1">
            <a:off x="6142039" y="5462589"/>
            <a:ext cx="1587" cy="47625"/>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41006" name="Line 126">
            <a:extLst>
              <a:ext uri="{FF2B5EF4-FFF2-40B4-BE49-F238E27FC236}">
                <a16:creationId xmlns:a16="http://schemas.microsoft.com/office/drawing/2014/main" id="{8F3B5A4E-ECFE-94CC-70D4-4B92DC03B0EB}"/>
              </a:ext>
            </a:extLst>
          </p:cNvPr>
          <p:cNvSpPr>
            <a:spLocks noChangeShapeType="1"/>
          </p:cNvSpPr>
          <p:nvPr/>
        </p:nvSpPr>
        <p:spPr bwMode="auto">
          <a:xfrm flipV="1">
            <a:off x="6834189" y="5462589"/>
            <a:ext cx="1587" cy="47625"/>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41007" name="Line 127">
            <a:extLst>
              <a:ext uri="{FF2B5EF4-FFF2-40B4-BE49-F238E27FC236}">
                <a16:creationId xmlns:a16="http://schemas.microsoft.com/office/drawing/2014/main" id="{E7FD3D61-6916-3836-CA9D-1D8400F81936}"/>
              </a:ext>
            </a:extLst>
          </p:cNvPr>
          <p:cNvSpPr>
            <a:spLocks noChangeShapeType="1"/>
          </p:cNvSpPr>
          <p:nvPr/>
        </p:nvSpPr>
        <p:spPr bwMode="auto">
          <a:xfrm flipV="1">
            <a:off x="7539039" y="5462589"/>
            <a:ext cx="1587" cy="47625"/>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41008" name="Line 128">
            <a:extLst>
              <a:ext uri="{FF2B5EF4-FFF2-40B4-BE49-F238E27FC236}">
                <a16:creationId xmlns:a16="http://schemas.microsoft.com/office/drawing/2014/main" id="{C47039B0-4890-B99D-B525-8BFE735ED1CD}"/>
              </a:ext>
            </a:extLst>
          </p:cNvPr>
          <p:cNvSpPr>
            <a:spLocks noChangeShapeType="1"/>
          </p:cNvSpPr>
          <p:nvPr/>
        </p:nvSpPr>
        <p:spPr bwMode="auto">
          <a:xfrm flipV="1">
            <a:off x="8231189" y="5462589"/>
            <a:ext cx="1587" cy="47625"/>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41009" name="Line 129">
            <a:extLst>
              <a:ext uri="{FF2B5EF4-FFF2-40B4-BE49-F238E27FC236}">
                <a16:creationId xmlns:a16="http://schemas.microsoft.com/office/drawing/2014/main" id="{477521B7-4A3B-831B-341B-1F5686DCEDE2}"/>
              </a:ext>
            </a:extLst>
          </p:cNvPr>
          <p:cNvSpPr>
            <a:spLocks noChangeShapeType="1"/>
          </p:cNvSpPr>
          <p:nvPr/>
        </p:nvSpPr>
        <p:spPr bwMode="auto">
          <a:xfrm flipV="1">
            <a:off x="8936039" y="5462589"/>
            <a:ext cx="1587" cy="47625"/>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41010" name="Rectangle 130">
            <a:extLst>
              <a:ext uri="{FF2B5EF4-FFF2-40B4-BE49-F238E27FC236}">
                <a16:creationId xmlns:a16="http://schemas.microsoft.com/office/drawing/2014/main" id="{C3E9E0A2-B6F0-D1D1-4D38-AA7A5A7C6AD4}"/>
              </a:ext>
            </a:extLst>
          </p:cNvPr>
          <p:cNvSpPr>
            <a:spLocks noChangeArrowheads="1"/>
          </p:cNvSpPr>
          <p:nvPr/>
        </p:nvSpPr>
        <p:spPr bwMode="auto">
          <a:xfrm>
            <a:off x="4343400" y="5233988"/>
            <a:ext cx="78548"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fr-FR" sz="1200">
                <a:solidFill>
                  <a:srgbClr val="003366"/>
                </a:solidFill>
                <a:latin typeface="Calibri" panose="020F0502020204030204" pitchFamily="34" charset="0"/>
              </a:rPr>
              <a:t>0</a:t>
            </a:r>
            <a:endParaRPr lang="en-US" altLang="fr-FR">
              <a:latin typeface="Calibri" panose="020F0502020204030204" pitchFamily="34" charset="0"/>
            </a:endParaRPr>
          </a:p>
        </p:txBody>
      </p:sp>
      <p:sp>
        <p:nvSpPr>
          <p:cNvPr id="41011" name="Rectangle 131">
            <a:extLst>
              <a:ext uri="{FF2B5EF4-FFF2-40B4-BE49-F238E27FC236}">
                <a16:creationId xmlns:a16="http://schemas.microsoft.com/office/drawing/2014/main" id="{2E9F8A73-3580-DDC7-E17B-7C1AE00163AD}"/>
              </a:ext>
            </a:extLst>
          </p:cNvPr>
          <p:cNvSpPr>
            <a:spLocks noChangeArrowheads="1"/>
          </p:cNvSpPr>
          <p:nvPr/>
        </p:nvSpPr>
        <p:spPr bwMode="auto">
          <a:xfrm>
            <a:off x="4975225" y="3860800"/>
            <a:ext cx="157094"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fr-FR" sz="1200">
                <a:solidFill>
                  <a:srgbClr val="003366"/>
                </a:solidFill>
                <a:latin typeface="Calibri" panose="020F0502020204030204" pitchFamily="34" charset="0"/>
              </a:rPr>
              <a:t>67</a:t>
            </a:r>
            <a:endParaRPr lang="en-US" altLang="fr-FR">
              <a:latin typeface="Calibri" panose="020F0502020204030204" pitchFamily="34" charset="0"/>
            </a:endParaRPr>
          </a:p>
        </p:txBody>
      </p:sp>
      <p:sp>
        <p:nvSpPr>
          <p:cNvPr id="41012" name="Rectangle 132">
            <a:extLst>
              <a:ext uri="{FF2B5EF4-FFF2-40B4-BE49-F238E27FC236}">
                <a16:creationId xmlns:a16="http://schemas.microsoft.com/office/drawing/2014/main" id="{200C2F2D-6F37-2EE7-6AF5-CC8D04FFE1A3}"/>
              </a:ext>
            </a:extLst>
          </p:cNvPr>
          <p:cNvSpPr>
            <a:spLocks noChangeArrowheads="1"/>
          </p:cNvSpPr>
          <p:nvPr/>
        </p:nvSpPr>
        <p:spPr bwMode="auto">
          <a:xfrm>
            <a:off x="5711825" y="3500438"/>
            <a:ext cx="157094"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fr-FR" sz="1200">
                <a:solidFill>
                  <a:srgbClr val="003366"/>
                </a:solidFill>
                <a:latin typeface="Calibri" panose="020F0502020204030204" pitchFamily="34" charset="0"/>
              </a:rPr>
              <a:t>85</a:t>
            </a:r>
            <a:endParaRPr lang="en-US" altLang="fr-FR">
              <a:latin typeface="Calibri" panose="020F0502020204030204" pitchFamily="34" charset="0"/>
            </a:endParaRPr>
          </a:p>
        </p:txBody>
      </p:sp>
      <p:sp>
        <p:nvSpPr>
          <p:cNvPr id="41013" name="Rectangle 133">
            <a:extLst>
              <a:ext uri="{FF2B5EF4-FFF2-40B4-BE49-F238E27FC236}">
                <a16:creationId xmlns:a16="http://schemas.microsoft.com/office/drawing/2014/main" id="{8847A83D-9564-F60F-80BC-6154CBFE24F2}"/>
              </a:ext>
            </a:extLst>
          </p:cNvPr>
          <p:cNvSpPr>
            <a:spLocks noChangeArrowheads="1"/>
          </p:cNvSpPr>
          <p:nvPr/>
        </p:nvSpPr>
        <p:spPr bwMode="auto">
          <a:xfrm>
            <a:off x="6432550" y="3298825"/>
            <a:ext cx="157094"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fr-FR" sz="1200">
                <a:solidFill>
                  <a:srgbClr val="003366"/>
                </a:solidFill>
                <a:latin typeface="Calibri" panose="020F0502020204030204" pitchFamily="34" charset="0"/>
              </a:rPr>
              <a:t>95</a:t>
            </a:r>
            <a:endParaRPr lang="en-US" altLang="fr-FR">
              <a:latin typeface="Calibri" panose="020F0502020204030204" pitchFamily="34" charset="0"/>
            </a:endParaRPr>
          </a:p>
        </p:txBody>
      </p:sp>
      <p:sp>
        <p:nvSpPr>
          <p:cNvPr id="41014" name="Rectangle 134">
            <a:extLst>
              <a:ext uri="{FF2B5EF4-FFF2-40B4-BE49-F238E27FC236}">
                <a16:creationId xmlns:a16="http://schemas.microsoft.com/office/drawing/2014/main" id="{DD45B4B1-10A4-1CF7-1199-4C2AB8B5E33E}"/>
              </a:ext>
            </a:extLst>
          </p:cNvPr>
          <p:cNvSpPr>
            <a:spLocks noChangeArrowheads="1"/>
          </p:cNvSpPr>
          <p:nvPr/>
        </p:nvSpPr>
        <p:spPr bwMode="auto">
          <a:xfrm>
            <a:off x="7104063" y="3284538"/>
            <a:ext cx="157094"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fr-FR" sz="1200">
                <a:solidFill>
                  <a:srgbClr val="003366"/>
                </a:solidFill>
                <a:latin typeface="Calibri" panose="020F0502020204030204" pitchFamily="34" charset="0"/>
              </a:rPr>
              <a:t>96</a:t>
            </a:r>
            <a:endParaRPr lang="en-US" altLang="fr-FR">
              <a:latin typeface="Calibri" panose="020F0502020204030204" pitchFamily="34" charset="0"/>
            </a:endParaRPr>
          </a:p>
        </p:txBody>
      </p:sp>
      <p:sp>
        <p:nvSpPr>
          <p:cNvPr id="41015" name="Rectangle 135">
            <a:extLst>
              <a:ext uri="{FF2B5EF4-FFF2-40B4-BE49-F238E27FC236}">
                <a16:creationId xmlns:a16="http://schemas.microsoft.com/office/drawing/2014/main" id="{9FF5975E-1E85-77DC-2AAA-7724AB02D053}"/>
              </a:ext>
            </a:extLst>
          </p:cNvPr>
          <p:cNvSpPr>
            <a:spLocks noChangeArrowheads="1"/>
          </p:cNvSpPr>
          <p:nvPr/>
        </p:nvSpPr>
        <p:spPr bwMode="auto">
          <a:xfrm>
            <a:off x="7799388" y="3175000"/>
            <a:ext cx="157094"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fr-FR" sz="1200">
                <a:solidFill>
                  <a:srgbClr val="003366"/>
                </a:solidFill>
                <a:latin typeface="Calibri" panose="020F0502020204030204" pitchFamily="34" charset="0"/>
              </a:rPr>
              <a:t>98</a:t>
            </a:r>
            <a:endParaRPr lang="en-US" altLang="fr-FR">
              <a:latin typeface="Calibri" panose="020F0502020204030204" pitchFamily="34" charset="0"/>
            </a:endParaRPr>
          </a:p>
        </p:txBody>
      </p:sp>
      <p:sp>
        <p:nvSpPr>
          <p:cNvPr id="41016" name="Rectangle 136">
            <a:extLst>
              <a:ext uri="{FF2B5EF4-FFF2-40B4-BE49-F238E27FC236}">
                <a16:creationId xmlns:a16="http://schemas.microsoft.com/office/drawing/2014/main" id="{63A85969-52DC-820B-0740-B3E5B6DD2489}"/>
              </a:ext>
            </a:extLst>
          </p:cNvPr>
          <p:cNvSpPr>
            <a:spLocks noChangeArrowheads="1"/>
          </p:cNvSpPr>
          <p:nvPr/>
        </p:nvSpPr>
        <p:spPr bwMode="auto">
          <a:xfrm>
            <a:off x="8472488" y="3175000"/>
            <a:ext cx="235642"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fr-FR" sz="1200">
                <a:solidFill>
                  <a:srgbClr val="003366"/>
                </a:solidFill>
                <a:latin typeface="Calibri" panose="020F0502020204030204" pitchFamily="34" charset="0"/>
              </a:rPr>
              <a:t>100</a:t>
            </a:r>
            <a:endParaRPr lang="en-US" altLang="fr-FR">
              <a:latin typeface="Calibri" panose="020F0502020204030204" pitchFamily="34" charset="0"/>
            </a:endParaRPr>
          </a:p>
        </p:txBody>
      </p:sp>
      <p:sp>
        <p:nvSpPr>
          <p:cNvPr id="41017" name="Rectangle 137">
            <a:extLst>
              <a:ext uri="{FF2B5EF4-FFF2-40B4-BE49-F238E27FC236}">
                <a16:creationId xmlns:a16="http://schemas.microsoft.com/office/drawing/2014/main" id="{E1B25EBF-6E0A-94FD-F22F-F9894752D0DE}"/>
              </a:ext>
            </a:extLst>
          </p:cNvPr>
          <p:cNvSpPr>
            <a:spLocks noChangeArrowheads="1"/>
          </p:cNvSpPr>
          <p:nvPr/>
        </p:nvSpPr>
        <p:spPr bwMode="auto">
          <a:xfrm>
            <a:off x="3771900" y="5376863"/>
            <a:ext cx="78548"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fr-FR" sz="1200">
                <a:solidFill>
                  <a:srgbClr val="003366"/>
                </a:solidFill>
                <a:latin typeface="Calibri" panose="020F0502020204030204" pitchFamily="34" charset="0"/>
              </a:rPr>
              <a:t>0</a:t>
            </a:r>
            <a:endParaRPr lang="en-US" altLang="fr-FR">
              <a:latin typeface="Calibri" panose="020F0502020204030204" pitchFamily="34" charset="0"/>
            </a:endParaRPr>
          </a:p>
        </p:txBody>
      </p:sp>
      <p:sp>
        <p:nvSpPr>
          <p:cNvPr id="41018" name="Rectangle 138">
            <a:extLst>
              <a:ext uri="{FF2B5EF4-FFF2-40B4-BE49-F238E27FC236}">
                <a16:creationId xmlns:a16="http://schemas.microsoft.com/office/drawing/2014/main" id="{3B95DC21-A183-83D9-1C70-D42642D9DC7D}"/>
              </a:ext>
            </a:extLst>
          </p:cNvPr>
          <p:cNvSpPr>
            <a:spLocks noChangeArrowheads="1"/>
          </p:cNvSpPr>
          <p:nvPr/>
        </p:nvSpPr>
        <p:spPr bwMode="auto">
          <a:xfrm>
            <a:off x="3662363" y="4967288"/>
            <a:ext cx="157094"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fr-FR" sz="1200">
                <a:solidFill>
                  <a:srgbClr val="003366"/>
                </a:solidFill>
                <a:latin typeface="Calibri" panose="020F0502020204030204" pitchFamily="34" charset="0"/>
              </a:rPr>
              <a:t>20</a:t>
            </a:r>
            <a:endParaRPr lang="en-US" altLang="fr-FR">
              <a:latin typeface="Calibri" panose="020F0502020204030204" pitchFamily="34" charset="0"/>
            </a:endParaRPr>
          </a:p>
        </p:txBody>
      </p:sp>
      <p:sp>
        <p:nvSpPr>
          <p:cNvPr id="41019" name="Rectangle 139">
            <a:extLst>
              <a:ext uri="{FF2B5EF4-FFF2-40B4-BE49-F238E27FC236}">
                <a16:creationId xmlns:a16="http://schemas.microsoft.com/office/drawing/2014/main" id="{67A3ABDD-6D3C-519F-EF33-34ED3B278CEC}"/>
              </a:ext>
            </a:extLst>
          </p:cNvPr>
          <p:cNvSpPr>
            <a:spLocks noChangeArrowheads="1"/>
          </p:cNvSpPr>
          <p:nvPr/>
        </p:nvSpPr>
        <p:spPr bwMode="auto">
          <a:xfrm>
            <a:off x="3662363" y="4557713"/>
            <a:ext cx="157094"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fr-FR" sz="1200">
                <a:solidFill>
                  <a:srgbClr val="003366"/>
                </a:solidFill>
                <a:latin typeface="Calibri" panose="020F0502020204030204" pitchFamily="34" charset="0"/>
              </a:rPr>
              <a:t>40</a:t>
            </a:r>
            <a:endParaRPr lang="en-US" altLang="fr-FR">
              <a:latin typeface="Calibri" panose="020F0502020204030204" pitchFamily="34" charset="0"/>
            </a:endParaRPr>
          </a:p>
        </p:txBody>
      </p:sp>
      <p:sp>
        <p:nvSpPr>
          <p:cNvPr id="41020" name="Rectangle 140">
            <a:extLst>
              <a:ext uri="{FF2B5EF4-FFF2-40B4-BE49-F238E27FC236}">
                <a16:creationId xmlns:a16="http://schemas.microsoft.com/office/drawing/2014/main" id="{55795E73-000C-ECD6-0E27-D71611EA6075}"/>
              </a:ext>
            </a:extLst>
          </p:cNvPr>
          <p:cNvSpPr>
            <a:spLocks noChangeArrowheads="1"/>
          </p:cNvSpPr>
          <p:nvPr/>
        </p:nvSpPr>
        <p:spPr bwMode="auto">
          <a:xfrm>
            <a:off x="3662363" y="4146550"/>
            <a:ext cx="157094"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fr-FR" sz="1200">
                <a:solidFill>
                  <a:srgbClr val="003366"/>
                </a:solidFill>
                <a:latin typeface="Calibri" panose="020F0502020204030204" pitchFamily="34" charset="0"/>
              </a:rPr>
              <a:t>60</a:t>
            </a:r>
            <a:endParaRPr lang="en-US" altLang="fr-FR">
              <a:latin typeface="Calibri" panose="020F0502020204030204" pitchFamily="34" charset="0"/>
            </a:endParaRPr>
          </a:p>
        </p:txBody>
      </p:sp>
      <p:sp>
        <p:nvSpPr>
          <p:cNvPr id="41021" name="Rectangle 141">
            <a:extLst>
              <a:ext uri="{FF2B5EF4-FFF2-40B4-BE49-F238E27FC236}">
                <a16:creationId xmlns:a16="http://schemas.microsoft.com/office/drawing/2014/main" id="{87FC6F27-981B-6A2A-C441-78C64C2BBDEE}"/>
              </a:ext>
            </a:extLst>
          </p:cNvPr>
          <p:cNvSpPr>
            <a:spLocks noChangeArrowheads="1"/>
          </p:cNvSpPr>
          <p:nvPr/>
        </p:nvSpPr>
        <p:spPr bwMode="auto">
          <a:xfrm>
            <a:off x="3662363" y="3736975"/>
            <a:ext cx="157094"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fr-FR" sz="1200">
                <a:solidFill>
                  <a:srgbClr val="003366"/>
                </a:solidFill>
                <a:latin typeface="Calibri" panose="020F0502020204030204" pitchFamily="34" charset="0"/>
              </a:rPr>
              <a:t>80</a:t>
            </a:r>
            <a:endParaRPr lang="en-US" altLang="fr-FR">
              <a:latin typeface="Calibri" panose="020F0502020204030204" pitchFamily="34" charset="0"/>
            </a:endParaRPr>
          </a:p>
        </p:txBody>
      </p:sp>
      <p:sp>
        <p:nvSpPr>
          <p:cNvPr id="41022" name="Rectangle 142">
            <a:extLst>
              <a:ext uri="{FF2B5EF4-FFF2-40B4-BE49-F238E27FC236}">
                <a16:creationId xmlns:a16="http://schemas.microsoft.com/office/drawing/2014/main" id="{FADDF672-80D9-4DE3-55EF-EF36CCCF6774}"/>
              </a:ext>
            </a:extLst>
          </p:cNvPr>
          <p:cNvSpPr>
            <a:spLocks noChangeArrowheads="1"/>
          </p:cNvSpPr>
          <p:nvPr/>
        </p:nvSpPr>
        <p:spPr bwMode="auto">
          <a:xfrm>
            <a:off x="3552825" y="3327400"/>
            <a:ext cx="235642"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fr-FR" sz="1200">
                <a:solidFill>
                  <a:srgbClr val="003366"/>
                </a:solidFill>
                <a:latin typeface="Calibri" panose="020F0502020204030204" pitchFamily="34" charset="0"/>
              </a:rPr>
              <a:t>100</a:t>
            </a:r>
            <a:endParaRPr lang="en-US" altLang="fr-FR">
              <a:latin typeface="Calibri" panose="020F0502020204030204" pitchFamily="34" charset="0"/>
            </a:endParaRPr>
          </a:p>
        </p:txBody>
      </p:sp>
      <p:sp>
        <p:nvSpPr>
          <p:cNvPr id="41024" name="Rectangle 65">
            <a:extLst>
              <a:ext uri="{FF2B5EF4-FFF2-40B4-BE49-F238E27FC236}">
                <a16:creationId xmlns:a16="http://schemas.microsoft.com/office/drawing/2014/main" id="{C894C79B-D7DB-E4F7-AC33-81C0A91BCB82}"/>
              </a:ext>
            </a:extLst>
          </p:cNvPr>
          <p:cNvSpPr>
            <a:spLocks noChangeArrowheads="1"/>
          </p:cNvSpPr>
          <p:nvPr/>
        </p:nvSpPr>
        <p:spPr bwMode="auto">
          <a:xfrm>
            <a:off x="1524000" y="161925"/>
            <a:ext cx="9144000" cy="70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en-US" altLang="fr-FR" sz="3600">
                <a:latin typeface="Trebuchet MS" panose="020B0703020202090204" pitchFamily="34" charset="0"/>
              </a:rPr>
              <a:t>Efficacité des anti-viraux oraux du VHB</a:t>
            </a: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5" name="Rectangle 3">
            <a:extLst>
              <a:ext uri="{FF2B5EF4-FFF2-40B4-BE49-F238E27FC236}">
                <a16:creationId xmlns:a16="http://schemas.microsoft.com/office/drawing/2014/main" id="{280DE3DE-66DF-63AC-5F98-B40C009CB157}"/>
              </a:ext>
            </a:extLst>
          </p:cNvPr>
          <p:cNvSpPr>
            <a:spLocks noGrp="1" noChangeArrowheads="1"/>
          </p:cNvSpPr>
          <p:nvPr>
            <p:ph type="body" idx="1"/>
          </p:nvPr>
        </p:nvSpPr>
        <p:spPr>
          <a:xfrm>
            <a:off x="696913" y="1457325"/>
            <a:ext cx="8613775" cy="1296987"/>
          </a:xfrm>
        </p:spPr>
        <p:txBody>
          <a:bodyPr>
            <a:noAutofit/>
          </a:bodyPr>
          <a:lstStyle/>
          <a:p>
            <a:pPr eaLnBrk="1" hangingPunct="1">
              <a:lnSpc>
                <a:spcPct val="70000"/>
              </a:lnSpc>
            </a:pPr>
            <a:r>
              <a:rPr lang="fr-FR" altLang="fr-FR" sz="1600" dirty="0">
                <a:ea typeface="ＭＳ Ｐゴシック" panose="020B0600070205080204" pitchFamily="34" charset="-128"/>
              </a:rPr>
              <a:t>Séroconversion </a:t>
            </a:r>
            <a:r>
              <a:rPr lang="fr-FR" altLang="fr-FR" sz="1600" dirty="0" err="1">
                <a:ea typeface="ＭＳ Ｐゴシック" panose="020B0600070205080204" pitchFamily="34" charset="-128"/>
              </a:rPr>
              <a:t>HBe</a:t>
            </a:r>
            <a:r>
              <a:rPr lang="fr-FR" altLang="fr-FR" sz="1600" dirty="0">
                <a:ea typeface="ＭＳ Ｐゴシック" panose="020B0600070205080204" pitchFamily="34" charset="-128"/>
              </a:rPr>
              <a:t> (actuarielle) </a:t>
            </a:r>
          </a:p>
          <a:p>
            <a:pPr lvl="1" eaLnBrk="1" hangingPunct="1">
              <a:lnSpc>
                <a:spcPct val="70000"/>
              </a:lnSpc>
            </a:pPr>
            <a:r>
              <a:rPr lang="fr-FR" altLang="fr-FR" sz="1600" dirty="0">
                <a:ea typeface="ＭＳ Ｐゴシック" panose="020B0600070205080204" pitchFamily="34" charset="-128"/>
              </a:rPr>
              <a:t>Incidence à 5 ans : 52 % (28 patients)</a:t>
            </a:r>
          </a:p>
          <a:p>
            <a:pPr eaLnBrk="1" hangingPunct="1">
              <a:lnSpc>
                <a:spcPct val="70000"/>
              </a:lnSpc>
            </a:pPr>
            <a:r>
              <a:rPr lang="fr-FR" altLang="fr-FR" sz="1600" dirty="0">
                <a:ea typeface="ＭＳ Ｐゴシック" panose="020B0600070205080204" pitchFamily="34" charset="-128"/>
              </a:rPr>
              <a:t>Perte </a:t>
            </a:r>
            <a:r>
              <a:rPr lang="fr-FR" altLang="fr-FR" sz="1600" dirty="0" err="1">
                <a:ea typeface="ＭＳ Ｐゴシック" panose="020B0600070205080204" pitchFamily="34" charset="-128"/>
              </a:rPr>
              <a:t>AgHBs</a:t>
            </a:r>
            <a:r>
              <a:rPr lang="fr-FR" altLang="fr-FR" sz="1600" dirty="0">
                <a:ea typeface="ＭＳ Ｐゴシック" panose="020B0600070205080204" pitchFamily="34" charset="-128"/>
              </a:rPr>
              <a:t> chez les patients </a:t>
            </a:r>
            <a:r>
              <a:rPr lang="fr-FR" altLang="fr-FR" sz="1600" dirty="0" err="1">
                <a:ea typeface="ＭＳ Ｐゴシック" panose="020B0600070205080204" pitchFamily="34" charset="-128"/>
              </a:rPr>
              <a:t>AgHBe</a:t>
            </a:r>
            <a:r>
              <a:rPr lang="fr-FR" altLang="fr-FR" sz="1600" dirty="0">
                <a:ea typeface="ＭＳ Ｐゴシック" panose="020B0600070205080204" pitchFamily="34" charset="-128"/>
              </a:rPr>
              <a:t>+</a:t>
            </a:r>
          </a:p>
          <a:p>
            <a:pPr lvl="1" eaLnBrk="1" hangingPunct="1">
              <a:lnSpc>
                <a:spcPct val="70000"/>
              </a:lnSpc>
            </a:pPr>
            <a:r>
              <a:rPr lang="fr-FR" altLang="fr-FR" sz="1600" dirty="0">
                <a:ea typeface="ＭＳ Ｐゴシック" panose="020B0600070205080204" pitchFamily="34" charset="-128"/>
              </a:rPr>
              <a:t>13 patients sur 72</a:t>
            </a:r>
          </a:p>
          <a:p>
            <a:pPr lvl="1" eaLnBrk="1" hangingPunct="1">
              <a:lnSpc>
                <a:spcPct val="70000"/>
              </a:lnSpc>
            </a:pPr>
            <a:r>
              <a:rPr lang="fr-FR" altLang="fr-FR" sz="1600" dirty="0">
                <a:ea typeface="ＭＳ Ｐゴシック" panose="020B0600070205080204" pitchFamily="34" charset="-128"/>
              </a:rPr>
              <a:t>Incidence actuarielle à 5 ans : 33 %</a:t>
            </a:r>
          </a:p>
          <a:p>
            <a:pPr eaLnBrk="1" hangingPunct="1">
              <a:lnSpc>
                <a:spcPct val="70000"/>
              </a:lnSpc>
            </a:pPr>
            <a:r>
              <a:rPr lang="fr-FR" altLang="fr-FR" sz="1600" dirty="0">
                <a:ea typeface="ＭＳ Ｐゴシック" panose="020B0600070205080204" pitchFamily="34" charset="-128"/>
              </a:rPr>
              <a:t>Tolérance rénale bonne à 5 ans </a:t>
            </a:r>
          </a:p>
        </p:txBody>
      </p:sp>
      <p:sp>
        <p:nvSpPr>
          <p:cNvPr id="43010" name="Text Box 5">
            <a:extLst>
              <a:ext uri="{FF2B5EF4-FFF2-40B4-BE49-F238E27FC236}">
                <a16:creationId xmlns:a16="http://schemas.microsoft.com/office/drawing/2014/main" id="{2472EFCE-EC5C-25F7-ABF9-9521EB179D07}"/>
              </a:ext>
            </a:extLst>
          </p:cNvPr>
          <p:cNvSpPr txBox="1">
            <a:spLocks noChangeArrowheads="1"/>
          </p:cNvSpPr>
          <p:nvPr/>
        </p:nvSpPr>
        <p:spPr bwMode="auto">
          <a:xfrm>
            <a:off x="5272087" y="2458682"/>
            <a:ext cx="3635375"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sz="1800" b="1" dirty="0">
                <a:solidFill>
                  <a:srgbClr val="C00000"/>
                </a:solidFill>
                <a:latin typeface="Trebuchet MS" panose="020B0703020202090204" pitchFamily="34" charset="0"/>
              </a:rPr>
              <a:t>Survie des patients cirrhotiques</a:t>
            </a:r>
          </a:p>
          <a:p>
            <a:pPr eaLnBrk="1" hangingPunct="1"/>
            <a:r>
              <a:rPr lang="fr-FR" altLang="fr-FR" sz="1800" b="1" dirty="0">
                <a:solidFill>
                  <a:srgbClr val="C00000"/>
                </a:solidFill>
                <a:latin typeface="Trebuchet MS" panose="020B0703020202090204" pitchFamily="34" charset="0"/>
              </a:rPr>
              <a:t>Sous </a:t>
            </a:r>
            <a:r>
              <a:rPr lang="fr-FR" altLang="fr-FR" sz="1800" b="1" dirty="0" err="1">
                <a:solidFill>
                  <a:srgbClr val="C00000"/>
                </a:solidFill>
                <a:latin typeface="Trebuchet MS" panose="020B0703020202090204" pitchFamily="34" charset="0"/>
              </a:rPr>
              <a:t>Entecavir</a:t>
            </a:r>
            <a:r>
              <a:rPr lang="fr-FR" altLang="fr-FR" sz="1800" b="1" dirty="0">
                <a:solidFill>
                  <a:srgbClr val="C00000"/>
                </a:solidFill>
                <a:latin typeface="Trebuchet MS" panose="020B0703020202090204" pitchFamily="34" charset="0"/>
              </a:rPr>
              <a:t> </a:t>
            </a:r>
          </a:p>
        </p:txBody>
      </p:sp>
      <p:grpSp>
        <p:nvGrpSpPr>
          <p:cNvPr id="43011" name="Groupe 40">
            <a:extLst>
              <a:ext uri="{FF2B5EF4-FFF2-40B4-BE49-F238E27FC236}">
                <a16:creationId xmlns:a16="http://schemas.microsoft.com/office/drawing/2014/main" id="{18DDBAD4-669A-6D46-5751-C709CEBBDCE7}"/>
              </a:ext>
            </a:extLst>
          </p:cNvPr>
          <p:cNvGrpSpPr>
            <a:grpSpLocks/>
          </p:cNvGrpSpPr>
          <p:nvPr/>
        </p:nvGrpSpPr>
        <p:grpSpPr bwMode="auto">
          <a:xfrm>
            <a:off x="4075114" y="3538538"/>
            <a:ext cx="4618037" cy="2114550"/>
            <a:chOff x="5370513" y="4041776"/>
            <a:chExt cx="2781300" cy="1679575"/>
          </a:xfrm>
        </p:grpSpPr>
        <p:sp>
          <p:nvSpPr>
            <p:cNvPr id="43051" name="Line 63">
              <a:extLst>
                <a:ext uri="{FF2B5EF4-FFF2-40B4-BE49-F238E27FC236}">
                  <a16:creationId xmlns:a16="http://schemas.microsoft.com/office/drawing/2014/main" id="{AFEDC80C-CC9E-96C5-D6E3-BF6226701E74}"/>
                </a:ext>
              </a:extLst>
            </p:cNvPr>
            <p:cNvSpPr>
              <a:spLocks noChangeShapeType="1"/>
            </p:cNvSpPr>
            <p:nvPr/>
          </p:nvSpPr>
          <p:spPr bwMode="auto">
            <a:xfrm>
              <a:off x="5370513" y="4044951"/>
              <a:ext cx="44450" cy="0"/>
            </a:xfrm>
            <a:prstGeom prst="line">
              <a:avLst/>
            </a:prstGeom>
            <a:noFill/>
            <a:ln w="2">
              <a:solidFill>
                <a:srgbClr val="000000"/>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43052" name="Line 64">
              <a:extLst>
                <a:ext uri="{FF2B5EF4-FFF2-40B4-BE49-F238E27FC236}">
                  <a16:creationId xmlns:a16="http://schemas.microsoft.com/office/drawing/2014/main" id="{1403DD38-4027-5759-337D-F49CD7914AA3}"/>
                </a:ext>
              </a:extLst>
            </p:cNvPr>
            <p:cNvSpPr>
              <a:spLocks noChangeShapeType="1"/>
            </p:cNvSpPr>
            <p:nvPr/>
          </p:nvSpPr>
          <p:spPr bwMode="auto">
            <a:xfrm flipV="1">
              <a:off x="5414963" y="4041776"/>
              <a:ext cx="0" cy="3175"/>
            </a:xfrm>
            <a:prstGeom prst="line">
              <a:avLst/>
            </a:prstGeom>
            <a:noFill/>
            <a:ln w="2">
              <a:solidFill>
                <a:srgbClr val="000000"/>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43053" name="Line 65">
              <a:extLst>
                <a:ext uri="{FF2B5EF4-FFF2-40B4-BE49-F238E27FC236}">
                  <a16:creationId xmlns:a16="http://schemas.microsoft.com/office/drawing/2014/main" id="{BC0052A1-D297-1024-FBFA-C0E02D08DD90}"/>
                </a:ext>
              </a:extLst>
            </p:cNvPr>
            <p:cNvSpPr>
              <a:spLocks noChangeShapeType="1"/>
            </p:cNvSpPr>
            <p:nvPr/>
          </p:nvSpPr>
          <p:spPr bwMode="auto">
            <a:xfrm flipV="1">
              <a:off x="6761163" y="5673726"/>
              <a:ext cx="0" cy="47625"/>
            </a:xfrm>
            <a:prstGeom prst="line">
              <a:avLst/>
            </a:prstGeom>
            <a:noFill/>
            <a:ln w="2">
              <a:solidFill>
                <a:srgbClr val="000000"/>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43054" name="Line 66">
              <a:extLst>
                <a:ext uri="{FF2B5EF4-FFF2-40B4-BE49-F238E27FC236}">
                  <a16:creationId xmlns:a16="http://schemas.microsoft.com/office/drawing/2014/main" id="{DD87BB19-5A88-F990-5841-B69CCB1EEB01}"/>
                </a:ext>
              </a:extLst>
            </p:cNvPr>
            <p:cNvSpPr>
              <a:spLocks noChangeShapeType="1"/>
            </p:cNvSpPr>
            <p:nvPr/>
          </p:nvSpPr>
          <p:spPr bwMode="auto">
            <a:xfrm flipV="1">
              <a:off x="7029450" y="5673726"/>
              <a:ext cx="0" cy="47625"/>
            </a:xfrm>
            <a:prstGeom prst="line">
              <a:avLst/>
            </a:prstGeom>
            <a:noFill/>
            <a:ln w="2">
              <a:solidFill>
                <a:srgbClr val="000000"/>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43055" name="Line 67">
              <a:extLst>
                <a:ext uri="{FF2B5EF4-FFF2-40B4-BE49-F238E27FC236}">
                  <a16:creationId xmlns:a16="http://schemas.microsoft.com/office/drawing/2014/main" id="{3572A592-E6B0-24E7-9F20-FAC054F6CF49}"/>
                </a:ext>
              </a:extLst>
            </p:cNvPr>
            <p:cNvSpPr>
              <a:spLocks noChangeShapeType="1"/>
            </p:cNvSpPr>
            <p:nvPr/>
          </p:nvSpPr>
          <p:spPr bwMode="auto">
            <a:xfrm flipV="1">
              <a:off x="7299325" y="5673726"/>
              <a:ext cx="0" cy="47625"/>
            </a:xfrm>
            <a:prstGeom prst="line">
              <a:avLst/>
            </a:prstGeom>
            <a:noFill/>
            <a:ln w="2">
              <a:solidFill>
                <a:srgbClr val="000000"/>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43056" name="Line 68">
              <a:extLst>
                <a:ext uri="{FF2B5EF4-FFF2-40B4-BE49-F238E27FC236}">
                  <a16:creationId xmlns:a16="http://schemas.microsoft.com/office/drawing/2014/main" id="{5F05B21A-2ADF-16D2-D118-457CD7F32AFC}"/>
                </a:ext>
              </a:extLst>
            </p:cNvPr>
            <p:cNvSpPr>
              <a:spLocks noChangeShapeType="1"/>
            </p:cNvSpPr>
            <p:nvPr/>
          </p:nvSpPr>
          <p:spPr bwMode="auto">
            <a:xfrm>
              <a:off x="7029450" y="5673726"/>
              <a:ext cx="269875" cy="0"/>
            </a:xfrm>
            <a:prstGeom prst="line">
              <a:avLst/>
            </a:prstGeom>
            <a:noFill/>
            <a:ln w="2">
              <a:solidFill>
                <a:srgbClr val="000000"/>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43057" name="Line 69">
              <a:extLst>
                <a:ext uri="{FF2B5EF4-FFF2-40B4-BE49-F238E27FC236}">
                  <a16:creationId xmlns:a16="http://schemas.microsoft.com/office/drawing/2014/main" id="{2D895FBA-1C36-2DBE-EF57-82392DCF4DDF}"/>
                </a:ext>
              </a:extLst>
            </p:cNvPr>
            <p:cNvSpPr>
              <a:spLocks noChangeShapeType="1"/>
            </p:cNvSpPr>
            <p:nvPr/>
          </p:nvSpPr>
          <p:spPr bwMode="auto">
            <a:xfrm>
              <a:off x="6761163" y="5673726"/>
              <a:ext cx="268288" cy="0"/>
            </a:xfrm>
            <a:prstGeom prst="line">
              <a:avLst/>
            </a:prstGeom>
            <a:noFill/>
            <a:ln w="2">
              <a:solidFill>
                <a:srgbClr val="000000"/>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43058" name="Line 70">
              <a:extLst>
                <a:ext uri="{FF2B5EF4-FFF2-40B4-BE49-F238E27FC236}">
                  <a16:creationId xmlns:a16="http://schemas.microsoft.com/office/drawing/2014/main" id="{C7014786-D820-FA29-9A0A-16B2FD158883}"/>
                </a:ext>
              </a:extLst>
            </p:cNvPr>
            <p:cNvSpPr>
              <a:spLocks noChangeShapeType="1"/>
            </p:cNvSpPr>
            <p:nvPr/>
          </p:nvSpPr>
          <p:spPr bwMode="auto">
            <a:xfrm flipV="1">
              <a:off x="7567613" y="5673726"/>
              <a:ext cx="0" cy="47625"/>
            </a:xfrm>
            <a:prstGeom prst="line">
              <a:avLst/>
            </a:prstGeom>
            <a:noFill/>
            <a:ln w="2">
              <a:solidFill>
                <a:srgbClr val="000000"/>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43059" name="Line 71">
              <a:extLst>
                <a:ext uri="{FF2B5EF4-FFF2-40B4-BE49-F238E27FC236}">
                  <a16:creationId xmlns:a16="http://schemas.microsoft.com/office/drawing/2014/main" id="{9A7D554E-9EBC-3F40-D9C6-C412C0B812BB}"/>
                </a:ext>
              </a:extLst>
            </p:cNvPr>
            <p:cNvSpPr>
              <a:spLocks noChangeShapeType="1"/>
            </p:cNvSpPr>
            <p:nvPr/>
          </p:nvSpPr>
          <p:spPr bwMode="auto">
            <a:xfrm flipV="1">
              <a:off x="7837488" y="5673726"/>
              <a:ext cx="0" cy="47625"/>
            </a:xfrm>
            <a:prstGeom prst="line">
              <a:avLst/>
            </a:prstGeom>
            <a:noFill/>
            <a:ln w="2">
              <a:solidFill>
                <a:srgbClr val="000000"/>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43060" name="Line 72">
              <a:extLst>
                <a:ext uri="{FF2B5EF4-FFF2-40B4-BE49-F238E27FC236}">
                  <a16:creationId xmlns:a16="http://schemas.microsoft.com/office/drawing/2014/main" id="{6B45112E-8DFB-731B-E779-1319D836DE9E}"/>
                </a:ext>
              </a:extLst>
            </p:cNvPr>
            <p:cNvSpPr>
              <a:spLocks noChangeShapeType="1"/>
            </p:cNvSpPr>
            <p:nvPr/>
          </p:nvSpPr>
          <p:spPr bwMode="auto">
            <a:xfrm>
              <a:off x="7567613" y="5673726"/>
              <a:ext cx="269875" cy="0"/>
            </a:xfrm>
            <a:prstGeom prst="line">
              <a:avLst/>
            </a:prstGeom>
            <a:noFill/>
            <a:ln w="2">
              <a:solidFill>
                <a:srgbClr val="000000"/>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43061" name="Line 73">
              <a:extLst>
                <a:ext uri="{FF2B5EF4-FFF2-40B4-BE49-F238E27FC236}">
                  <a16:creationId xmlns:a16="http://schemas.microsoft.com/office/drawing/2014/main" id="{D76C9720-CA74-2D50-D9FE-1BF341D99055}"/>
                </a:ext>
              </a:extLst>
            </p:cNvPr>
            <p:cNvSpPr>
              <a:spLocks noChangeShapeType="1"/>
            </p:cNvSpPr>
            <p:nvPr/>
          </p:nvSpPr>
          <p:spPr bwMode="auto">
            <a:xfrm>
              <a:off x="7299325" y="5673726"/>
              <a:ext cx="268288" cy="0"/>
            </a:xfrm>
            <a:prstGeom prst="line">
              <a:avLst/>
            </a:prstGeom>
            <a:noFill/>
            <a:ln w="2">
              <a:solidFill>
                <a:srgbClr val="000000"/>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43062" name="Line 74">
              <a:extLst>
                <a:ext uri="{FF2B5EF4-FFF2-40B4-BE49-F238E27FC236}">
                  <a16:creationId xmlns:a16="http://schemas.microsoft.com/office/drawing/2014/main" id="{FFC046B4-FD18-6619-D22D-943D0B7E08DA}"/>
                </a:ext>
              </a:extLst>
            </p:cNvPr>
            <p:cNvSpPr>
              <a:spLocks noChangeShapeType="1"/>
            </p:cNvSpPr>
            <p:nvPr/>
          </p:nvSpPr>
          <p:spPr bwMode="auto">
            <a:xfrm>
              <a:off x="5370513" y="4371976"/>
              <a:ext cx="44450" cy="0"/>
            </a:xfrm>
            <a:prstGeom prst="line">
              <a:avLst/>
            </a:prstGeom>
            <a:noFill/>
            <a:ln w="2">
              <a:solidFill>
                <a:srgbClr val="000000"/>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43063" name="Line 75">
              <a:extLst>
                <a:ext uri="{FF2B5EF4-FFF2-40B4-BE49-F238E27FC236}">
                  <a16:creationId xmlns:a16="http://schemas.microsoft.com/office/drawing/2014/main" id="{D20CFD09-65C5-01DD-0197-CD13DCE6BF7B}"/>
                </a:ext>
              </a:extLst>
            </p:cNvPr>
            <p:cNvSpPr>
              <a:spLocks noChangeShapeType="1"/>
            </p:cNvSpPr>
            <p:nvPr/>
          </p:nvSpPr>
          <p:spPr bwMode="auto">
            <a:xfrm>
              <a:off x="5370513" y="4695826"/>
              <a:ext cx="44450" cy="0"/>
            </a:xfrm>
            <a:prstGeom prst="line">
              <a:avLst/>
            </a:prstGeom>
            <a:noFill/>
            <a:ln w="2">
              <a:solidFill>
                <a:srgbClr val="000000"/>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43064" name="Line 76">
              <a:extLst>
                <a:ext uri="{FF2B5EF4-FFF2-40B4-BE49-F238E27FC236}">
                  <a16:creationId xmlns:a16="http://schemas.microsoft.com/office/drawing/2014/main" id="{34C2D059-081E-AF5A-CB2A-130C59373E14}"/>
                </a:ext>
              </a:extLst>
            </p:cNvPr>
            <p:cNvSpPr>
              <a:spLocks noChangeShapeType="1"/>
            </p:cNvSpPr>
            <p:nvPr/>
          </p:nvSpPr>
          <p:spPr bwMode="auto">
            <a:xfrm flipV="1">
              <a:off x="5414963" y="4371976"/>
              <a:ext cx="0" cy="323850"/>
            </a:xfrm>
            <a:prstGeom prst="line">
              <a:avLst/>
            </a:prstGeom>
            <a:noFill/>
            <a:ln w="2">
              <a:solidFill>
                <a:srgbClr val="000000"/>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43065" name="Line 77">
              <a:extLst>
                <a:ext uri="{FF2B5EF4-FFF2-40B4-BE49-F238E27FC236}">
                  <a16:creationId xmlns:a16="http://schemas.microsoft.com/office/drawing/2014/main" id="{6B97F3E9-D0FD-FD24-26D9-F569781F878D}"/>
                </a:ext>
              </a:extLst>
            </p:cNvPr>
            <p:cNvSpPr>
              <a:spLocks noChangeShapeType="1"/>
            </p:cNvSpPr>
            <p:nvPr/>
          </p:nvSpPr>
          <p:spPr bwMode="auto">
            <a:xfrm>
              <a:off x="5370513" y="5021263"/>
              <a:ext cx="44450" cy="0"/>
            </a:xfrm>
            <a:prstGeom prst="line">
              <a:avLst/>
            </a:prstGeom>
            <a:noFill/>
            <a:ln w="2">
              <a:solidFill>
                <a:srgbClr val="000000"/>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43066" name="Line 78">
              <a:extLst>
                <a:ext uri="{FF2B5EF4-FFF2-40B4-BE49-F238E27FC236}">
                  <a16:creationId xmlns:a16="http://schemas.microsoft.com/office/drawing/2014/main" id="{58241536-143E-262B-7A38-2F84F8074A2D}"/>
                </a:ext>
              </a:extLst>
            </p:cNvPr>
            <p:cNvSpPr>
              <a:spLocks noChangeShapeType="1"/>
            </p:cNvSpPr>
            <p:nvPr/>
          </p:nvSpPr>
          <p:spPr bwMode="auto">
            <a:xfrm>
              <a:off x="5370513" y="5346701"/>
              <a:ext cx="44450" cy="0"/>
            </a:xfrm>
            <a:prstGeom prst="line">
              <a:avLst/>
            </a:prstGeom>
            <a:noFill/>
            <a:ln w="2">
              <a:solidFill>
                <a:srgbClr val="000000"/>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43067" name="Line 79">
              <a:extLst>
                <a:ext uri="{FF2B5EF4-FFF2-40B4-BE49-F238E27FC236}">
                  <a16:creationId xmlns:a16="http://schemas.microsoft.com/office/drawing/2014/main" id="{28F9402E-37A7-D73E-F42E-5E3A469C4DD7}"/>
                </a:ext>
              </a:extLst>
            </p:cNvPr>
            <p:cNvSpPr>
              <a:spLocks noChangeShapeType="1"/>
            </p:cNvSpPr>
            <p:nvPr/>
          </p:nvSpPr>
          <p:spPr bwMode="auto">
            <a:xfrm flipV="1">
              <a:off x="5414963" y="5021263"/>
              <a:ext cx="0" cy="325438"/>
            </a:xfrm>
            <a:prstGeom prst="line">
              <a:avLst/>
            </a:prstGeom>
            <a:noFill/>
            <a:ln w="2">
              <a:solidFill>
                <a:srgbClr val="000000"/>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43068" name="Line 80">
              <a:extLst>
                <a:ext uri="{FF2B5EF4-FFF2-40B4-BE49-F238E27FC236}">
                  <a16:creationId xmlns:a16="http://schemas.microsoft.com/office/drawing/2014/main" id="{7FEA640F-6CA5-2D35-3F76-27FAF6D46FE2}"/>
                </a:ext>
              </a:extLst>
            </p:cNvPr>
            <p:cNvSpPr>
              <a:spLocks noChangeShapeType="1"/>
            </p:cNvSpPr>
            <p:nvPr/>
          </p:nvSpPr>
          <p:spPr bwMode="auto">
            <a:xfrm flipV="1">
              <a:off x="5414963" y="5673726"/>
              <a:ext cx="0" cy="47625"/>
            </a:xfrm>
            <a:prstGeom prst="line">
              <a:avLst/>
            </a:prstGeom>
            <a:noFill/>
            <a:ln w="2">
              <a:solidFill>
                <a:srgbClr val="000000"/>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43069" name="Line 81">
              <a:extLst>
                <a:ext uri="{FF2B5EF4-FFF2-40B4-BE49-F238E27FC236}">
                  <a16:creationId xmlns:a16="http://schemas.microsoft.com/office/drawing/2014/main" id="{811F96EF-C1F4-6845-9487-AD0BA5A74513}"/>
                </a:ext>
              </a:extLst>
            </p:cNvPr>
            <p:cNvSpPr>
              <a:spLocks noChangeShapeType="1"/>
            </p:cNvSpPr>
            <p:nvPr/>
          </p:nvSpPr>
          <p:spPr bwMode="auto">
            <a:xfrm>
              <a:off x="5370513" y="5673726"/>
              <a:ext cx="44450" cy="0"/>
            </a:xfrm>
            <a:prstGeom prst="line">
              <a:avLst/>
            </a:prstGeom>
            <a:noFill/>
            <a:ln w="2">
              <a:solidFill>
                <a:srgbClr val="000000"/>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43070" name="Line 82">
              <a:extLst>
                <a:ext uri="{FF2B5EF4-FFF2-40B4-BE49-F238E27FC236}">
                  <a16:creationId xmlns:a16="http://schemas.microsoft.com/office/drawing/2014/main" id="{CBD83EFF-6638-3ACF-6C98-F9BC440958A5}"/>
                </a:ext>
              </a:extLst>
            </p:cNvPr>
            <p:cNvSpPr>
              <a:spLocks noChangeShapeType="1"/>
            </p:cNvSpPr>
            <p:nvPr/>
          </p:nvSpPr>
          <p:spPr bwMode="auto">
            <a:xfrm flipV="1">
              <a:off x="5683250" y="5673726"/>
              <a:ext cx="0" cy="47625"/>
            </a:xfrm>
            <a:prstGeom prst="line">
              <a:avLst/>
            </a:prstGeom>
            <a:noFill/>
            <a:ln w="2">
              <a:solidFill>
                <a:srgbClr val="000000"/>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43071" name="Line 83">
              <a:extLst>
                <a:ext uri="{FF2B5EF4-FFF2-40B4-BE49-F238E27FC236}">
                  <a16:creationId xmlns:a16="http://schemas.microsoft.com/office/drawing/2014/main" id="{3E84B7C4-3793-E528-9531-832FCF2961E8}"/>
                </a:ext>
              </a:extLst>
            </p:cNvPr>
            <p:cNvSpPr>
              <a:spLocks noChangeShapeType="1"/>
            </p:cNvSpPr>
            <p:nvPr/>
          </p:nvSpPr>
          <p:spPr bwMode="auto">
            <a:xfrm>
              <a:off x="5414963" y="5673726"/>
              <a:ext cx="268288" cy="0"/>
            </a:xfrm>
            <a:prstGeom prst="line">
              <a:avLst/>
            </a:prstGeom>
            <a:noFill/>
            <a:ln w="2">
              <a:solidFill>
                <a:srgbClr val="000000"/>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43072" name="Line 84">
              <a:extLst>
                <a:ext uri="{FF2B5EF4-FFF2-40B4-BE49-F238E27FC236}">
                  <a16:creationId xmlns:a16="http://schemas.microsoft.com/office/drawing/2014/main" id="{A7080518-2C46-4AA8-FFFC-7CDDBFE42645}"/>
                </a:ext>
              </a:extLst>
            </p:cNvPr>
            <p:cNvSpPr>
              <a:spLocks noChangeShapeType="1"/>
            </p:cNvSpPr>
            <p:nvPr/>
          </p:nvSpPr>
          <p:spPr bwMode="auto">
            <a:xfrm flipV="1">
              <a:off x="5414963" y="5346701"/>
              <a:ext cx="0" cy="327025"/>
            </a:xfrm>
            <a:prstGeom prst="line">
              <a:avLst/>
            </a:prstGeom>
            <a:noFill/>
            <a:ln w="2">
              <a:solidFill>
                <a:srgbClr val="000000"/>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43073" name="Line 85">
              <a:extLst>
                <a:ext uri="{FF2B5EF4-FFF2-40B4-BE49-F238E27FC236}">
                  <a16:creationId xmlns:a16="http://schemas.microsoft.com/office/drawing/2014/main" id="{2AA4D248-C564-6A47-407D-66B74E1A5734}"/>
                </a:ext>
              </a:extLst>
            </p:cNvPr>
            <p:cNvSpPr>
              <a:spLocks noChangeShapeType="1"/>
            </p:cNvSpPr>
            <p:nvPr/>
          </p:nvSpPr>
          <p:spPr bwMode="auto">
            <a:xfrm flipV="1">
              <a:off x="5953125" y="5673726"/>
              <a:ext cx="0" cy="47625"/>
            </a:xfrm>
            <a:prstGeom prst="line">
              <a:avLst/>
            </a:prstGeom>
            <a:noFill/>
            <a:ln w="2">
              <a:solidFill>
                <a:srgbClr val="000000"/>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43074" name="Line 86">
              <a:extLst>
                <a:ext uri="{FF2B5EF4-FFF2-40B4-BE49-F238E27FC236}">
                  <a16:creationId xmlns:a16="http://schemas.microsoft.com/office/drawing/2014/main" id="{FAEAC934-C339-0265-0848-8862ADFE7C0B}"/>
                </a:ext>
              </a:extLst>
            </p:cNvPr>
            <p:cNvSpPr>
              <a:spLocks noChangeShapeType="1"/>
            </p:cNvSpPr>
            <p:nvPr/>
          </p:nvSpPr>
          <p:spPr bwMode="auto">
            <a:xfrm flipV="1">
              <a:off x="6221413" y="5673726"/>
              <a:ext cx="0" cy="47625"/>
            </a:xfrm>
            <a:prstGeom prst="line">
              <a:avLst/>
            </a:prstGeom>
            <a:noFill/>
            <a:ln w="2">
              <a:solidFill>
                <a:srgbClr val="000000"/>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43075" name="Line 87">
              <a:extLst>
                <a:ext uri="{FF2B5EF4-FFF2-40B4-BE49-F238E27FC236}">
                  <a16:creationId xmlns:a16="http://schemas.microsoft.com/office/drawing/2014/main" id="{D9092B42-FD03-8B95-D2AD-C48C12A32301}"/>
                </a:ext>
              </a:extLst>
            </p:cNvPr>
            <p:cNvSpPr>
              <a:spLocks noChangeShapeType="1"/>
            </p:cNvSpPr>
            <p:nvPr/>
          </p:nvSpPr>
          <p:spPr bwMode="auto">
            <a:xfrm>
              <a:off x="5953125" y="5673726"/>
              <a:ext cx="268288" cy="0"/>
            </a:xfrm>
            <a:prstGeom prst="line">
              <a:avLst/>
            </a:prstGeom>
            <a:noFill/>
            <a:ln w="2">
              <a:solidFill>
                <a:srgbClr val="000000"/>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43076" name="Line 88">
              <a:extLst>
                <a:ext uri="{FF2B5EF4-FFF2-40B4-BE49-F238E27FC236}">
                  <a16:creationId xmlns:a16="http://schemas.microsoft.com/office/drawing/2014/main" id="{9C6DA97B-0DA9-0AF4-23AE-6E577A9B71C4}"/>
                </a:ext>
              </a:extLst>
            </p:cNvPr>
            <p:cNvSpPr>
              <a:spLocks noChangeShapeType="1"/>
            </p:cNvSpPr>
            <p:nvPr/>
          </p:nvSpPr>
          <p:spPr bwMode="auto">
            <a:xfrm flipV="1">
              <a:off x="6491288" y="5673726"/>
              <a:ext cx="0" cy="47625"/>
            </a:xfrm>
            <a:prstGeom prst="line">
              <a:avLst/>
            </a:prstGeom>
            <a:noFill/>
            <a:ln w="2">
              <a:solidFill>
                <a:srgbClr val="000000"/>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43077" name="Line 89">
              <a:extLst>
                <a:ext uri="{FF2B5EF4-FFF2-40B4-BE49-F238E27FC236}">
                  <a16:creationId xmlns:a16="http://schemas.microsoft.com/office/drawing/2014/main" id="{E09923B1-6077-DB61-0412-D3D7915E9526}"/>
                </a:ext>
              </a:extLst>
            </p:cNvPr>
            <p:cNvSpPr>
              <a:spLocks noChangeShapeType="1"/>
            </p:cNvSpPr>
            <p:nvPr/>
          </p:nvSpPr>
          <p:spPr bwMode="auto">
            <a:xfrm>
              <a:off x="6221413" y="5673726"/>
              <a:ext cx="269875" cy="0"/>
            </a:xfrm>
            <a:prstGeom prst="line">
              <a:avLst/>
            </a:prstGeom>
            <a:noFill/>
            <a:ln w="2">
              <a:solidFill>
                <a:srgbClr val="000000"/>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43078" name="Line 90">
              <a:extLst>
                <a:ext uri="{FF2B5EF4-FFF2-40B4-BE49-F238E27FC236}">
                  <a16:creationId xmlns:a16="http://schemas.microsoft.com/office/drawing/2014/main" id="{136A98F6-E3CC-4D0C-DB68-D116D2FAF611}"/>
                </a:ext>
              </a:extLst>
            </p:cNvPr>
            <p:cNvSpPr>
              <a:spLocks noChangeShapeType="1"/>
            </p:cNvSpPr>
            <p:nvPr/>
          </p:nvSpPr>
          <p:spPr bwMode="auto">
            <a:xfrm>
              <a:off x="5683250" y="5673726"/>
              <a:ext cx="269875" cy="0"/>
            </a:xfrm>
            <a:prstGeom prst="line">
              <a:avLst/>
            </a:prstGeom>
            <a:noFill/>
            <a:ln w="2">
              <a:solidFill>
                <a:srgbClr val="000000"/>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43079" name="Line 91">
              <a:extLst>
                <a:ext uri="{FF2B5EF4-FFF2-40B4-BE49-F238E27FC236}">
                  <a16:creationId xmlns:a16="http://schemas.microsoft.com/office/drawing/2014/main" id="{19B01681-DB27-0DAF-D4FF-3322A5B7703E}"/>
                </a:ext>
              </a:extLst>
            </p:cNvPr>
            <p:cNvSpPr>
              <a:spLocks noChangeShapeType="1"/>
            </p:cNvSpPr>
            <p:nvPr/>
          </p:nvSpPr>
          <p:spPr bwMode="auto">
            <a:xfrm flipV="1">
              <a:off x="5414963" y="4695826"/>
              <a:ext cx="0" cy="325438"/>
            </a:xfrm>
            <a:prstGeom prst="line">
              <a:avLst/>
            </a:prstGeom>
            <a:noFill/>
            <a:ln w="2">
              <a:solidFill>
                <a:srgbClr val="000000"/>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43080" name="Line 92">
              <a:extLst>
                <a:ext uri="{FF2B5EF4-FFF2-40B4-BE49-F238E27FC236}">
                  <a16:creationId xmlns:a16="http://schemas.microsoft.com/office/drawing/2014/main" id="{62B77DEB-B19C-A941-D406-3C63C5ED08A9}"/>
                </a:ext>
              </a:extLst>
            </p:cNvPr>
            <p:cNvSpPr>
              <a:spLocks noChangeShapeType="1"/>
            </p:cNvSpPr>
            <p:nvPr/>
          </p:nvSpPr>
          <p:spPr bwMode="auto">
            <a:xfrm>
              <a:off x="6491288" y="5673726"/>
              <a:ext cx="269875" cy="0"/>
            </a:xfrm>
            <a:prstGeom prst="line">
              <a:avLst/>
            </a:prstGeom>
            <a:noFill/>
            <a:ln w="2">
              <a:solidFill>
                <a:srgbClr val="000000"/>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43081" name="Line 93">
              <a:extLst>
                <a:ext uri="{FF2B5EF4-FFF2-40B4-BE49-F238E27FC236}">
                  <a16:creationId xmlns:a16="http://schemas.microsoft.com/office/drawing/2014/main" id="{1C8E17DE-407C-7A0D-6835-3C0116B9E2B6}"/>
                </a:ext>
              </a:extLst>
            </p:cNvPr>
            <p:cNvSpPr>
              <a:spLocks noChangeShapeType="1"/>
            </p:cNvSpPr>
            <p:nvPr/>
          </p:nvSpPr>
          <p:spPr bwMode="auto">
            <a:xfrm flipV="1">
              <a:off x="8107363" y="5673726"/>
              <a:ext cx="0" cy="47625"/>
            </a:xfrm>
            <a:prstGeom prst="line">
              <a:avLst/>
            </a:prstGeom>
            <a:noFill/>
            <a:ln w="2">
              <a:solidFill>
                <a:srgbClr val="000000"/>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43082" name="Line 94">
              <a:extLst>
                <a:ext uri="{FF2B5EF4-FFF2-40B4-BE49-F238E27FC236}">
                  <a16:creationId xmlns:a16="http://schemas.microsoft.com/office/drawing/2014/main" id="{DA50181E-E48A-80A0-FBD3-5A26D266CD3F}"/>
                </a:ext>
              </a:extLst>
            </p:cNvPr>
            <p:cNvSpPr>
              <a:spLocks noChangeShapeType="1"/>
            </p:cNvSpPr>
            <p:nvPr/>
          </p:nvSpPr>
          <p:spPr bwMode="auto">
            <a:xfrm>
              <a:off x="8107363" y="5673726"/>
              <a:ext cx="4763" cy="0"/>
            </a:xfrm>
            <a:prstGeom prst="line">
              <a:avLst/>
            </a:prstGeom>
            <a:noFill/>
            <a:ln w="2">
              <a:solidFill>
                <a:srgbClr val="000000"/>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43083" name="Line 95">
              <a:extLst>
                <a:ext uri="{FF2B5EF4-FFF2-40B4-BE49-F238E27FC236}">
                  <a16:creationId xmlns:a16="http://schemas.microsoft.com/office/drawing/2014/main" id="{0041BCF8-79D2-DB86-0867-CEC2459714B0}"/>
                </a:ext>
              </a:extLst>
            </p:cNvPr>
            <p:cNvSpPr>
              <a:spLocks noChangeShapeType="1"/>
            </p:cNvSpPr>
            <p:nvPr/>
          </p:nvSpPr>
          <p:spPr bwMode="auto">
            <a:xfrm>
              <a:off x="7837488" y="5673726"/>
              <a:ext cx="269875" cy="0"/>
            </a:xfrm>
            <a:prstGeom prst="line">
              <a:avLst/>
            </a:prstGeom>
            <a:noFill/>
            <a:ln w="2">
              <a:solidFill>
                <a:srgbClr val="000000"/>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43084" name="Line 96">
              <a:extLst>
                <a:ext uri="{FF2B5EF4-FFF2-40B4-BE49-F238E27FC236}">
                  <a16:creationId xmlns:a16="http://schemas.microsoft.com/office/drawing/2014/main" id="{5885B2F0-35C4-8D58-2D77-6E4C20F265DA}"/>
                </a:ext>
              </a:extLst>
            </p:cNvPr>
            <p:cNvSpPr>
              <a:spLocks noChangeShapeType="1"/>
            </p:cNvSpPr>
            <p:nvPr/>
          </p:nvSpPr>
          <p:spPr bwMode="auto">
            <a:xfrm flipV="1">
              <a:off x="5414963" y="4044951"/>
              <a:ext cx="0" cy="327025"/>
            </a:xfrm>
            <a:prstGeom prst="line">
              <a:avLst/>
            </a:prstGeom>
            <a:noFill/>
            <a:ln w="2">
              <a:solidFill>
                <a:srgbClr val="000000"/>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43085" name="Line 97">
              <a:extLst>
                <a:ext uri="{FF2B5EF4-FFF2-40B4-BE49-F238E27FC236}">
                  <a16:creationId xmlns:a16="http://schemas.microsoft.com/office/drawing/2014/main" id="{BF6C8299-913C-D85F-B016-BAFCAF26245A}"/>
                </a:ext>
              </a:extLst>
            </p:cNvPr>
            <p:cNvSpPr>
              <a:spLocks noChangeShapeType="1"/>
            </p:cNvSpPr>
            <p:nvPr/>
          </p:nvSpPr>
          <p:spPr bwMode="auto">
            <a:xfrm flipH="1">
              <a:off x="5414963" y="4044951"/>
              <a:ext cx="2736850" cy="0"/>
            </a:xfrm>
            <a:prstGeom prst="line">
              <a:avLst/>
            </a:prstGeom>
            <a:noFill/>
            <a:ln w="28575">
              <a:solidFill>
                <a:srgbClr val="00FF00"/>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43086" name="Freeform 98">
              <a:extLst>
                <a:ext uri="{FF2B5EF4-FFF2-40B4-BE49-F238E27FC236}">
                  <a16:creationId xmlns:a16="http://schemas.microsoft.com/office/drawing/2014/main" id="{E39518DB-6F6D-6215-20BD-E1BFF7978871}"/>
                </a:ext>
              </a:extLst>
            </p:cNvPr>
            <p:cNvSpPr>
              <a:spLocks/>
            </p:cNvSpPr>
            <p:nvPr/>
          </p:nvSpPr>
          <p:spPr bwMode="auto">
            <a:xfrm>
              <a:off x="5414963" y="4041776"/>
              <a:ext cx="2735263" cy="234950"/>
            </a:xfrm>
            <a:custGeom>
              <a:avLst/>
              <a:gdLst>
                <a:gd name="T0" fmla="*/ 2147483647 w 3447"/>
                <a:gd name="T1" fmla="*/ 2147483647 h 295"/>
                <a:gd name="T2" fmla="*/ 2147483647 w 3447"/>
                <a:gd name="T3" fmla="*/ 2147483647 h 295"/>
                <a:gd name="T4" fmla="*/ 2147483647 w 3447"/>
                <a:gd name="T5" fmla="*/ 2147483647 h 295"/>
                <a:gd name="T6" fmla="*/ 2147483647 w 3447"/>
                <a:gd name="T7" fmla="*/ 2147483647 h 295"/>
                <a:gd name="T8" fmla="*/ 2147483647 w 3447"/>
                <a:gd name="T9" fmla="*/ 2147483647 h 295"/>
                <a:gd name="T10" fmla="*/ 2147483647 w 3447"/>
                <a:gd name="T11" fmla="*/ 2147483647 h 295"/>
                <a:gd name="T12" fmla="*/ 2147483647 w 3447"/>
                <a:gd name="T13" fmla="*/ 2147483647 h 295"/>
                <a:gd name="T14" fmla="*/ 2147483647 w 3447"/>
                <a:gd name="T15" fmla="*/ 2147483647 h 295"/>
                <a:gd name="T16" fmla="*/ 2147483647 w 3447"/>
                <a:gd name="T17" fmla="*/ 2147483647 h 295"/>
                <a:gd name="T18" fmla="*/ 2147483647 w 3447"/>
                <a:gd name="T19" fmla="*/ 2147483647 h 295"/>
                <a:gd name="T20" fmla="*/ 2147483647 w 3447"/>
                <a:gd name="T21" fmla="*/ 2147483647 h 295"/>
                <a:gd name="T22" fmla="*/ 2147483647 w 3447"/>
                <a:gd name="T23" fmla="*/ 2147483647 h 295"/>
                <a:gd name="T24" fmla="*/ 2147483647 w 3447"/>
                <a:gd name="T25" fmla="*/ 2147483647 h 295"/>
                <a:gd name="T26" fmla="*/ 2147483647 w 3447"/>
                <a:gd name="T27" fmla="*/ 2147483647 h 295"/>
                <a:gd name="T28" fmla="*/ 2147483647 w 3447"/>
                <a:gd name="T29" fmla="*/ 2147483647 h 295"/>
                <a:gd name="T30" fmla="*/ 2147483647 w 3447"/>
                <a:gd name="T31" fmla="*/ 2147483647 h 295"/>
                <a:gd name="T32" fmla="*/ 2147483647 w 3447"/>
                <a:gd name="T33" fmla="*/ 2147483647 h 295"/>
                <a:gd name="T34" fmla="*/ 2147483647 w 3447"/>
                <a:gd name="T35" fmla="*/ 2147483647 h 295"/>
                <a:gd name="T36" fmla="*/ 2147483647 w 3447"/>
                <a:gd name="T37" fmla="*/ 2147483647 h 295"/>
                <a:gd name="T38" fmla="*/ 2147483647 w 3447"/>
                <a:gd name="T39" fmla="*/ 2147483647 h 295"/>
                <a:gd name="T40" fmla="*/ 2147483647 w 3447"/>
                <a:gd name="T41" fmla="*/ 2147483647 h 295"/>
                <a:gd name="T42" fmla="*/ 2147483647 w 3447"/>
                <a:gd name="T43" fmla="*/ 2147483647 h 295"/>
                <a:gd name="T44" fmla="*/ 2147483647 w 3447"/>
                <a:gd name="T45" fmla="*/ 2147483647 h 295"/>
                <a:gd name="T46" fmla="*/ 2147483647 w 3447"/>
                <a:gd name="T47" fmla="*/ 2147483647 h 295"/>
                <a:gd name="T48" fmla="*/ 2147483647 w 3447"/>
                <a:gd name="T49" fmla="*/ 0 h 295"/>
                <a:gd name="T50" fmla="*/ 0 w 3447"/>
                <a:gd name="T51" fmla="*/ 0 h 2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447"/>
                <a:gd name="T79" fmla="*/ 0 h 295"/>
                <a:gd name="T80" fmla="*/ 3447 w 3447"/>
                <a:gd name="T81" fmla="*/ 295 h 2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447" h="295">
                  <a:moveTo>
                    <a:pt x="3447" y="295"/>
                  </a:moveTo>
                  <a:lnTo>
                    <a:pt x="2870" y="295"/>
                  </a:lnTo>
                  <a:lnTo>
                    <a:pt x="2870" y="229"/>
                  </a:lnTo>
                  <a:lnTo>
                    <a:pt x="2292" y="229"/>
                  </a:lnTo>
                  <a:lnTo>
                    <a:pt x="2292" y="209"/>
                  </a:lnTo>
                  <a:lnTo>
                    <a:pt x="1834" y="209"/>
                  </a:lnTo>
                  <a:lnTo>
                    <a:pt x="1834" y="193"/>
                  </a:lnTo>
                  <a:lnTo>
                    <a:pt x="1657" y="193"/>
                  </a:lnTo>
                  <a:lnTo>
                    <a:pt x="1657" y="172"/>
                  </a:lnTo>
                  <a:lnTo>
                    <a:pt x="1599" y="172"/>
                  </a:lnTo>
                  <a:lnTo>
                    <a:pt x="1599" y="148"/>
                  </a:lnTo>
                  <a:lnTo>
                    <a:pt x="1430" y="148"/>
                  </a:lnTo>
                  <a:lnTo>
                    <a:pt x="1430" y="128"/>
                  </a:lnTo>
                  <a:lnTo>
                    <a:pt x="1317" y="128"/>
                  </a:lnTo>
                  <a:lnTo>
                    <a:pt x="1317" y="109"/>
                  </a:lnTo>
                  <a:lnTo>
                    <a:pt x="1206" y="109"/>
                  </a:lnTo>
                  <a:lnTo>
                    <a:pt x="1206" y="92"/>
                  </a:lnTo>
                  <a:lnTo>
                    <a:pt x="1138" y="92"/>
                  </a:lnTo>
                  <a:lnTo>
                    <a:pt x="1138" y="70"/>
                  </a:lnTo>
                  <a:lnTo>
                    <a:pt x="1081" y="70"/>
                  </a:lnTo>
                  <a:lnTo>
                    <a:pt x="1081" y="42"/>
                  </a:lnTo>
                  <a:lnTo>
                    <a:pt x="630" y="42"/>
                  </a:lnTo>
                  <a:lnTo>
                    <a:pt x="630" y="28"/>
                  </a:lnTo>
                  <a:lnTo>
                    <a:pt x="223" y="28"/>
                  </a:lnTo>
                  <a:lnTo>
                    <a:pt x="223" y="0"/>
                  </a:lnTo>
                  <a:lnTo>
                    <a:pt x="0" y="0"/>
                  </a:lnTo>
                </a:path>
              </a:pathLst>
            </a:custGeom>
            <a:noFill/>
            <a:ln w="28575">
              <a:solidFill>
                <a:srgbClr val="FF66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fr-FR"/>
            </a:p>
          </p:txBody>
        </p:sp>
      </p:grpSp>
      <p:sp>
        <p:nvSpPr>
          <p:cNvPr id="43012" name="ZoneTexte 41">
            <a:extLst>
              <a:ext uri="{FF2B5EF4-FFF2-40B4-BE49-F238E27FC236}">
                <a16:creationId xmlns:a16="http://schemas.microsoft.com/office/drawing/2014/main" id="{B00B70C3-3EC9-C76E-363E-CD8508BD347B}"/>
              </a:ext>
            </a:extLst>
          </p:cNvPr>
          <p:cNvSpPr txBox="1">
            <a:spLocks noChangeArrowheads="1"/>
          </p:cNvSpPr>
          <p:nvPr/>
        </p:nvSpPr>
        <p:spPr bwMode="auto">
          <a:xfrm>
            <a:off x="3870326" y="5454650"/>
            <a:ext cx="2825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r>
              <a:rPr lang="fr-FR" altLang="fr-FR" sz="1400">
                <a:latin typeface="Calibri" panose="020F0502020204030204" pitchFamily="34" charset="0"/>
              </a:rPr>
              <a:t>0</a:t>
            </a:r>
          </a:p>
        </p:txBody>
      </p:sp>
      <p:sp>
        <p:nvSpPr>
          <p:cNvPr id="43013" name="ZoneTexte 100">
            <a:extLst>
              <a:ext uri="{FF2B5EF4-FFF2-40B4-BE49-F238E27FC236}">
                <a16:creationId xmlns:a16="http://schemas.microsoft.com/office/drawing/2014/main" id="{1678F24F-FDB2-7CD0-417E-D392A89EF29A}"/>
              </a:ext>
            </a:extLst>
          </p:cNvPr>
          <p:cNvSpPr txBox="1">
            <a:spLocks noChangeArrowheads="1"/>
          </p:cNvSpPr>
          <p:nvPr/>
        </p:nvSpPr>
        <p:spPr bwMode="auto">
          <a:xfrm>
            <a:off x="3771900" y="5043488"/>
            <a:ext cx="381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r>
              <a:rPr lang="fr-FR" altLang="fr-FR" sz="1400">
                <a:latin typeface="Calibri" panose="020F0502020204030204" pitchFamily="34" charset="0"/>
              </a:rPr>
              <a:t>20</a:t>
            </a:r>
          </a:p>
        </p:txBody>
      </p:sp>
      <p:sp>
        <p:nvSpPr>
          <p:cNvPr id="43014" name="ZoneTexte 101">
            <a:extLst>
              <a:ext uri="{FF2B5EF4-FFF2-40B4-BE49-F238E27FC236}">
                <a16:creationId xmlns:a16="http://schemas.microsoft.com/office/drawing/2014/main" id="{07E33C38-69FD-3FD4-8835-4B349013BD89}"/>
              </a:ext>
            </a:extLst>
          </p:cNvPr>
          <p:cNvSpPr txBox="1">
            <a:spLocks noChangeArrowheads="1"/>
          </p:cNvSpPr>
          <p:nvPr/>
        </p:nvSpPr>
        <p:spPr bwMode="auto">
          <a:xfrm>
            <a:off x="3771900" y="4629150"/>
            <a:ext cx="381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r>
              <a:rPr lang="fr-FR" altLang="fr-FR" sz="1400">
                <a:latin typeface="Calibri" panose="020F0502020204030204" pitchFamily="34" charset="0"/>
              </a:rPr>
              <a:t>40</a:t>
            </a:r>
          </a:p>
        </p:txBody>
      </p:sp>
      <p:sp>
        <p:nvSpPr>
          <p:cNvPr id="43015" name="ZoneTexte 102">
            <a:extLst>
              <a:ext uri="{FF2B5EF4-FFF2-40B4-BE49-F238E27FC236}">
                <a16:creationId xmlns:a16="http://schemas.microsoft.com/office/drawing/2014/main" id="{64AF2A44-51A3-C662-7934-54D1EBB06747}"/>
              </a:ext>
            </a:extLst>
          </p:cNvPr>
          <p:cNvSpPr txBox="1">
            <a:spLocks noChangeArrowheads="1"/>
          </p:cNvSpPr>
          <p:nvPr/>
        </p:nvSpPr>
        <p:spPr bwMode="auto">
          <a:xfrm>
            <a:off x="3771900" y="4214813"/>
            <a:ext cx="381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r>
              <a:rPr lang="fr-FR" altLang="fr-FR" sz="1400">
                <a:latin typeface="Calibri" panose="020F0502020204030204" pitchFamily="34" charset="0"/>
              </a:rPr>
              <a:t>60</a:t>
            </a:r>
          </a:p>
        </p:txBody>
      </p:sp>
      <p:sp>
        <p:nvSpPr>
          <p:cNvPr id="43016" name="ZoneTexte 103">
            <a:extLst>
              <a:ext uri="{FF2B5EF4-FFF2-40B4-BE49-F238E27FC236}">
                <a16:creationId xmlns:a16="http://schemas.microsoft.com/office/drawing/2014/main" id="{92551A37-B81B-720E-ACBE-59403417D89A}"/>
              </a:ext>
            </a:extLst>
          </p:cNvPr>
          <p:cNvSpPr txBox="1">
            <a:spLocks noChangeArrowheads="1"/>
          </p:cNvSpPr>
          <p:nvPr/>
        </p:nvSpPr>
        <p:spPr bwMode="auto">
          <a:xfrm>
            <a:off x="3771900" y="3802063"/>
            <a:ext cx="381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r>
              <a:rPr lang="fr-FR" altLang="fr-FR" sz="1400">
                <a:latin typeface="Calibri" panose="020F0502020204030204" pitchFamily="34" charset="0"/>
              </a:rPr>
              <a:t>80</a:t>
            </a:r>
          </a:p>
        </p:txBody>
      </p:sp>
      <p:sp>
        <p:nvSpPr>
          <p:cNvPr id="43017" name="ZoneTexte 104">
            <a:extLst>
              <a:ext uri="{FF2B5EF4-FFF2-40B4-BE49-F238E27FC236}">
                <a16:creationId xmlns:a16="http://schemas.microsoft.com/office/drawing/2014/main" id="{3C9DADCE-2109-8E82-2C3A-6892AFE3D491}"/>
              </a:ext>
            </a:extLst>
          </p:cNvPr>
          <p:cNvSpPr txBox="1">
            <a:spLocks noChangeArrowheads="1"/>
          </p:cNvSpPr>
          <p:nvPr/>
        </p:nvSpPr>
        <p:spPr bwMode="auto">
          <a:xfrm>
            <a:off x="3694122" y="3389314"/>
            <a:ext cx="45877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r>
              <a:rPr lang="fr-FR" altLang="fr-FR" sz="1400">
                <a:latin typeface="Calibri" panose="020F0502020204030204" pitchFamily="34" charset="0"/>
              </a:rPr>
              <a:t>100</a:t>
            </a:r>
          </a:p>
        </p:txBody>
      </p:sp>
      <p:sp>
        <p:nvSpPr>
          <p:cNvPr id="43018" name="ZoneTexte 105">
            <a:extLst>
              <a:ext uri="{FF2B5EF4-FFF2-40B4-BE49-F238E27FC236}">
                <a16:creationId xmlns:a16="http://schemas.microsoft.com/office/drawing/2014/main" id="{565D97D3-049A-0BC2-2F3D-9CB3FCBCD628}"/>
              </a:ext>
            </a:extLst>
          </p:cNvPr>
          <p:cNvSpPr txBox="1">
            <a:spLocks noChangeArrowheads="1"/>
          </p:cNvSpPr>
          <p:nvPr/>
        </p:nvSpPr>
        <p:spPr bwMode="auto">
          <a:xfrm>
            <a:off x="4014789" y="5641975"/>
            <a:ext cx="2825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1400">
                <a:latin typeface="Calibri" panose="020F0502020204030204" pitchFamily="34" charset="0"/>
              </a:rPr>
              <a:t>0</a:t>
            </a:r>
          </a:p>
        </p:txBody>
      </p:sp>
      <p:sp>
        <p:nvSpPr>
          <p:cNvPr id="43019" name="ZoneTexte 106">
            <a:extLst>
              <a:ext uri="{FF2B5EF4-FFF2-40B4-BE49-F238E27FC236}">
                <a16:creationId xmlns:a16="http://schemas.microsoft.com/office/drawing/2014/main" id="{6B1A6BB6-07F0-B17E-4758-D44F7FC3DE35}"/>
              </a:ext>
            </a:extLst>
          </p:cNvPr>
          <p:cNvSpPr txBox="1">
            <a:spLocks noChangeArrowheads="1"/>
          </p:cNvSpPr>
          <p:nvPr/>
        </p:nvSpPr>
        <p:spPr bwMode="auto">
          <a:xfrm>
            <a:off x="4462464" y="5641975"/>
            <a:ext cx="2825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1400">
                <a:latin typeface="Calibri" panose="020F0502020204030204" pitchFamily="34" charset="0"/>
              </a:rPr>
              <a:t>6</a:t>
            </a:r>
          </a:p>
        </p:txBody>
      </p:sp>
      <p:sp>
        <p:nvSpPr>
          <p:cNvPr id="43020" name="ZoneTexte 107">
            <a:extLst>
              <a:ext uri="{FF2B5EF4-FFF2-40B4-BE49-F238E27FC236}">
                <a16:creationId xmlns:a16="http://schemas.microsoft.com/office/drawing/2014/main" id="{01104EEE-CC64-C511-3824-54C9F4F6F80D}"/>
              </a:ext>
            </a:extLst>
          </p:cNvPr>
          <p:cNvSpPr txBox="1">
            <a:spLocks noChangeArrowheads="1"/>
          </p:cNvSpPr>
          <p:nvPr/>
        </p:nvSpPr>
        <p:spPr bwMode="auto">
          <a:xfrm>
            <a:off x="4856163" y="5641975"/>
            <a:ext cx="381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1400">
                <a:latin typeface="Calibri" panose="020F0502020204030204" pitchFamily="34" charset="0"/>
              </a:rPr>
              <a:t>12</a:t>
            </a:r>
          </a:p>
        </p:txBody>
      </p:sp>
      <p:sp>
        <p:nvSpPr>
          <p:cNvPr id="43021" name="ZoneTexte 108">
            <a:extLst>
              <a:ext uri="{FF2B5EF4-FFF2-40B4-BE49-F238E27FC236}">
                <a16:creationId xmlns:a16="http://schemas.microsoft.com/office/drawing/2014/main" id="{A3AA0BCC-4AC8-72DA-CCF4-02F0A502D063}"/>
              </a:ext>
            </a:extLst>
          </p:cNvPr>
          <p:cNvSpPr txBox="1">
            <a:spLocks noChangeArrowheads="1"/>
          </p:cNvSpPr>
          <p:nvPr/>
        </p:nvSpPr>
        <p:spPr bwMode="auto">
          <a:xfrm>
            <a:off x="5302250" y="5641975"/>
            <a:ext cx="381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1400">
                <a:latin typeface="Calibri" panose="020F0502020204030204" pitchFamily="34" charset="0"/>
              </a:rPr>
              <a:t>18</a:t>
            </a:r>
          </a:p>
        </p:txBody>
      </p:sp>
      <p:sp>
        <p:nvSpPr>
          <p:cNvPr id="43022" name="ZoneTexte 109">
            <a:extLst>
              <a:ext uri="{FF2B5EF4-FFF2-40B4-BE49-F238E27FC236}">
                <a16:creationId xmlns:a16="http://schemas.microsoft.com/office/drawing/2014/main" id="{95700000-B8C5-DE68-11DF-2744ADB6228E}"/>
              </a:ext>
            </a:extLst>
          </p:cNvPr>
          <p:cNvSpPr txBox="1">
            <a:spLocks noChangeArrowheads="1"/>
          </p:cNvSpPr>
          <p:nvPr/>
        </p:nvSpPr>
        <p:spPr bwMode="auto">
          <a:xfrm>
            <a:off x="5749925" y="5641975"/>
            <a:ext cx="381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1400">
                <a:latin typeface="Calibri" panose="020F0502020204030204" pitchFamily="34" charset="0"/>
              </a:rPr>
              <a:t>24</a:t>
            </a:r>
          </a:p>
        </p:txBody>
      </p:sp>
      <p:sp>
        <p:nvSpPr>
          <p:cNvPr id="43023" name="ZoneTexte 110">
            <a:extLst>
              <a:ext uri="{FF2B5EF4-FFF2-40B4-BE49-F238E27FC236}">
                <a16:creationId xmlns:a16="http://schemas.microsoft.com/office/drawing/2014/main" id="{4C60E656-6A5B-EC39-B04C-F64F8D64A7F6}"/>
              </a:ext>
            </a:extLst>
          </p:cNvPr>
          <p:cNvSpPr txBox="1">
            <a:spLocks noChangeArrowheads="1"/>
          </p:cNvSpPr>
          <p:nvPr/>
        </p:nvSpPr>
        <p:spPr bwMode="auto">
          <a:xfrm>
            <a:off x="6196013" y="5641975"/>
            <a:ext cx="381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1400">
                <a:latin typeface="Calibri" panose="020F0502020204030204" pitchFamily="34" charset="0"/>
              </a:rPr>
              <a:t>30</a:t>
            </a:r>
          </a:p>
        </p:txBody>
      </p:sp>
      <p:sp>
        <p:nvSpPr>
          <p:cNvPr id="43024" name="ZoneTexte 111">
            <a:extLst>
              <a:ext uri="{FF2B5EF4-FFF2-40B4-BE49-F238E27FC236}">
                <a16:creationId xmlns:a16="http://schemas.microsoft.com/office/drawing/2014/main" id="{EB7F1A73-DD4D-E0B2-1DCC-3D5D53268005}"/>
              </a:ext>
            </a:extLst>
          </p:cNvPr>
          <p:cNvSpPr txBox="1">
            <a:spLocks noChangeArrowheads="1"/>
          </p:cNvSpPr>
          <p:nvPr/>
        </p:nvSpPr>
        <p:spPr bwMode="auto">
          <a:xfrm>
            <a:off x="6646863" y="5641975"/>
            <a:ext cx="381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1400">
                <a:latin typeface="Calibri" panose="020F0502020204030204" pitchFamily="34" charset="0"/>
              </a:rPr>
              <a:t>36</a:t>
            </a:r>
          </a:p>
        </p:txBody>
      </p:sp>
      <p:sp>
        <p:nvSpPr>
          <p:cNvPr id="43025" name="ZoneTexte 112">
            <a:extLst>
              <a:ext uri="{FF2B5EF4-FFF2-40B4-BE49-F238E27FC236}">
                <a16:creationId xmlns:a16="http://schemas.microsoft.com/office/drawing/2014/main" id="{E4A812D0-0E8F-E6EF-31CC-0ECFF052F99B}"/>
              </a:ext>
            </a:extLst>
          </p:cNvPr>
          <p:cNvSpPr txBox="1">
            <a:spLocks noChangeArrowheads="1"/>
          </p:cNvSpPr>
          <p:nvPr/>
        </p:nvSpPr>
        <p:spPr bwMode="auto">
          <a:xfrm>
            <a:off x="7089775" y="5641975"/>
            <a:ext cx="381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1400">
                <a:latin typeface="Calibri" panose="020F0502020204030204" pitchFamily="34" charset="0"/>
              </a:rPr>
              <a:t>42</a:t>
            </a:r>
          </a:p>
        </p:txBody>
      </p:sp>
      <p:sp>
        <p:nvSpPr>
          <p:cNvPr id="43026" name="ZoneTexte 113">
            <a:extLst>
              <a:ext uri="{FF2B5EF4-FFF2-40B4-BE49-F238E27FC236}">
                <a16:creationId xmlns:a16="http://schemas.microsoft.com/office/drawing/2014/main" id="{B079EDFB-E3CF-07D9-1023-08FAB2D2BD0D}"/>
              </a:ext>
            </a:extLst>
          </p:cNvPr>
          <p:cNvSpPr txBox="1">
            <a:spLocks noChangeArrowheads="1"/>
          </p:cNvSpPr>
          <p:nvPr/>
        </p:nvSpPr>
        <p:spPr bwMode="auto">
          <a:xfrm>
            <a:off x="7535863" y="5641975"/>
            <a:ext cx="381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1400">
                <a:latin typeface="Calibri" panose="020F0502020204030204" pitchFamily="34" charset="0"/>
              </a:rPr>
              <a:t>48</a:t>
            </a:r>
          </a:p>
        </p:txBody>
      </p:sp>
      <p:sp>
        <p:nvSpPr>
          <p:cNvPr id="43027" name="ZoneTexte 114">
            <a:extLst>
              <a:ext uri="{FF2B5EF4-FFF2-40B4-BE49-F238E27FC236}">
                <a16:creationId xmlns:a16="http://schemas.microsoft.com/office/drawing/2014/main" id="{454109AE-9FC5-A107-257A-A9063D7D8042}"/>
              </a:ext>
            </a:extLst>
          </p:cNvPr>
          <p:cNvSpPr txBox="1">
            <a:spLocks noChangeArrowheads="1"/>
          </p:cNvSpPr>
          <p:nvPr/>
        </p:nvSpPr>
        <p:spPr bwMode="auto">
          <a:xfrm>
            <a:off x="7981950" y="5641975"/>
            <a:ext cx="381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1400">
                <a:latin typeface="Calibri" panose="020F0502020204030204" pitchFamily="34" charset="0"/>
              </a:rPr>
              <a:t>54</a:t>
            </a:r>
          </a:p>
        </p:txBody>
      </p:sp>
      <p:sp>
        <p:nvSpPr>
          <p:cNvPr id="43028" name="ZoneTexte 115">
            <a:extLst>
              <a:ext uri="{FF2B5EF4-FFF2-40B4-BE49-F238E27FC236}">
                <a16:creationId xmlns:a16="http://schemas.microsoft.com/office/drawing/2014/main" id="{68CF2E2C-5320-154C-1192-C24DB6A781F0}"/>
              </a:ext>
            </a:extLst>
          </p:cNvPr>
          <p:cNvSpPr txBox="1">
            <a:spLocks noChangeArrowheads="1"/>
          </p:cNvSpPr>
          <p:nvPr/>
        </p:nvSpPr>
        <p:spPr bwMode="auto">
          <a:xfrm>
            <a:off x="8677609" y="5289551"/>
            <a:ext cx="55495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1400" b="1">
                <a:latin typeface="Calibri" panose="020F0502020204030204" pitchFamily="34" charset="0"/>
              </a:rPr>
              <a:t>Mois</a:t>
            </a:r>
          </a:p>
        </p:txBody>
      </p:sp>
      <p:sp>
        <p:nvSpPr>
          <p:cNvPr id="43029" name="ZoneTexte 116">
            <a:extLst>
              <a:ext uri="{FF2B5EF4-FFF2-40B4-BE49-F238E27FC236}">
                <a16:creationId xmlns:a16="http://schemas.microsoft.com/office/drawing/2014/main" id="{8BC0D70D-3F58-FF8D-B6D7-F49FF0326F62}"/>
              </a:ext>
            </a:extLst>
          </p:cNvPr>
          <p:cNvSpPr txBox="1">
            <a:spLocks noChangeArrowheads="1"/>
          </p:cNvSpPr>
          <p:nvPr/>
        </p:nvSpPr>
        <p:spPr bwMode="auto">
          <a:xfrm>
            <a:off x="3882237" y="6219826"/>
            <a:ext cx="45877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1400">
                <a:latin typeface="Calibri" panose="020F0502020204030204" pitchFamily="34" charset="0"/>
              </a:rPr>
              <a:t>155</a:t>
            </a:r>
          </a:p>
        </p:txBody>
      </p:sp>
      <p:sp>
        <p:nvSpPr>
          <p:cNvPr id="43030" name="ZoneTexte 117">
            <a:extLst>
              <a:ext uri="{FF2B5EF4-FFF2-40B4-BE49-F238E27FC236}">
                <a16:creationId xmlns:a16="http://schemas.microsoft.com/office/drawing/2014/main" id="{B0F26415-C65E-38F1-EAAD-C0A5D34F3B79}"/>
              </a:ext>
            </a:extLst>
          </p:cNvPr>
          <p:cNvSpPr txBox="1">
            <a:spLocks noChangeArrowheads="1"/>
          </p:cNvSpPr>
          <p:nvPr/>
        </p:nvSpPr>
        <p:spPr bwMode="auto">
          <a:xfrm>
            <a:off x="4328324" y="6219826"/>
            <a:ext cx="45877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1400">
                <a:latin typeface="Calibri" panose="020F0502020204030204" pitchFamily="34" charset="0"/>
              </a:rPr>
              <a:t>153</a:t>
            </a:r>
          </a:p>
        </p:txBody>
      </p:sp>
      <p:sp>
        <p:nvSpPr>
          <p:cNvPr id="43031" name="ZoneTexte 118">
            <a:extLst>
              <a:ext uri="{FF2B5EF4-FFF2-40B4-BE49-F238E27FC236}">
                <a16:creationId xmlns:a16="http://schemas.microsoft.com/office/drawing/2014/main" id="{6D885D6A-879C-DA03-DEEC-75CDBB33DFEB}"/>
              </a:ext>
            </a:extLst>
          </p:cNvPr>
          <p:cNvSpPr txBox="1">
            <a:spLocks noChangeArrowheads="1"/>
          </p:cNvSpPr>
          <p:nvPr/>
        </p:nvSpPr>
        <p:spPr bwMode="auto">
          <a:xfrm>
            <a:off x="4774412" y="6219826"/>
            <a:ext cx="45877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1400">
                <a:latin typeface="Calibri" panose="020F0502020204030204" pitchFamily="34" charset="0"/>
              </a:rPr>
              <a:t>149</a:t>
            </a:r>
          </a:p>
        </p:txBody>
      </p:sp>
      <p:sp>
        <p:nvSpPr>
          <p:cNvPr id="43032" name="ZoneTexte 119">
            <a:extLst>
              <a:ext uri="{FF2B5EF4-FFF2-40B4-BE49-F238E27FC236}">
                <a16:creationId xmlns:a16="http://schemas.microsoft.com/office/drawing/2014/main" id="{F92C84D0-7CCC-95AB-146D-3EA8F5114C6F}"/>
              </a:ext>
            </a:extLst>
          </p:cNvPr>
          <p:cNvSpPr txBox="1">
            <a:spLocks noChangeArrowheads="1"/>
          </p:cNvSpPr>
          <p:nvPr/>
        </p:nvSpPr>
        <p:spPr bwMode="auto">
          <a:xfrm>
            <a:off x="5222087" y="6219826"/>
            <a:ext cx="45877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1400">
                <a:latin typeface="Calibri" panose="020F0502020204030204" pitchFamily="34" charset="0"/>
              </a:rPr>
              <a:t>145</a:t>
            </a:r>
          </a:p>
        </p:txBody>
      </p:sp>
      <p:sp>
        <p:nvSpPr>
          <p:cNvPr id="43033" name="ZoneTexte 120">
            <a:extLst>
              <a:ext uri="{FF2B5EF4-FFF2-40B4-BE49-F238E27FC236}">
                <a16:creationId xmlns:a16="http://schemas.microsoft.com/office/drawing/2014/main" id="{32E17EB0-ED8B-D11C-ABA5-4E25F5C433B4}"/>
              </a:ext>
            </a:extLst>
          </p:cNvPr>
          <p:cNvSpPr txBox="1">
            <a:spLocks noChangeArrowheads="1"/>
          </p:cNvSpPr>
          <p:nvPr/>
        </p:nvSpPr>
        <p:spPr bwMode="auto">
          <a:xfrm>
            <a:off x="5666587" y="6219826"/>
            <a:ext cx="45877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1400">
                <a:latin typeface="Calibri" panose="020F0502020204030204" pitchFamily="34" charset="0"/>
              </a:rPr>
              <a:t>135</a:t>
            </a:r>
          </a:p>
        </p:txBody>
      </p:sp>
      <p:sp>
        <p:nvSpPr>
          <p:cNvPr id="43034" name="ZoneTexte 121">
            <a:extLst>
              <a:ext uri="{FF2B5EF4-FFF2-40B4-BE49-F238E27FC236}">
                <a16:creationId xmlns:a16="http://schemas.microsoft.com/office/drawing/2014/main" id="{9C79E83E-5EE5-FCE2-D9D6-F0A0521991B1}"/>
              </a:ext>
            </a:extLst>
          </p:cNvPr>
          <p:cNvSpPr txBox="1">
            <a:spLocks noChangeArrowheads="1"/>
          </p:cNvSpPr>
          <p:nvPr/>
        </p:nvSpPr>
        <p:spPr bwMode="auto">
          <a:xfrm>
            <a:off x="6114262" y="6219826"/>
            <a:ext cx="45877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1400">
                <a:latin typeface="Calibri" panose="020F0502020204030204" pitchFamily="34" charset="0"/>
              </a:rPr>
              <a:t>125</a:t>
            </a:r>
          </a:p>
        </p:txBody>
      </p:sp>
      <p:sp>
        <p:nvSpPr>
          <p:cNvPr id="43035" name="ZoneTexte 122">
            <a:extLst>
              <a:ext uri="{FF2B5EF4-FFF2-40B4-BE49-F238E27FC236}">
                <a16:creationId xmlns:a16="http://schemas.microsoft.com/office/drawing/2014/main" id="{614DB45D-4929-2697-6E78-34F7B9AC7C2A}"/>
              </a:ext>
            </a:extLst>
          </p:cNvPr>
          <p:cNvSpPr txBox="1">
            <a:spLocks noChangeArrowheads="1"/>
          </p:cNvSpPr>
          <p:nvPr/>
        </p:nvSpPr>
        <p:spPr bwMode="auto">
          <a:xfrm>
            <a:off x="6563524" y="6219826"/>
            <a:ext cx="45877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1400">
                <a:latin typeface="Calibri" panose="020F0502020204030204" pitchFamily="34" charset="0"/>
              </a:rPr>
              <a:t>115</a:t>
            </a:r>
          </a:p>
        </p:txBody>
      </p:sp>
      <p:sp>
        <p:nvSpPr>
          <p:cNvPr id="43036" name="ZoneTexte 123">
            <a:extLst>
              <a:ext uri="{FF2B5EF4-FFF2-40B4-BE49-F238E27FC236}">
                <a16:creationId xmlns:a16="http://schemas.microsoft.com/office/drawing/2014/main" id="{E1FF32B5-64A6-32DA-BCD6-D1444F2DEB39}"/>
              </a:ext>
            </a:extLst>
          </p:cNvPr>
          <p:cNvSpPr txBox="1">
            <a:spLocks noChangeArrowheads="1"/>
          </p:cNvSpPr>
          <p:nvPr/>
        </p:nvSpPr>
        <p:spPr bwMode="auto">
          <a:xfrm>
            <a:off x="7009612" y="6219826"/>
            <a:ext cx="45877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1400">
                <a:latin typeface="Calibri" panose="020F0502020204030204" pitchFamily="34" charset="0"/>
              </a:rPr>
              <a:t>105</a:t>
            </a:r>
          </a:p>
        </p:txBody>
      </p:sp>
      <p:sp>
        <p:nvSpPr>
          <p:cNvPr id="43037" name="ZoneTexte 124">
            <a:extLst>
              <a:ext uri="{FF2B5EF4-FFF2-40B4-BE49-F238E27FC236}">
                <a16:creationId xmlns:a16="http://schemas.microsoft.com/office/drawing/2014/main" id="{ADAB14BD-58E3-54C2-EF45-3C96C8664A59}"/>
              </a:ext>
            </a:extLst>
          </p:cNvPr>
          <p:cNvSpPr txBox="1">
            <a:spLocks noChangeArrowheads="1"/>
          </p:cNvSpPr>
          <p:nvPr/>
        </p:nvSpPr>
        <p:spPr bwMode="auto">
          <a:xfrm>
            <a:off x="7489825" y="6219825"/>
            <a:ext cx="381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1400">
                <a:latin typeface="Calibri" panose="020F0502020204030204" pitchFamily="34" charset="0"/>
              </a:rPr>
              <a:t>92</a:t>
            </a:r>
          </a:p>
        </p:txBody>
      </p:sp>
      <p:sp>
        <p:nvSpPr>
          <p:cNvPr id="43038" name="ZoneTexte 125">
            <a:extLst>
              <a:ext uri="{FF2B5EF4-FFF2-40B4-BE49-F238E27FC236}">
                <a16:creationId xmlns:a16="http://schemas.microsoft.com/office/drawing/2014/main" id="{5D0EC941-0341-F711-C98C-F7129E94FA65}"/>
              </a:ext>
            </a:extLst>
          </p:cNvPr>
          <p:cNvSpPr txBox="1">
            <a:spLocks noChangeArrowheads="1"/>
          </p:cNvSpPr>
          <p:nvPr/>
        </p:nvSpPr>
        <p:spPr bwMode="auto">
          <a:xfrm>
            <a:off x="7932738" y="6219825"/>
            <a:ext cx="381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1400">
                <a:latin typeface="Calibri" panose="020F0502020204030204" pitchFamily="34" charset="0"/>
              </a:rPr>
              <a:t>58</a:t>
            </a:r>
          </a:p>
        </p:txBody>
      </p:sp>
      <p:sp>
        <p:nvSpPr>
          <p:cNvPr id="43039" name="ZoneTexte 126">
            <a:extLst>
              <a:ext uri="{FF2B5EF4-FFF2-40B4-BE49-F238E27FC236}">
                <a16:creationId xmlns:a16="http://schemas.microsoft.com/office/drawing/2014/main" id="{053A4A22-1520-E296-2C7B-82029E32763A}"/>
              </a:ext>
            </a:extLst>
          </p:cNvPr>
          <p:cNvSpPr txBox="1">
            <a:spLocks noChangeArrowheads="1"/>
          </p:cNvSpPr>
          <p:nvPr/>
        </p:nvSpPr>
        <p:spPr bwMode="auto">
          <a:xfrm>
            <a:off x="8386763" y="6219825"/>
            <a:ext cx="381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1400">
                <a:latin typeface="Calibri" panose="020F0502020204030204" pitchFamily="34" charset="0"/>
              </a:rPr>
              <a:t>20</a:t>
            </a:r>
          </a:p>
        </p:txBody>
      </p:sp>
      <p:sp>
        <p:nvSpPr>
          <p:cNvPr id="43040" name="ZoneTexte 127">
            <a:extLst>
              <a:ext uri="{FF2B5EF4-FFF2-40B4-BE49-F238E27FC236}">
                <a16:creationId xmlns:a16="http://schemas.microsoft.com/office/drawing/2014/main" id="{245157D2-6F45-2919-E283-660289C96926}"/>
              </a:ext>
            </a:extLst>
          </p:cNvPr>
          <p:cNvSpPr txBox="1">
            <a:spLocks noChangeArrowheads="1"/>
          </p:cNvSpPr>
          <p:nvPr/>
        </p:nvSpPr>
        <p:spPr bwMode="auto">
          <a:xfrm>
            <a:off x="6026624" y="3225801"/>
            <a:ext cx="144526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1400" b="1">
                <a:latin typeface="Calibri" panose="020F0502020204030204" pitchFamily="34" charset="0"/>
              </a:rPr>
              <a:t>Décompensation</a:t>
            </a:r>
          </a:p>
        </p:txBody>
      </p:sp>
      <p:sp>
        <p:nvSpPr>
          <p:cNvPr id="43041" name="ZoneTexte 128">
            <a:extLst>
              <a:ext uri="{FF2B5EF4-FFF2-40B4-BE49-F238E27FC236}">
                <a16:creationId xmlns:a16="http://schemas.microsoft.com/office/drawing/2014/main" id="{5B93DFFF-84CE-2EC0-C776-554A68C603FA}"/>
              </a:ext>
            </a:extLst>
          </p:cNvPr>
          <p:cNvSpPr txBox="1">
            <a:spLocks noChangeArrowheads="1"/>
          </p:cNvSpPr>
          <p:nvPr/>
        </p:nvSpPr>
        <p:spPr bwMode="auto">
          <a:xfrm>
            <a:off x="6383203" y="3806826"/>
            <a:ext cx="487633"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1400" b="1">
                <a:latin typeface="Calibri" panose="020F0502020204030204" pitchFamily="34" charset="0"/>
              </a:rPr>
              <a:t>CHC</a:t>
            </a:r>
          </a:p>
        </p:txBody>
      </p:sp>
      <p:sp>
        <p:nvSpPr>
          <p:cNvPr id="43042" name="ZoneTexte 129">
            <a:extLst>
              <a:ext uri="{FF2B5EF4-FFF2-40B4-BE49-F238E27FC236}">
                <a16:creationId xmlns:a16="http://schemas.microsoft.com/office/drawing/2014/main" id="{CC9A7BBC-96A8-EFC1-8498-4F7658B7F510}"/>
              </a:ext>
            </a:extLst>
          </p:cNvPr>
          <p:cNvSpPr txBox="1">
            <a:spLocks noChangeArrowheads="1"/>
          </p:cNvSpPr>
          <p:nvPr/>
        </p:nvSpPr>
        <p:spPr bwMode="auto">
          <a:xfrm>
            <a:off x="8682022" y="3417889"/>
            <a:ext cx="62709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1400">
                <a:latin typeface="Calibri" panose="020F0502020204030204" pitchFamily="34" charset="0"/>
              </a:rPr>
              <a:t>100 %</a:t>
            </a:r>
          </a:p>
        </p:txBody>
      </p:sp>
      <p:sp>
        <p:nvSpPr>
          <p:cNvPr id="43043" name="ZoneTexte 130">
            <a:extLst>
              <a:ext uri="{FF2B5EF4-FFF2-40B4-BE49-F238E27FC236}">
                <a16:creationId xmlns:a16="http://schemas.microsoft.com/office/drawing/2014/main" id="{666612A2-D857-CFEB-C622-0F8AEA0EB400}"/>
              </a:ext>
            </a:extLst>
          </p:cNvPr>
          <p:cNvSpPr txBox="1">
            <a:spLocks noChangeArrowheads="1"/>
          </p:cNvSpPr>
          <p:nvPr/>
        </p:nvSpPr>
        <p:spPr bwMode="auto">
          <a:xfrm>
            <a:off x="8686432" y="3705226"/>
            <a:ext cx="53572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1400">
                <a:latin typeface="Calibri" panose="020F0502020204030204" pitchFamily="34" charset="0"/>
              </a:rPr>
              <a:t>86 %</a:t>
            </a:r>
          </a:p>
        </p:txBody>
      </p:sp>
      <p:sp>
        <p:nvSpPr>
          <p:cNvPr id="43044" name="ZoneTexte 131">
            <a:extLst>
              <a:ext uri="{FF2B5EF4-FFF2-40B4-BE49-F238E27FC236}">
                <a16:creationId xmlns:a16="http://schemas.microsoft.com/office/drawing/2014/main" id="{9FB6DD89-AC3E-B81A-3D8F-F48C39548DC9}"/>
              </a:ext>
            </a:extLst>
          </p:cNvPr>
          <p:cNvSpPr txBox="1">
            <a:spLocks noChangeArrowheads="1"/>
          </p:cNvSpPr>
          <p:nvPr/>
        </p:nvSpPr>
        <p:spPr bwMode="auto">
          <a:xfrm rot="16200000">
            <a:off x="2179278" y="4452245"/>
            <a:ext cx="237879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1400" b="1">
                <a:latin typeface="Calibri" panose="020F0502020204030204" pitchFamily="34" charset="0"/>
              </a:rPr>
              <a:t>Survie sans complications (%)</a:t>
            </a:r>
          </a:p>
        </p:txBody>
      </p:sp>
      <p:sp>
        <p:nvSpPr>
          <p:cNvPr id="43045" name="ZoneTexte 132">
            <a:extLst>
              <a:ext uri="{FF2B5EF4-FFF2-40B4-BE49-F238E27FC236}">
                <a16:creationId xmlns:a16="http://schemas.microsoft.com/office/drawing/2014/main" id="{4FB5DBF1-F54C-A16D-248C-38750CF47DAF}"/>
              </a:ext>
            </a:extLst>
          </p:cNvPr>
          <p:cNvSpPr txBox="1">
            <a:spLocks noChangeArrowheads="1"/>
          </p:cNvSpPr>
          <p:nvPr/>
        </p:nvSpPr>
        <p:spPr bwMode="auto">
          <a:xfrm>
            <a:off x="4295776" y="4865688"/>
            <a:ext cx="2415469"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sz="1400">
                <a:latin typeface="Calibri" panose="020F0502020204030204" pitchFamily="34" charset="0"/>
              </a:rPr>
              <a:t>CHC = 17</a:t>
            </a:r>
          </a:p>
          <a:p>
            <a:pPr eaLnBrk="1" hangingPunct="1"/>
            <a:r>
              <a:rPr lang="fr-FR" altLang="fr-FR" sz="1400">
                <a:latin typeface="Calibri" panose="020F0502020204030204" pitchFamily="34" charset="0"/>
              </a:rPr>
              <a:t>CHC taux/an : 2,8 %</a:t>
            </a:r>
            <a:br>
              <a:rPr lang="fr-FR" altLang="fr-FR" sz="1400">
                <a:latin typeface="Calibri" panose="020F0502020204030204" pitchFamily="34" charset="0"/>
              </a:rPr>
            </a:br>
            <a:r>
              <a:rPr lang="fr-FR" altLang="fr-FR" sz="1400">
                <a:latin typeface="Calibri" panose="020F0502020204030204" pitchFamily="34" charset="0"/>
              </a:rPr>
              <a:t>Décompensation taux/an : 0 %</a:t>
            </a:r>
          </a:p>
        </p:txBody>
      </p:sp>
      <p:sp>
        <p:nvSpPr>
          <p:cNvPr id="43046" name="ZoneTexte 133">
            <a:extLst>
              <a:ext uri="{FF2B5EF4-FFF2-40B4-BE49-F238E27FC236}">
                <a16:creationId xmlns:a16="http://schemas.microsoft.com/office/drawing/2014/main" id="{66E3692F-1A13-BFF8-C1C9-FE638B54314D}"/>
              </a:ext>
            </a:extLst>
          </p:cNvPr>
          <p:cNvSpPr txBox="1">
            <a:spLocks noChangeArrowheads="1"/>
          </p:cNvSpPr>
          <p:nvPr/>
        </p:nvSpPr>
        <p:spPr bwMode="auto">
          <a:xfrm>
            <a:off x="3574588" y="5949951"/>
            <a:ext cx="142173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1400" b="1">
                <a:latin typeface="Calibri" panose="020F0502020204030204" pitchFamily="34" charset="0"/>
              </a:rPr>
              <a:t>Patients à risque</a:t>
            </a:r>
          </a:p>
        </p:txBody>
      </p:sp>
      <p:sp>
        <p:nvSpPr>
          <p:cNvPr id="43047" name="ZoneTexte 114">
            <a:extLst>
              <a:ext uri="{FF2B5EF4-FFF2-40B4-BE49-F238E27FC236}">
                <a16:creationId xmlns:a16="http://schemas.microsoft.com/office/drawing/2014/main" id="{7B9D6E57-0067-ECDA-AE83-B176B0D47658}"/>
              </a:ext>
            </a:extLst>
          </p:cNvPr>
          <p:cNvSpPr txBox="1">
            <a:spLocks noChangeArrowheads="1"/>
          </p:cNvSpPr>
          <p:nvPr/>
        </p:nvSpPr>
        <p:spPr bwMode="auto">
          <a:xfrm>
            <a:off x="8386763" y="5649913"/>
            <a:ext cx="381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1400">
                <a:latin typeface="Calibri" panose="020F0502020204030204" pitchFamily="34" charset="0"/>
              </a:rPr>
              <a:t>60</a:t>
            </a:r>
          </a:p>
        </p:txBody>
      </p:sp>
      <p:sp>
        <p:nvSpPr>
          <p:cNvPr id="43048" name="Text Box 3">
            <a:extLst>
              <a:ext uri="{FF2B5EF4-FFF2-40B4-BE49-F238E27FC236}">
                <a16:creationId xmlns:a16="http://schemas.microsoft.com/office/drawing/2014/main" id="{072A14A0-4B9C-0076-BE28-00C656BED56B}"/>
              </a:ext>
            </a:extLst>
          </p:cNvPr>
          <p:cNvSpPr txBox="1">
            <a:spLocks noChangeArrowheads="1"/>
          </p:cNvSpPr>
          <p:nvPr/>
        </p:nvSpPr>
        <p:spPr bwMode="auto">
          <a:xfrm>
            <a:off x="8378669" y="6466228"/>
            <a:ext cx="37052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r>
              <a:rPr lang="fr-FR" altLang="fr-FR" sz="1400" dirty="0" err="1">
                <a:latin typeface="Arial" panose="020B0604020202020204" pitchFamily="34" charset="0"/>
                <a:cs typeface="Arial" panose="020B0604020202020204" pitchFamily="34" charset="0"/>
              </a:rPr>
              <a:t>Lampertico</a:t>
            </a:r>
            <a:r>
              <a:rPr lang="fr-FR" altLang="fr-FR" sz="1400" dirty="0">
                <a:latin typeface="Arial" panose="020B0604020202020204" pitchFamily="34" charset="0"/>
                <a:cs typeface="Arial" panose="020B0604020202020204" pitchFamily="34" charset="0"/>
              </a:rPr>
              <a:t> P et al., AASLD 2012 – Abs. 366</a:t>
            </a:r>
          </a:p>
        </p:txBody>
      </p:sp>
      <p:sp>
        <p:nvSpPr>
          <p:cNvPr id="80" name="Rectangle 48">
            <a:extLst>
              <a:ext uri="{FF2B5EF4-FFF2-40B4-BE49-F238E27FC236}">
                <a16:creationId xmlns:a16="http://schemas.microsoft.com/office/drawing/2014/main" id="{0799DD23-5694-FB78-B9A8-7FC2365AB4E8}"/>
              </a:ext>
            </a:extLst>
          </p:cNvPr>
          <p:cNvSpPr txBox="1">
            <a:spLocks noChangeArrowheads="1"/>
          </p:cNvSpPr>
          <p:nvPr/>
        </p:nvSpPr>
        <p:spPr>
          <a:xfrm>
            <a:off x="1690689" y="44450"/>
            <a:ext cx="8575675" cy="1143000"/>
          </a:xfrm>
          <a:prstGeom prst="rect">
            <a:avLst/>
          </a:prstGeom>
        </p:spPr>
        <p:txBody>
          <a:bodyPr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3600">
                <a:latin typeface="Trebuchet MS" panose="020B0703020202090204" pitchFamily="34" charset="0"/>
              </a:rPr>
              <a:t>La diminution de l’</a:t>
            </a:r>
            <a:r>
              <a:rPr lang="fr-FR" altLang="ja-JP" sz="3600">
                <a:latin typeface="Trebuchet MS" panose="020B0703020202090204" pitchFamily="34" charset="0"/>
              </a:rPr>
              <a:t>ADN du VHB améliore la survie des cirrhoses compensées</a:t>
            </a:r>
            <a:endParaRPr lang="fr-FR" altLang="fr-FR" sz="3600">
              <a:latin typeface="Trebuchet MS" panose="020B0703020202090204" pitchFamily="34" charset="0"/>
            </a:endParaRP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3">
            <a:extLst>
              <a:ext uri="{FF2B5EF4-FFF2-40B4-BE49-F238E27FC236}">
                <a16:creationId xmlns:a16="http://schemas.microsoft.com/office/drawing/2014/main" id="{87D3E003-D79E-5037-C6B6-1B3EAD09BAA3}"/>
              </a:ext>
            </a:extLst>
          </p:cNvPr>
          <p:cNvSpPr>
            <a:spLocks noGrp="1" noChangeArrowheads="1"/>
          </p:cNvSpPr>
          <p:nvPr>
            <p:ph type="body" idx="1"/>
          </p:nvPr>
        </p:nvSpPr>
        <p:spPr>
          <a:xfrm>
            <a:off x="175162" y="1214438"/>
            <a:ext cx="11838027" cy="1231900"/>
          </a:xfrm>
        </p:spPr>
        <p:txBody>
          <a:bodyPr>
            <a:normAutofit/>
          </a:bodyPr>
          <a:lstStyle/>
          <a:p>
            <a:pPr marL="0" indent="0" algn="ctr" eaLnBrk="1" hangingPunct="1">
              <a:buNone/>
            </a:pPr>
            <a:r>
              <a:rPr lang="fr-FR" altLang="fr-FR" sz="2400" dirty="0">
                <a:latin typeface="Arial" panose="020B0604020202020204" pitchFamily="34" charset="0"/>
                <a:ea typeface="ＭＳ Ｐゴシック" panose="020B0600070205080204" pitchFamily="34" charset="-128"/>
              </a:rPr>
              <a:t>96 % des patients ont soit une amélioration ou une absence </a:t>
            </a:r>
          </a:p>
          <a:p>
            <a:pPr marL="0" indent="0" algn="ctr" eaLnBrk="1" hangingPunct="1">
              <a:buNone/>
            </a:pPr>
            <a:r>
              <a:rPr lang="fr-FR" altLang="fr-FR" sz="2400" dirty="0">
                <a:latin typeface="Arial" panose="020B0604020202020204" pitchFamily="34" charset="0"/>
                <a:ea typeface="ＭＳ Ｐゴシック" panose="020B0600070205080204" pitchFamily="34" charset="-128"/>
              </a:rPr>
              <a:t>de modification de la fibrose</a:t>
            </a:r>
          </a:p>
        </p:txBody>
      </p:sp>
      <p:sp>
        <p:nvSpPr>
          <p:cNvPr id="45058" name="ZoneTexte 6">
            <a:extLst>
              <a:ext uri="{FF2B5EF4-FFF2-40B4-BE49-F238E27FC236}">
                <a16:creationId xmlns:a16="http://schemas.microsoft.com/office/drawing/2014/main" id="{30C39B9E-1BB7-7CB9-78E1-7160F2F8AC96}"/>
              </a:ext>
            </a:extLst>
          </p:cNvPr>
          <p:cNvSpPr txBox="1">
            <a:spLocks noChangeArrowheads="1"/>
          </p:cNvSpPr>
          <p:nvPr/>
        </p:nvSpPr>
        <p:spPr bwMode="auto">
          <a:xfrm>
            <a:off x="3883025" y="2143036"/>
            <a:ext cx="44005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1800" b="1" dirty="0">
                <a:solidFill>
                  <a:srgbClr val="CC0000"/>
                </a:solidFill>
                <a:latin typeface="Trebuchet MS" panose="020B0703020202090204" pitchFamily="34" charset="0"/>
              </a:rPr>
              <a:t>Distribution du score de fibrose (</a:t>
            </a:r>
            <a:r>
              <a:rPr lang="fr-FR" altLang="fr-FR" sz="1800" b="1" dirty="0" err="1">
                <a:solidFill>
                  <a:srgbClr val="CC0000"/>
                </a:solidFill>
                <a:latin typeface="Trebuchet MS" panose="020B0703020202090204" pitchFamily="34" charset="0"/>
              </a:rPr>
              <a:t>Ishak</a:t>
            </a:r>
            <a:r>
              <a:rPr lang="fr-FR" altLang="fr-FR" sz="1800" b="1" dirty="0">
                <a:solidFill>
                  <a:srgbClr val="CC0000"/>
                </a:solidFill>
                <a:latin typeface="Trebuchet MS" panose="020B0703020202090204" pitchFamily="34" charset="0"/>
              </a:rPr>
              <a:t>)</a:t>
            </a:r>
          </a:p>
        </p:txBody>
      </p:sp>
      <p:grpSp>
        <p:nvGrpSpPr>
          <p:cNvPr id="45059" name="Group 55">
            <a:extLst>
              <a:ext uri="{FF2B5EF4-FFF2-40B4-BE49-F238E27FC236}">
                <a16:creationId xmlns:a16="http://schemas.microsoft.com/office/drawing/2014/main" id="{971527C1-6050-134A-8A2C-7D4747DE03F8}"/>
              </a:ext>
            </a:extLst>
          </p:cNvPr>
          <p:cNvGrpSpPr>
            <a:grpSpLocks/>
          </p:cNvGrpSpPr>
          <p:nvPr/>
        </p:nvGrpSpPr>
        <p:grpSpPr bwMode="auto">
          <a:xfrm>
            <a:off x="3214688" y="2525713"/>
            <a:ext cx="6840538" cy="3884612"/>
            <a:chOff x="1065" y="1591"/>
            <a:chExt cx="4309" cy="2447"/>
          </a:xfrm>
        </p:grpSpPr>
        <p:sp>
          <p:nvSpPr>
            <p:cNvPr id="45070" name="Line 6">
              <a:extLst>
                <a:ext uri="{FF2B5EF4-FFF2-40B4-BE49-F238E27FC236}">
                  <a16:creationId xmlns:a16="http://schemas.microsoft.com/office/drawing/2014/main" id="{5EE0B798-74F4-CDB6-3C72-341C6CFE467E}"/>
                </a:ext>
              </a:extLst>
            </p:cNvPr>
            <p:cNvSpPr>
              <a:spLocks noChangeShapeType="1"/>
            </p:cNvSpPr>
            <p:nvPr/>
          </p:nvSpPr>
          <p:spPr bwMode="auto">
            <a:xfrm flipH="1">
              <a:off x="1490" y="1965"/>
              <a:ext cx="57" cy="0"/>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nchor="ctr"/>
            <a:lstStyle/>
            <a:p>
              <a:endParaRPr lang="fr-FR"/>
            </a:p>
          </p:txBody>
        </p:sp>
        <p:sp>
          <p:nvSpPr>
            <p:cNvPr id="45071" name="Line 7">
              <a:extLst>
                <a:ext uri="{FF2B5EF4-FFF2-40B4-BE49-F238E27FC236}">
                  <a16:creationId xmlns:a16="http://schemas.microsoft.com/office/drawing/2014/main" id="{45A60AE1-72B4-C787-9E39-C22E7CBD2C40}"/>
                </a:ext>
              </a:extLst>
            </p:cNvPr>
            <p:cNvSpPr>
              <a:spLocks noChangeShapeType="1"/>
            </p:cNvSpPr>
            <p:nvPr/>
          </p:nvSpPr>
          <p:spPr bwMode="auto">
            <a:xfrm flipH="1">
              <a:off x="1490" y="2324"/>
              <a:ext cx="57" cy="0"/>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nchor="ctr"/>
            <a:lstStyle/>
            <a:p>
              <a:endParaRPr lang="fr-FR"/>
            </a:p>
          </p:txBody>
        </p:sp>
        <p:sp>
          <p:nvSpPr>
            <p:cNvPr id="45072" name="Line 8">
              <a:extLst>
                <a:ext uri="{FF2B5EF4-FFF2-40B4-BE49-F238E27FC236}">
                  <a16:creationId xmlns:a16="http://schemas.microsoft.com/office/drawing/2014/main" id="{2CEF4EE0-F203-F0ED-EF98-1ACC93A4B07C}"/>
                </a:ext>
              </a:extLst>
            </p:cNvPr>
            <p:cNvSpPr>
              <a:spLocks noChangeShapeType="1"/>
            </p:cNvSpPr>
            <p:nvPr/>
          </p:nvSpPr>
          <p:spPr bwMode="auto">
            <a:xfrm flipH="1">
              <a:off x="1490" y="2680"/>
              <a:ext cx="57" cy="0"/>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nchor="ctr"/>
            <a:lstStyle/>
            <a:p>
              <a:endParaRPr lang="fr-FR"/>
            </a:p>
          </p:txBody>
        </p:sp>
        <p:sp>
          <p:nvSpPr>
            <p:cNvPr id="45073" name="Line 9">
              <a:extLst>
                <a:ext uri="{FF2B5EF4-FFF2-40B4-BE49-F238E27FC236}">
                  <a16:creationId xmlns:a16="http://schemas.microsoft.com/office/drawing/2014/main" id="{C07501AA-B08A-2CE0-7371-27CA79319982}"/>
                </a:ext>
              </a:extLst>
            </p:cNvPr>
            <p:cNvSpPr>
              <a:spLocks noChangeShapeType="1"/>
            </p:cNvSpPr>
            <p:nvPr/>
          </p:nvSpPr>
          <p:spPr bwMode="auto">
            <a:xfrm flipH="1">
              <a:off x="1490" y="3039"/>
              <a:ext cx="57" cy="0"/>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nchor="ctr"/>
            <a:lstStyle/>
            <a:p>
              <a:endParaRPr lang="fr-FR"/>
            </a:p>
          </p:txBody>
        </p:sp>
        <p:sp>
          <p:nvSpPr>
            <p:cNvPr id="45074" name="Line 10">
              <a:extLst>
                <a:ext uri="{FF2B5EF4-FFF2-40B4-BE49-F238E27FC236}">
                  <a16:creationId xmlns:a16="http://schemas.microsoft.com/office/drawing/2014/main" id="{01D3D31F-7AF8-2422-0BA3-D434FA345F99}"/>
                </a:ext>
              </a:extLst>
            </p:cNvPr>
            <p:cNvSpPr>
              <a:spLocks noChangeShapeType="1"/>
            </p:cNvSpPr>
            <p:nvPr/>
          </p:nvSpPr>
          <p:spPr bwMode="auto">
            <a:xfrm flipH="1">
              <a:off x="1490" y="3396"/>
              <a:ext cx="57" cy="0"/>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nchor="ctr"/>
            <a:lstStyle/>
            <a:p>
              <a:endParaRPr lang="fr-FR"/>
            </a:p>
          </p:txBody>
        </p:sp>
        <p:sp>
          <p:nvSpPr>
            <p:cNvPr id="45075" name="Line 11">
              <a:extLst>
                <a:ext uri="{FF2B5EF4-FFF2-40B4-BE49-F238E27FC236}">
                  <a16:creationId xmlns:a16="http://schemas.microsoft.com/office/drawing/2014/main" id="{34E61502-F7A6-B82E-5AB8-FAEE6C2902E0}"/>
                </a:ext>
              </a:extLst>
            </p:cNvPr>
            <p:cNvSpPr>
              <a:spLocks noChangeShapeType="1"/>
            </p:cNvSpPr>
            <p:nvPr/>
          </p:nvSpPr>
          <p:spPr bwMode="auto">
            <a:xfrm flipH="1">
              <a:off x="1490" y="3756"/>
              <a:ext cx="57" cy="0"/>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nchor="ctr"/>
            <a:lstStyle/>
            <a:p>
              <a:endParaRPr lang="fr-FR"/>
            </a:p>
          </p:txBody>
        </p:sp>
        <p:sp>
          <p:nvSpPr>
            <p:cNvPr id="45076" name="Rectangle 17">
              <a:extLst>
                <a:ext uri="{FF2B5EF4-FFF2-40B4-BE49-F238E27FC236}">
                  <a16:creationId xmlns:a16="http://schemas.microsoft.com/office/drawing/2014/main" id="{2777E10C-8BF1-CC91-9709-3581E18F1582}"/>
                </a:ext>
              </a:extLst>
            </p:cNvPr>
            <p:cNvSpPr>
              <a:spLocks noChangeArrowheads="1"/>
            </p:cNvSpPr>
            <p:nvPr/>
          </p:nvSpPr>
          <p:spPr bwMode="auto">
            <a:xfrm>
              <a:off x="1746" y="3067"/>
              <a:ext cx="544" cy="635"/>
            </a:xfrm>
            <a:prstGeom prst="rect">
              <a:avLst/>
            </a:prstGeom>
            <a:gradFill rotWithShape="1">
              <a:gsLst>
                <a:gs pos="0">
                  <a:srgbClr val="3366FF"/>
                </a:gs>
                <a:gs pos="100000">
                  <a:srgbClr val="182F76"/>
                </a:gs>
              </a:gsLst>
              <a:lin ang="0" scaled="1"/>
            </a:gradFill>
            <a:ln w="0">
              <a:solidFill>
                <a:srgbClr val="3366FF"/>
              </a:solidFill>
              <a:miter lim="800000"/>
              <a:headEnd/>
              <a:tailEnd/>
            </a:ln>
          </p:spPr>
          <p:txBody>
            <a:bodyPr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fr-FR">
                <a:latin typeface="Calibri" panose="020F0502020204030204" pitchFamily="34" charset="0"/>
              </a:endParaRPr>
            </a:p>
          </p:txBody>
        </p:sp>
        <p:sp>
          <p:nvSpPr>
            <p:cNvPr id="45077" name="Rectangle 18">
              <a:extLst>
                <a:ext uri="{FF2B5EF4-FFF2-40B4-BE49-F238E27FC236}">
                  <a16:creationId xmlns:a16="http://schemas.microsoft.com/office/drawing/2014/main" id="{22C2478C-7272-E65C-AD6C-978542C56F89}"/>
                </a:ext>
              </a:extLst>
            </p:cNvPr>
            <p:cNvSpPr>
              <a:spLocks noChangeArrowheads="1"/>
            </p:cNvSpPr>
            <p:nvPr/>
          </p:nvSpPr>
          <p:spPr bwMode="auto">
            <a:xfrm>
              <a:off x="1746" y="2659"/>
              <a:ext cx="544" cy="408"/>
            </a:xfrm>
            <a:prstGeom prst="rect">
              <a:avLst/>
            </a:prstGeom>
            <a:gradFill rotWithShape="1">
              <a:gsLst>
                <a:gs pos="0">
                  <a:srgbClr val="FFCC00"/>
                </a:gs>
                <a:gs pos="100000">
                  <a:srgbClr val="DDB000"/>
                </a:gs>
              </a:gsLst>
              <a:lin ang="0" scaled="1"/>
            </a:gradFill>
            <a:ln w="0">
              <a:solidFill>
                <a:srgbClr val="FFCC00"/>
              </a:solidFill>
              <a:miter lim="800000"/>
              <a:headEnd/>
              <a:tailEnd/>
            </a:ln>
          </p:spPr>
          <p:txBody>
            <a:bodyPr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fr-FR">
                <a:latin typeface="Calibri" panose="020F0502020204030204" pitchFamily="34" charset="0"/>
              </a:endParaRPr>
            </a:p>
          </p:txBody>
        </p:sp>
        <p:sp>
          <p:nvSpPr>
            <p:cNvPr id="45078" name="Rectangle 19">
              <a:extLst>
                <a:ext uri="{FF2B5EF4-FFF2-40B4-BE49-F238E27FC236}">
                  <a16:creationId xmlns:a16="http://schemas.microsoft.com/office/drawing/2014/main" id="{DCCF7A4A-67D6-843F-51F2-11EA79726F6B}"/>
                </a:ext>
              </a:extLst>
            </p:cNvPr>
            <p:cNvSpPr>
              <a:spLocks noChangeArrowheads="1"/>
            </p:cNvSpPr>
            <p:nvPr/>
          </p:nvSpPr>
          <p:spPr bwMode="auto">
            <a:xfrm>
              <a:off x="1746" y="1979"/>
              <a:ext cx="544" cy="408"/>
            </a:xfrm>
            <a:prstGeom prst="rect">
              <a:avLst/>
            </a:prstGeom>
            <a:gradFill rotWithShape="1">
              <a:gsLst>
                <a:gs pos="0">
                  <a:srgbClr val="CC0000"/>
                </a:gs>
                <a:gs pos="100000">
                  <a:srgbClr val="5E0000"/>
                </a:gs>
              </a:gsLst>
              <a:lin ang="0" scaled="1"/>
            </a:gradFill>
            <a:ln w="0">
              <a:solidFill>
                <a:srgbClr val="CC0000"/>
              </a:solidFill>
              <a:miter lim="800000"/>
              <a:headEnd/>
              <a:tailEnd/>
            </a:ln>
          </p:spPr>
          <p:txBody>
            <a:bodyPr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fr-FR">
                <a:latin typeface="Calibri" panose="020F0502020204030204" pitchFamily="34" charset="0"/>
              </a:endParaRPr>
            </a:p>
          </p:txBody>
        </p:sp>
        <p:sp>
          <p:nvSpPr>
            <p:cNvPr id="45079" name="Rectangle 20">
              <a:extLst>
                <a:ext uri="{FF2B5EF4-FFF2-40B4-BE49-F238E27FC236}">
                  <a16:creationId xmlns:a16="http://schemas.microsoft.com/office/drawing/2014/main" id="{22FAAF8D-B995-B0C8-821B-0C93EAA3C5DD}"/>
                </a:ext>
              </a:extLst>
            </p:cNvPr>
            <p:cNvSpPr>
              <a:spLocks noChangeArrowheads="1"/>
            </p:cNvSpPr>
            <p:nvPr/>
          </p:nvSpPr>
          <p:spPr bwMode="auto">
            <a:xfrm>
              <a:off x="1746" y="2478"/>
              <a:ext cx="544" cy="181"/>
            </a:xfrm>
            <a:prstGeom prst="rect">
              <a:avLst/>
            </a:prstGeom>
            <a:gradFill rotWithShape="1">
              <a:gsLst>
                <a:gs pos="0">
                  <a:srgbClr val="FF6600"/>
                </a:gs>
                <a:gs pos="100000">
                  <a:srgbClr val="C24E00"/>
                </a:gs>
              </a:gsLst>
              <a:lin ang="0" scaled="1"/>
            </a:gradFill>
            <a:ln w="0">
              <a:solidFill>
                <a:srgbClr val="FF6600"/>
              </a:solidFill>
              <a:miter lim="800000"/>
              <a:headEnd/>
              <a:tailEnd/>
            </a:ln>
          </p:spPr>
          <p:txBody>
            <a:bodyPr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fr-FR">
                <a:latin typeface="Calibri" panose="020F0502020204030204" pitchFamily="34" charset="0"/>
              </a:endParaRPr>
            </a:p>
          </p:txBody>
        </p:sp>
        <p:sp>
          <p:nvSpPr>
            <p:cNvPr id="45080" name="Rectangle 21">
              <a:extLst>
                <a:ext uri="{FF2B5EF4-FFF2-40B4-BE49-F238E27FC236}">
                  <a16:creationId xmlns:a16="http://schemas.microsoft.com/office/drawing/2014/main" id="{FF86F1BF-B817-C00F-C11F-295AA454795C}"/>
                </a:ext>
              </a:extLst>
            </p:cNvPr>
            <p:cNvSpPr>
              <a:spLocks noChangeArrowheads="1"/>
            </p:cNvSpPr>
            <p:nvPr/>
          </p:nvSpPr>
          <p:spPr bwMode="auto">
            <a:xfrm>
              <a:off x="1746" y="3702"/>
              <a:ext cx="544" cy="46"/>
            </a:xfrm>
            <a:prstGeom prst="rect">
              <a:avLst/>
            </a:prstGeom>
            <a:gradFill rotWithShape="1">
              <a:gsLst>
                <a:gs pos="0">
                  <a:srgbClr val="00CC00"/>
                </a:gs>
                <a:gs pos="100000">
                  <a:srgbClr val="005E00"/>
                </a:gs>
              </a:gsLst>
              <a:lin ang="0" scaled="1"/>
            </a:gradFill>
            <a:ln w="0">
              <a:solidFill>
                <a:srgbClr val="00CC00"/>
              </a:solidFill>
              <a:miter lim="800000"/>
              <a:headEnd/>
              <a:tailEnd/>
            </a:ln>
          </p:spPr>
          <p:txBody>
            <a:bodyPr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fr-FR">
                <a:latin typeface="Calibri" panose="020F0502020204030204" pitchFamily="34" charset="0"/>
              </a:endParaRPr>
            </a:p>
          </p:txBody>
        </p:sp>
        <p:sp>
          <p:nvSpPr>
            <p:cNvPr id="45081" name="Freeform 27">
              <a:extLst>
                <a:ext uri="{FF2B5EF4-FFF2-40B4-BE49-F238E27FC236}">
                  <a16:creationId xmlns:a16="http://schemas.microsoft.com/office/drawing/2014/main" id="{3067625D-9261-75F7-C23D-0B553CE13DBD}"/>
                </a:ext>
              </a:extLst>
            </p:cNvPr>
            <p:cNvSpPr>
              <a:spLocks/>
            </p:cNvSpPr>
            <p:nvPr/>
          </p:nvSpPr>
          <p:spPr bwMode="auto">
            <a:xfrm>
              <a:off x="1565" y="1965"/>
              <a:ext cx="2404" cy="1791"/>
            </a:xfrm>
            <a:custGeom>
              <a:avLst/>
              <a:gdLst>
                <a:gd name="T0" fmla="*/ 0 w 3001"/>
                <a:gd name="T1" fmla="*/ 0 h 2915"/>
                <a:gd name="T2" fmla="*/ 0 w 3001"/>
                <a:gd name="T3" fmla="*/ 1575 h 2915"/>
                <a:gd name="T4" fmla="*/ 3453944 w 3001"/>
                <a:gd name="T5" fmla="*/ 1575 h 2915"/>
                <a:gd name="T6" fmla="*/ 0 60000 65536"/>
                <a:gd name="T7" fmla="*/ 0 60000 65536"/>
                <a:gd name="T8" fmla="*/ 0 60000 65536"/>
                <a:gd name="T9" fmla="*/ 0 w 3001"/>
                <a:gd name="T10" fmla="*/ 0 h 2915"/>
                <a:gd name="T11" fmla="*/ 3001 w 3001"/>
                <a:gd name="T12" fmla="*/ 2915 h 2915"/>
              </a:gdLst>
              <a:ahLst/>
              <a:cxnLst>
                <a:cxn ang="T6">
                  <a:pos x="T0" y="T1"/>
                </a:cxn>
                <a:cxn ang="T7">
                  <a:pos x="T2" y="T3"/>
                </a:cxn>
                <a:cxn ang="T8">
                  <a:pos x="T4" y="T5"/>
                </a:cxn>
              </a:cxnLst>
              <a:rect l="T9" t="T10" r="T11" b="T12"/>
              <a:pathLst>
                <a:path w="3001" h="2915">
                  <a:moveTo>
                    <a:pt x="0" y="0"/>
                  </a:moveTo>
                  <a:lnTo>
                    <a:pt x="0" y="2915"/>
                  </a:lnTo>
                  <a:lnTo>
                    <a:pt x="3001" y="2915"/>
                  </a:lnTo>
                </a:path>
              </a:pathLst>
            </a:custGeom>
            <a:noFill/>
            <a:ln w="31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endParaRPr lang="fr-FR"/>
            </a:p>
          </p:txBody>
        </p:sp>
        <p:sp>
          <p:nvSpPr>
            <p:cNvPr id="45082" name="Rectangle 28">
              <a:extLst>
                <a:ext uri="{FF2B5EF4-FFF2-40B4-BE49-F238E27FC236}">
                  <a16:creationId xmlns:a16="http://schemas.microsoft.com/office/drawing/2014/main" id="{E6B51E1D-5A16-E9C6-4EB5-3DE1DE12C7AA}"/>
                </a:ext>
              </a:extLst>
            </p:cNvPr>
            <p:cNvSpPr>
              <a:spLocks noChangeArrowheads="1"/>
            </p:cNvSpPr>
            <p:nvPr/>
          </p:nvSpPr>
          <p:spPr bwMode="auto">
            <a:xfrm>
              <a:off x="1831" y="3830"/>
              <a:ext cx="380" cy="1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1400">
                  <a:latin typeface="Calibri" panose="020F0502020204030204" pitchFamily="34" charset="0"/>
                  <a:cs typeface="Arial" panose="020B0604020202020204" pitchFamily="34" charset="0"/>
                </a:rPr>
                <a:t>Initial</a:t>
              </a:r>
            </a:p>
          </p:txBody>
        </p:sp>
        <p:sp>
          <p:nvSpPr>
            <p:cNvPr id="45083" name="Rectangle 29">
              <a:extLst>
                <a:ext uri="{FF2B5EF4-FFF2-40B4-BE49-F238E27FC236}">
                  <a16:creationId xmlns:a16="http://schemas.microsoft.com/office/drawing/2014/main" id="{E204368C-8396-8C4E-A61A-3C2444502DB9}"/>
                </a:ext>
              </a:extLst>
            </p:cNvPr>
            <p:cNvSpPr>
              <a:spLocks noChangeArrowheads="1"/>
            </p:cNvSpPr>
            <p:nvPr/>
          </p:nvSpPr>
          <p:spPr bwMode="auto">
            <a:xfrm>
              <a:off x="2513" y="3830"/>
              <a:ext cx="497"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1400">
                  <a:latin typeface="Calibri" panose="020F0502020204030204" pitchFamily="34" charset="0"/>
                  <a:cs typeface="Arial" panose="020B0604020202020204" pitchFamily="34" charset="0"/>
                </a:rPr>
                <a:t>Année 1</a:t>
              </a:r>
            </a:p>
          </p:txBody>
        </p:sp>
        <p:sp>
          <p:nvSpPr>
            <p:cNvPr id="45084" name="Rectangle 30">
              <a:extLst>
                <a:ext uri="{FF2B5EF4-FFF2-40B4-BE49-F238E27FC236}">
                  <a16:creationId xmlns:a16="http://schemas.microsoft.com/office/drawing/2014/main" id="{4CBA3E2F-0D7D-C059-E001-D72E5E4C19F3}"/>
                </a:ext>
              </a:extLst>
            </p:cNvPr>
            <p:cNvSpPr>
              <a:spLocks noChangeArrowheads="1"/>
            </p:cNvSpPr>
            <p:nvPr/>
          </p:nvSpPr>
          <p:spPr bwMode="auto">
            <a:xfrm>
              <a:off x="1352" y="3650"/>
              <a:ext cx="174"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r>
                <a:rPr lang="fr-FR" altLang="fr-FR" sz="1400">
                  <a:latin typeface="Calibri" panose="020F0502020204030204" pitchFamily="34" charset="0"/>
                  <a:cs typeface="Arial" panose="020B0604020202020204" pitchFamily="34" charset="0"/>
                </a:rPr>
                <a:t>0</a:t>
              </a:r>
            </a:p>
          </p:txBody>
        </p:sp>
        <p:sp>
          <p:nvSpPr>
            <p:cNvPr id="45085" name="Rectangle 31">
              <a:extLst>
                <a:ext uri="{FF2B5EF4-FFF2-40B4-BE49-F238E27FC236}">
                  <a16:creationId xmlns:a16="http://schemas.microsoft.com/office/drawing/2014/main" id="{A8EF8F1E-A7EB-BF59-518D-4911BC51EE1A}"/>
                </a:ext>
              </a:extLst>
            </p:cNvPr>
            <p:cNvSpPr>
              <a:spLocks noChangeArrowheads="1"/>
            </p:cNvSpPr>
            <p:nvPr/>
          </p:nvSpPr>
          <p:spPr bwMode="auto">
            <a:xfrm>
              <a:off x="1295" y="3293"/>
              <a:ext cx="231"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r>
                <a:rPr lang="fr-FR" altLang="fr-FR" sz="1400">
                  <a:latin typeface="Calibri" panose="020F0502020204030204" pitchFamily="34" charset="0"/>
                  <a:cs typeface="Arial" panose="020B0604020202020204" pitchFamily="34" charset="0"/>
                </a:rPr>
                <a:t>20</a:t>
              </a:r>
            </a:p>
          </p:txBody>
        </p:sp>
        <p:sp>
          <p:nvSpPr>
            <p:cNvPr id="45086" name="Rectangle 32">
              <a:extLst>
                <a:ext uri="{FF2B5EF4-FFF2-40B4-BE49-F238E27FC236}">
                  <a16:creationId xmlns:a16="http://schemas.microsoft.com/office/drawing/2014/main" id="{320811AF-62AC-F378-E972-74EC10817634}"/>
                </a:ext>
              </a:extLst>
            </p:cNvPr>
            <p:cNvSpPr>
              <a:spLocks noChangeArrowheads="1"/>
            </p:cNvSpPr>
            <p:nvPr/>
          </p:nvSpPr>
          <p:spPr bwMode="auto">
            <a:xfrm>
              <a:off x="1295" y="2938"/>
              <a:ext cx="231"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r>
                <a:rPr lang="fr-FR" altLang="fr-FR" sz="1400">
                  <a:latin typeface="Calibri" panose="020F0502020204030204" pitchFamily="34" charset="0"/>
                  <a:cs typeface="Arial" panose="020B0604020202020204" pitchFamily="34" charset="0"/>
                </a:rPr>
                <a:t>40</a:t>
              </a:r>
            </a:p>
          </p:txBody>
        </p:sp>
        <p:sp>
          <p:nvSpPr>
            <p:cNvPr id="45087" name="Rectangle 33">
              <a:extLst>
                <a:ext uri="{FF2B5EF4-FFF2-40B4-BE49-F238E27FC236}">
                  <a16:creationId xmlns:a16="http://schemas.microsoft.com/office/drawing/2014/main" id="{58097D21-02ED-EB87-614A-5F5004DF150E}"/>
                </a:ext>
              </a:extLst>
            </p:cNvPr>
            <p:cNvSpPr>
              <a:spLocks noChangeArrowheads="1"/>
            </p:cNvSpPr>
            <p:nvPr/>
          </p:nvSpPr>
          <p:spPr bwMode="auto">
            <a:xfrm>
              <a:off x="1295" y="2582"/>
              <a:ext cx="231"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r>
                <a:rPr lang="fr-FR" altLang="fr-FR" sz="1400">
                  <a:latin typeface="Calibri" panose="020F0502020204030204" pitchFamily="34" charset="0"/>
                  <a:cs typeface="Arial" panose="020B0604020202020204" pitchFamily="34" charset="0"/>
                </a:rPr>
                <a:t>60</a:t>
              </a:r>
            </a:p>
          </p:txBody>
        </p:sp>
        <p:sp>
          <p:nvSpPr>
            <p:cNvPr id="45088" name="Rectangle 34">
              <a:extLst>
                <a:ext uri="{FF2B5EF4-FFF2-40B4-BE49-F238E27FC236}">
                  <a16:creationId xmlns:a16="http://schemas.microsoft.com/office/drawing/2014/main" id="{44A2A556-3559-7949-0A9D-B97A9CD077AB}"/>
                </a:ext>
              </a:extLst>
            </p:cNvPr>
            <p:cNvSpPr>
              <a:spLocks noChangeArrowheads="1"/>
            </p:cNvSpPr>
            <p:nvPr/>
          </p:nvSpPr>
          <p:spPr bwMode="auto">
            <a:xfrm>
              <a:off x="1295" y="2225"/>
              <a:ext cx="231"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r>
                <a:rPr lang="fr-FR" altLang="fr-FR" sz="1400">
                  <a:latin typeface="Calibri" panose="020F0502020204030204" pitchFamily="34" charset="0"/>
                  <a:cs typeface="Arial" panose="020B0604020202020204" pitchFamily="34" charset="0"/>
                </a:rPr>
                <a:t>80</a:t>
              </a:r>
            </a:p>
          </p:txBody>
        </p:sp>
        <p:sp>
          <p:nvSpPr>
            <p:cNvPr id="45089" name="Rectangle 35">
              <a:extLst>
                <a:ext uri="{FF2B5EF4-FFF2-40B4-BE49-F238E27FC236}">
                  <a16:creationId xmlns:a16="http://schemas.microsoft.com/office/drawing/2014/main" id="{B323D1CC-F3B6-F61A-914F-102A5EFD4243}"/>
                </a:ext>
              </a:extLst>
            </p:cNvPr>
            <p:cNvSpPr>
              <a:spLocks noChangeArrowheads="1"/>
            </p:cNvSpPr>
            <p:nvPr/>
          </p:nvSpPr>
          <p:spPr bwMode="auto">
            <a:xfrm>
              <a:off x="1237" y="1868"/>
              <a:ext cx="289"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r>
                <a:rPr lang="fr-FR" altLang="fr-FR" sz="1400">
                  <a:latin typeface="Calibri" panose="020F0502020204030204" pitchFamily="34" charset="0"/>
                  <a:cs typeface="Arial" panose="020B0604020202020204" pitchFamily="34" charset="0"/>
                </a:rPr>
                <a:t>100</a:t>
              </a:r>
            </a:p>
          </p:txBody>
        </p:sp>
        <p:sp>
          <p:nvSpPr>
            <p:cNvPr id="45090" name="Rectangle 36">
              <a:extLst>
                <a:ext uri="{FF2B5EF4-FFF2-40B4-BE49-F238E27FC236}">
                  <a16:creationId xmlns:a16="http://schemas.microsoft.com/office/drawing/2014/main" id="{1BCB98F9-CD01-FB91-B9F4-97117AE8802E}"/>
                </a:ext>
              </a:extLst>
            </p:cNvPr>
            <p:cNvSpPr>
              <a:spLocks noChangeArrowheads="1"/>
            </p:cNvSpPr>
            <p:nvPr/>
          </p:nvSpPr>
          <p:spPr bwMode="auto">
            <a:xfrm rot="16200000">
              <a:off x="830" y="2653"/>
              <a:ext cx="663"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1400">
                  <a:latin typeface="Calibri" panose="020F0502020204030204" pitchFamily="34" charset="0"/>
                  <a:cs typeface="Arial" panose="020B0604020202020204" pitchFamily="34" charset="0"/>
                </a:rPr>
                <a:t>Patients (%)</a:t>
              </a:r>
            </a:p>
          </p:txBody>
        </p:sp>
        <p:sp>
          <p:nvSpPr>
            <p:cNvPr id="45091" name="Rectangle 38">
              <a:extLst>
                <a:ext uri="{FF2B5EF4-FFF2-40B4-BE49-F238E27FC236}">
                  <a16:creationId xmlns:a16="http://schemas.microsoft.com/office/drawing/2014/main" id="{1DCA8302-2A9B-D784-294D-85CD4CEEC45D}"/>
                </a:ext>
              </a:extLst>
            </p:cNvPr>
            <p:cNvSpPr>
              <a:spLocks noChangeArrowheads="1"/>
            </p:cNvSpPr>
            <p:nvPr/>
          </p:nvSpPr>
          <p:spPr bwMode="auto">
            <a:xfrm>
              <a:off x="2295" y="1591"/>
              <a:ext cx="541"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1400">
                  <a:latin typeface="Calibri" panose="020F0502020204030204" pitchFamily="34" charset="0"/>
                  <a:cs typeface="Arial" panose="020B0604020202020204" pitchFamily="34" charset="0"/>
                </a:rPr>
                <a:t>p = 0,001</a:t>
              </a:r>
            </a:p>
          </p:txBody>
        </p:sp>
        <p:sp>
          <p:nvSpPr>
            <p:cNvPr id="45092" name="Rectangle 21">
              <a:extLst>
                <a:ext uri="{FF2B5EF4-FFF2-40B4-BE49-F238E27FC236}">
                  <a16:creationId xmlns:a16="http://schemas.microsoft.com/office/drawing/2014/main" id="{66246C2A-30DC-A624-57F8-C4AE2DADAC27}"/>
                </a:ext>
              </a:extLst>
            </p:cNvPr>
            <p:cNvSpPr>
              <a:spLocks noChangeArrowheads="1"/>
            </p:cNvSpPr>
            <p:nvPr/>
          </p:nvSpPr>
          <p:spPr bwMode="auto">
            <a:xfrm>
              <a:off x="1746" y="2387"/>
              <a:ext cx="544" cy="91"/>
            </a:xfrm>
            <a:prstGeom prst="rect">
              <a:avLst/>
            </a:prstGeom>
            <a:gradFill rotWithShape="1">
              <a:gsLst>
                <a:gs pos="0">
                  <a:srgbClr val="FFA4EB"/>
                </a:gs>
                <a:gs pos="100000">
                  <a:srgbClr val="BA77AB"/>
                </a:gs>
              </a:gsLst>
              <a:lin ang="0" scaled="1"/>
            </a:gradFill>
            <a:ln w="0">
              <a:solidFill>
                <a:srgbClr val="FFA4EB"/>
              </a:solidFill>
              <a:miter lim="800000"/>
              <a:headEnd/>
              <a:tailEnd/>
            </a:ln>
          </p:spPr>
          <p:txBody>
            <a:bodyPr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fr-FR">
                <a:latin typeface="Calibri" panose="020F0502020204030204" pitchFamily="34" charset="0"/>
              </a:endParaRPr>
            </a:p>
          </p:txBody>
        </p:sp>
        <p:sp>
          <p:nvSpPr>
            <p:cNvPr id="45093" name="Rectangle 17">
              <a:extLst>
                <a:ext uri="{FF2B5EF4-FFF2-40B4-BE49-F238E27FC236}">
                  <a16:creationId xmlns:a16="http://schemas.microsoft.com/office/drawing/2014/main" id="{A476F5F2-B600-CBB0-D4A2-95658A11422A}"/>
                </a:ext>
              </a:extLst>
            </p:cNvPr>
            <p:cNvSpPr>
              <a:spLocks noChangeArrowheads="1"/>
            </p:cNvSpPr>
            <p:nvPr/>
          </p:nvSpPr>
          <p:spPr bwMode="auto">
            <a:xfrm>
              <a:off x="2488" y="2976"/>
              <a:ext cx="544" cy="726"/>
            </a:xfrm>
            <a:prstGeom prst="rect">
              <a:avLst/>
            </a:prstGeom>
            <a:gradFill rotWithShape="1">
              <a:gsLst>
                <a:gs pos="0">
                  <a:srgbClr val="3366FF"/>
                </a:gs>
                <a:gs pos="100000">
                  <a:srgbClr val="182F76"/>
                </a:gs>
              </a:gsLst>
              <a:lin ang="0" scaled="1"/>
            </a:gradFill>
            <a:ln w="0">
              <a:solidFill>
                <a:srgbClr val="3366FF"/>
              </a:solidFill>
              <a:miter lim="800000"/>
              <a:headEnd/>
              <a:tailEnd/>
            </a:ln>
          </p:spPr>
          <p:txBody>
            <a:bodyPr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fr-FR">
                <a:latin typeface="Calibri" panose="020F0502020204030204" pitchFamily="34" charset="0"/>
              </a:endParaRPr>
            </a:p>
          </p:txBody>
        </p:sp>
        <p:sp>
          <p:nvSpPr>
            <p:cNvPr id="45094" name="Rectangle 18">
              <a:extLst>
                <a:ext uri="{FF2B5EF4-FFF2-40B4-BE49-F238E27FC236}">
                  <a16:creationId xmlns:a16="http://schemas.microsoft.com/office/drawing/2014/main" id="{4024AEC0-D5FC-C6F4-EC00-F8BEA013F6E2}"/>
                </a:ext>
              </a:extLst>
            </p:cNvPr>
            <p:cNvSpPr>
              <a:spLocks noChangeArrowheads="1"/>
            </p:cNvSpPr>
            <p:nvPr/>
          </p:nvSpPr>
          <p:spPr bwMode="auto">
            <a:xfrm>
              <a:off x="2488" y="2478"/>
              <a:ext cx="544" cy="498"/>
            </a:xfrm>
            <a:prstGeom prst="rect">
              <a:avLst/>
            </a:prstGeom>
            <a:gradFill rotWithShape="1">
              <a:gsLst>
                <a:gs pos="0">
                  <a:srgbClr val="FFCC00"/>
                </a:gs>
                <a:gs pos="100000">
                  <a:srgbClr val="DDB000"/>
                </a:gs>
              </a:gsLst>
              <a:lin ang="0" scaled="1"/>
            </a:gradFill>
            <a:ln w="0">
              <a:solidFill>
                <a:srgbClr val="FFCC00"/>
              </a:solidFill>
              <a:miter lim="800000"/>
              <a:headEnd/>
              <a:tailEnd/>
            </a:ln>
          </p:spPr>
          <p:txBody>
            <a:bodyPr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fr-FR">
                <a:latin typeface="Calibri" panose="020F0502020204030204" pitchFamily="34" charset="0"/>
              </a:endParaRPr>
            </a:p>
          </p:txBody>
        </p:sp>
        <p:sp>
          <p:nvSpPr>
            <p:cNvPr id="45095" name="Rectangle 19">
              <a:extLst>
                <a:ext uri="{FF2B5EF4-FFF2-40B4-BE49-F238E27FC236}">
                  <a16:creationId xmlns:a16="http://schemas.microsoft.com/office/drawing/2014/main" id="{FDF99EFC-140C-792C-72DB-39AAD49A3C4D}"/>
                </a:ext>
              </a:extLst>
            </p:cNvPr>
            <p:cNvSpPr>
              <a:spLocks noChangeArrowheads="1"/>
            </p:cNvSpPr>
            <p:nvPr/>
          </p:nvSpPr>
          <p:spPr bwMode="auto">
            <a:xfrm>
              <a:off x="2488" y="1979"/>
              <a:ext cx="544" cy="317"/>
            </a:xfrm>
            <a:prstGeom prst="rect">
              <a:avLst/>
            </a:prstGeom>
            <a:gradFill rotWithShape="1">
              <a:gsLst>
                <a:gs pos="0">
                  <a:srgbClr val="CC0000"/>
                </a:gs>
                <a:gs pos="100000">
                  <a:srgbClr val="5E0000"/>
                </a:gs>
              </a:gsLst>
              <a:lin ang="0" scaled="1"/>
            </a:gradFill>
            <a:ln w="0">
              <a:solidFill>
                <a:srgbClr val="CC0000"/>
              </a:solidFill>
              <a:miter lim="800000"/>
              <a:headEnd/>
              <a:tailEnd/>
            </a:ln>
          </p:spPr>
          <p:txBody>
            <a:bodyPr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fr-FR">
                <a:latin typeface="Calibri" panose="020F0502020204030204" pitchFamily="34" charset="0"/>
              </a:endParaRPr>
            </a:p>
          </p:txBody>
        </p:sp>
        <p:sp>
          <p:nvSpPr>
            <p:cNvPr id="45096" name="Rectangle 20">
              <a:extLst>
                <a:ext uri="{FF2B5EF4-FFF2-40B4-BE49-F238E27FC236}">
                  <a16:creationId xmlns:a16="http://schemas.microsoft.com/office/drawing/2014/main" id="{CC62EF25-E4FB-70BD-B1B9-683385DBDFBC}"/>
                </a:ext>
              </a:extLst>
            </p:cNvPr>
            <p:cNvSpPr>
              <a:spLocks noChangeArrowheads="1"/>
            </p:cNvSpPr>
            <p:nvPr/>
          </p:nvSpPr>
          <p:spPr bwMode="auto">
            <a:xfrm>
              <a:off x="2488" y="2341"/>
              <a:ext cx="544" cy="137"/>
            </a:xfrm>
            <a:prstGeom prst="rect">
              <a:avLst/>
            </a:prstGeom>
            <a:gradFill rotWithShape="1">
              <a:gsLst>
                <a:gs pos="0">
                  <a:srgbClr val="FF6600"/>
                </a:gs>
                <a:gs pos="100000">
                  <a:srgbClr val="C24E00"/>
                </a:gs>
              </a:gsLst>
              <a:lin ang="0" scaled="1"/>
            </a:gradFill>
            <a:ln w="0">
              <a:solidFill>
                <a:srgbClr val="FF6600"/>
              </a:solidFill>
              <a:miter lim="800000"/>
              <a:headEnd/>
              <a:tailEnd/>
            </a:ln>
          </p:spPr>
          <p:txBody>
            <a:bodyPr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fr-FR">
                <a:latin typeface="Calibri" panose="020F0502020204030204" pitchFamily="34" charset="0"/>
              </a:endParaRPr>
            </a:p>
          </p:txBody>
        </p:sp>
        <p:sp>
          <p:nvSpPr>
            <p:cNvPr id="45097" name="Rectangle 21">
              <a:extLst>
                <a:ext uri="{FF2B5EF4-FFF2-40B4-BE49-F238E27FC236}">
                  <a16:creationId xmlns:a16="http://schemas.microsoft.com/office/drawing/2014/main" id="{5D1953E3-3CBB-0A32-D599-EE828EE58088}"/>
                </a:ext>
              </a:extLst>
            </p:cNvPr>
            <p:cNvSpPr>
              <a:spLocks noChangeArrowheads="1"/>
            </p:cNvSpPr>
            <p:nvPr/>
          </p:nvSpPr>
          <p:spPr bwMode="auto">
            <a:xfrm>
              <a:off x="2488" y="3702"/>
              <a:ext cx="544" cy="46"/>
            </a:xfrm>
            <a:prstGeom prst="rect">
              <a:avLst/>
            </a:prstGeom>
            <a:gradFill rotWithShape="1">
              <a:gsLst>
                <a:gs pos="0">
                  <a:srgbClr val="00CC00"/>
                </a:gs>
                <a:gs pos="100000">
                  <a:srgbClr val="005E00"/>
                </a:gs>
              </a:gsLst>
              <a:lin ang="0" scaled="1"/>
            </a:gradFill>
            <a:ln w="0">
              <a:solidFill>
                <a:srgbClr val="00CC00"/>
              </a:solidFill>
              <a:miter lim="800000"/>
              <a:headEnd/>
              <a:tailEnd/>
            </a:ln>
          </p:spPr>
          <p:txBody>
            <a:bodyPr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fr-FR">
                <a:latin typeface="Calibri" panose="020F0502020204030204" pitchFamily="34" charset="0"/>
              </a:endParaRPr>
            </a:p>
          </p:txBody>
        </p:sp>
        <p:sp>
          <p:nvSpPr>
            <p:cNvPr id="45098" name="Rectangle 21">
              <a:extLst>
                <a:ext uri="{FF2B5EF4-FFF2-40B4-BE49-F238E27FC236}">
                  <a16:creationId xmlns:a16="http://schemas.microsoft.com/office/drawing/2014/main" id="{4AA72E8D-73AD-6D0A-41CB-A0C356B90B86}"/>
                </a:ext>
              </a:extLst>
            </p:cNvPr>
            <p:cNvSpPr>
              <a:spLocks noChangeArrowheads="1"/>
            </p:cNvSpPr>
            <p:nvPr/>
          </p:nvSpPr>
          <p:spPr bwMode="auto">
            <a:xfrm>
              <a:off x="2488" y="2296"/>
              <a:ext cx="544" cy="45"/>
            </a:xfrm>
            <a:prstGeom prst="rect">
              <a:avLst/>
            </a:prstGeom>
            <a:gradFill rotWithShape="1">
              <a:gsLst>
                <a:gs pos="0">
                  <a:srgbClr val="FFA4EB"/>
                </a:gs>
                <a:gs pos="100000">
                  <a:srgbClr val="BA77AB"/>
                </a:gs>
              </a:gsLst>
              <a:lin ang="0" scaled="1"/>
            </a:gradFill>
            <a:ln w="0">
              <a:solidFill>
                <a:srgbClr val="FFA4EB"/>
              </a:solidFill>
              <a:miter lim="800000"/>
              <a:headEnd/>
              <a:tailEnd/>
            </a:ln>
          </p:spPr>
          <p:txBody>
            <a:bodyPr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fr-FR">
                <a:latin typeface="Calibri" panose="020F0502020204030204" pitchFamily="34" charset="0"/>
              </a:endParaRPr>
            </a:p>
          </p:txBody>
        </p:sp>
        <p:sp>
          <p:nvSpPr>
            <p:cNvPr id="45099" name="Rectangle 17">
              <a:extLst>
                <a:ext uri="{FF2B5EF4-FFF2-40B4-BE49-F238E27FC236}">
                  <a16:creationId xmlns:a16="http://schemas.microsoft.com/office/drawing/2014/main" id="{0B4B6899-FA28-D149-BC5D-07D972E99F18}"/>
                </a:ext>
              </a:extLst>
            </p:cNvPr>
            <p:cNvSpPr>
              <a:spLocks noChangeArrowheads="1"/>
            </p:cNvSpPr>
            <p:nvPr/>
          </p:nvSpPr>
          <p:spPr bwMode="auto">
            <a:xfrm>
              <a:off x="3243" y="2659"/>
              <a:ext cx="544" cy="907"/>
            </a:xfrm>
            <a:prstGeom prst="rect">
              <a:avLst/>
            </a:prstGeom>
            <a:gradFill rotWithShape="1">
              <a:gsLst>
                <a:gs pos="0">
                  <a:srgbClr val="3366FF"/>
                </a:gs>
                <a:gs pos="100000">
                  <a:srgbClr val="182F76"/>
                </a:gs>
              </a:gsLst>
              <a:lin ang="0" scaled="1"/>
            </a:gradFill>
            <a:ln w="0">
              <a:solidFill>
                <a:srgbClr val="3366FF"/>
              </a:solidFill>
              <a:miter lim="800000"/>
              <a:headEnd/>
              <a:tailEnd/>
            </a:ln>
          </p:spPr>
          <p:txBody>
            <a:bodyPr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fr-FR">
                <a:latin typeface="Calibri" panose="020F0502020204030204" pitchFamily="34" charset="0"/>
              </a:endParaRPr>
            </a:p>
          </p:txBody>
        </p:sp>
        <p:sp>
          <p:nvSpPr>
            <p:cNvPr id="45100" name="Rectangle 18">
              <a:extLst>
                <a:ext uri="{FF2B5EF4-FFF2-40B4-BE49-F238E27FC236}">
                  <a16:creationId xmlns:a16="http://schemas.microsoft.com/office/drawing/2014/main" id="{09FF258A-295D-BD38-012F-CD9B3B932624}"/>
                </a:ext>
              </a:extLst>
            </p:cNvPr>
            <p:cNvSpPr>
              <a:spLocks noChangeArrowheads="1"/>
            </p:cNvSpPr>
            <p:nvPr/>
          </p:nvSpPr>
          <p:spPr bwMode="auto">
            <a:xfrm>
              <a:off x="3243" y="2205"/>
              <a:ext cx="544" cy="454"/>
            </a:xfrm>
            <a:prstGeom prst="rect">
              <a:avLst/>
            </a:prstGeom>
            <a:gradFill rotWithShape="1">
              <a:gsLst>
                <a:gs pos="0">
                  <a:srgbClr val="FFCC00"/>
                </a:gs>
                <a:gs pos="100000">
                  <a:srgbClr val="DDB000"/>
                </a:gs>
              </a:gsLst>
              <a:lin ang="0" scaled="1"/>
            </a:gradFill>
            <a:ln w="0">
              <a:solidFill>
                <a:srgbClr val="FFCC00"/>
              </a:solidFill>
              <a:miter lim="800000"/>
              <a:headEnd/>
              <a:tailEnd/>
            </a:ln>
          </p:spPr>
          <p:txBody>
            <a:bodyPr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fr-FR">
                <a:latin typeface="Calibri" panose="020F0502020204030204" pitchFamily="34" charset="0"/>
              </a:endParaRPr>
            </a:p>
          </p:txBody>
        </p:sp>
        <p:sp>
          <p:nvSpPr>
            <p:cNvPr id="45101" name="Rectangle 19">
              <a:extLst>
                <a:ext uri="{FF2B5EF4-FFF2-40B4-BE49-F238E27FC236}">
                  <a16:creationId xmlns:a16="http://schemas.microsoft.com/office/drawing/2014/main" id="{3055F928-C9D8-E7BF-91CE-28E698F1DC28}"/>
                </a:ext>
              </a:extLst>
            </p:cNvPr>
            <p:cNvSpPr>
              <a:spLocks noChangeArrowheads="1"/>
            </p:cNvSpPr>
            <p:nvPr/>
          </p:nvSpPr>
          <p:spPr bwMode="auto">
            <a:xfrm>
              <a:off x="3243" y="1979"/>
              <a:ext cx="544" cy="181"/>
            </a:xfrm>
            <a:prstGeom prst="rect">
              <a:avLst/>
            </a:prstGeom>
            <a:gradFill rotWithShape="1">
              <a:gsLst>
                <a:gs pos="0">
                  <a:srgbClr val="CC0000"/>
                </a:gs>
                <a:gs pos="100000">
                  <a:srgbClr val="5E0000"/>
                </a:gs>
              </a:gsLst>
              <a:lin ang="0" scaled="1"/>
            </a:gradFill>
            <a:ln w="0">
              <a:solidFill>
                <a:srgbClr val="CC0000"/>
              </a:solidFill>
              <a:miter lim="800000"/>
              <a:headEnd/>
              <a:tailEnd/>
            </a:ln>
          </p:spPr>
          <p:txBody>
            <a:bodyPr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fr-FR">
                <a:latin typeface="Calibri" panose="020F0502020204030204" pitchFamily="34" charset="0"/>
              </a:endParaRPr>
            </a:p>
          </p:txBody>
        </p:sp>
        <p:sp>
          <p:nvSpPr>
            <p:cNvPr id="45102" name="Rectangle 21">
              <a:extLst>
                <a:ext uri="{FF2B5EF4-FFF2-40B4-BE49-F238E27FC236}">
                  <a16:creationId xmlns:a16="http://schemas.microsoft.com/office/drawing/2014/main" id="{EF4A4EB4-0205-D718-8CC3-5FD920AD00CF}"/>
                </a:ext>
              </a:extLst>
            </p:cNvPr>
            <p:cNvSpPr>
              <a:spLocks noChangeArrowheads="1"/>
            </p:cNvSpPr>
            <p:nvPr/>
          </p:nvSpPr>
          <p:spPr bwMode="auto">
            <a:xfrm>
              <a:off x="3243" y="3566"/>
              <a:ext cx="544" cy="136"/>
            </a:xfrm>
            <a:prstGeom prst="rect">
              <a:avLst/>
            </a:prstGeom>
            <a:gradFill rotWithShape="1">
              <a:gsLst>
                <a:gs pos="0">
                  <a:srgbClr val="00CC00"/>
                </a:gs>
                <a:gs pos="100000">
                  <a:srgbClr val="005E00"/>
                </a:gs>
              </a:gsLst>
              <a:lin ang="0" scaled="1"/>
            </a:gradFill>
            <a:ln w="0">
              <a:solidFill>
                <a:srgbClr val="00CC00"/>
              </a:solidFill>
              <a:miter lim="800000"/>
              <a:headEnd/>
              <a:tailEnd/>
            </a:ln>
          </p:spPr>
          <p:txBody>
            <a:bodyPr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fr-FR">
                <a:latin typeface="Calibri" panose="020F0502020204030204" pitchFamily="34" charset="0"/>
              </a:endParaRPr>
            </a:p>
          </p:txBody>
        </p:sp>
        <p:sp>
          <p:nvSpPr>
            <p:cNvPr id="45103" name="Rectangle 21">
              <a:extLst>
                <a:ext uri="{FF2B5EF4-FFF2-40B4-BE49-F238E27FC236}">
                  <a16:creationId xmlns:a16="http://schemas.microsoft.com/office/drawing/2014/main" id="{167CAFC7-87BA-0156-8131-814B21F1FE72}"/>
                </a:ext>
              </a:extLst>
            </p:cNvPr>
            <p:cNvSpPr>
              <a:spLocks noChangeArrowheads="1"/>
            </p:cNvSpPr>
            <p:nvPr/>
          </p:nvSpPr>
          <p:spPr bwMode="auto">
            <a:xfrm>
              <a:off x="3243" y="2160"/>
              <a:ext cx="544" cy="45"/>
            </a:xfrm>
            <a:prstGeom prst="rect">
              <a:avLst/>
            </a:prstGeom>
            <a:gradFill rotWithShape="1">
              <a:gsLst>
                <a:gs pos="0">
                  <a:srgbClr val="FF6600"/>
                </a:gs>
                <a:gs pos="100000">
                  <a:srgbClr val="C24E00"/>
                </a:gs>
              </a:gsLst>
              <a:lin ang="0" scaled="1"/>
            </a:gradFill>
            <a:ln w="0">
              <a:solidFill>
                <a:srgbClr val="FF6600"/>
              </a:solidFill>
              <a:miter lim="800000"/>
              <a:headEnd/>
              <a:tailEnd/>
            </a:ln>
          </p:spPr>
          <p:txBody>
            <a:bodyPr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fr-FR">
                <a:latin typeface="Calibri" panose="020F0502020204030204" pitchFamily="34" charset="0"/>
              </a:endParaRPr>
            </a:p>
          </p:txBody>
        </p:sp>
        <p:sp>
          <p:nvSpPr>
            <p:cNvPr id="45104" name="ZoneTexte 8">
              <a:extLst>
                <a:ext uri="{FF2B5EF4-FFF2-40B4-BE49-F238E27FC236}">
                  <a16:creationId xmlns:a16="http://schemas.microsoft.com/office/drawing/2014/main" id="{3C916C2C-F83A-9FBD-4937-BF79C034B0F6}"/>
                </a:ext>
              </a:extLst>
            </p:cNvPr>
            <p:cNvSpPr txBox="1">
              <a:spLocks noChangeArrowheads="1"/>
            </p:cNvSpPr>
            <p:nvPr/>
          </p:nvSpPr>
          <p:spPr bwMode="auto">
            <a:xfrm>
              <a:off x="3379" y="1961"/>
              <a:ext cx="337"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sz="1600">
                  <a:solidFill>
                    <a:schemeClr val="bg1"/>
                  </a:solidFill>
                  <a:latin typeface="Arial" panose="020B0604020202020204" pitchFamily="34" charset="0"/>
                </a:rPr>
                <a:t>8 %</a:t>
              </a:r>
            </a:p>
          </p:txBody>
        </p:sp>
        <p:sp>
          <p:nvSpPr>
            <p:cNvPr id="45105" name="ZoneTexte 7">
              <a:extLst>
                <a:ext uri="{FF2B5EF4-FFF2-40B4-BE49-F238E27FC236}">
                  <a16:creationId xmlns:a16="http://schemas.microsoft.com/office/drawing/2014/main" id="{7F25CC32-4F9B-2560-9FB3-CE8C1E03FDCA}"/>
                </a:ext>
              </a:extLst>
            </p:cNvPr>
            <p:cNvSpPr txBox="1">
              <a:spLocks noChangeArrowheads="1"/>
            </p:cNvSpPr>
            <p:nvPr/>
          </p:nvSpPr>
          <p:spPr bwMode="auto">
            <a:xfrm>
              <a:off x="1791" y="1979"/>
              <a:ext cx="411"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sz="1600">
                  <a:solidFill>
                    <a:schemeClr val="bg1"/>
                  </a:solidFill>
                  <a:latin typeface="Arial" panose="020B0604020202020204" pitchFamily="34" charset="0"/>
                </a:rPr>
                <a:t>28 %</a:t>
              </a:r>
            </a:p>
          </p:txBody>
        </p:sp>
        <p:cxnSp>
          <p:nvCxnSpPr>
            <p:cNvPr id="45106" name="Connecteur droit avec flèche 12">
              <a:extLst>
                <a:ext uri="{FF2B5EF4-FFF2-40B4-BE49-F238E27FC236}">
                  <a16:creationId xmlns:a16="http://schemas.microsoft.com/office/drawing/2014/main" id="{8EC61729-E034-7CE9-7919-136AB77B3CC5}"/>
                </a:ext>
              </a:extLst>
            </p:cNvPr>
            <p:cNvCxnSpPr>
              <a:cxnSpLocks noChangeShapeType="1"/>
            </p:cNvCxnSpPr>
            <p:nvPr/>
          </p:nvCxnSpPr>
          <p:spPr bwMode="auto">
            <a:xfrm flipH="1">
              <a:off x="2249" y="1978"/>
              <a:ext cx="5" cy="491"/>
            </a:xfrm>
            <a:prstGeom prst="straightConnector1">
              <a:avLst/>
            </a:prstGeom>
            <a:noFill/>
            <a:ln w="28575">
              <a:solidFill>
                <a:schemeClr val="bg1"/>
              </a:solidFill>
              <a:round/>
              <a:headEnd type="arrow" w="med" len="med"/>
              <a:tailEnd type="arrow" w="med" len="med"/>
            </a:ln>
            <a:extLst>
              <a:ext uri="{909E8E84-426E-40dd-AFC4-6F175D3DCCD1}">
                <a14:hiddenFill xmlns:a14="http://schemas.microsoft.com/office/drawing/2010/main" xmlns="">
                  <a:noFill/>
                </a14:hiddenFill>
              </a:ext>
            </a:extLst>
          </p:spPr>
        </p:cxnSp>
        <p:sp>
          <p:nvSpPr>
            <p:cNvPr id="45107" name="Rectangle 29">
              <a:extLst>
                <a:ext uri="{FF2B5EF4-FFF2-40B4-BE49-F238E27FC236}">
                  <a16:creationId xmlns:a16="http://schemas.microsoft.com/office/drawing/2014/main" id="{B13C67B0-83D7-E52A-5AA7-1997A9460571}"/>
                </a:ext>
              </a:extLst>
            </p:cNvPr>
            <p:cNvSpPr>
              <a:spLocks noChangeArrowheads="1"/>
            </p:cNvSpPr>
            <p:nvPr/>
          </p:nvSpPr>
          <p:spPr bwMode="auto">
            <a:xfrm>
              <a:off x="3263" y="3844"/>
              <a:ext cx="497"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1400">
                  <a:latin typeface="Calibri" panose="020F0502020204030204" pitchFamily="34" charset="0"/>
                  <a:cs typeface="Arial" panose="020B0604020202020204" pitchFamily="34" charset="0"/>
                </a:rPr>
                <a:t>Année 5</a:t>
              </a:r>
            </a:p>
          </p:txBody>
        </p:sp>
        <p:sp>
          <p:nvSpPr>
            <p:cNvPr id="45108" name="Rectangle 29">
              <a:extLst>
                <a:ext uri="{FF2B5EF4-FFF2-40B4-BE49-F238E27FC236}">
                  <a16:creationId xmlns:a16="http://schemas.microsoft.com/office/drawing/2014/main" id="{89D87711-670E-EC0F-BE6C-B4693B6579F9}"/>
                </a:ext>
              </a:extLst>
            </p:cNvPr>
            <p:cNvSpPr>
              <a:spLocks noChangeArrowheads="1"/>
            </p:cNvSpPr>
            <p:nvPr/>
          </p:nvSpPr>
          <p:spPr bwMode="auto">
            <a:xfrm>
              <a:off x="4257" y="1841"/>
              <a:ext cx="1117"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1400">
                  <a:latin typeface="Calibri" panose="020F0502020204030204" pitchFamily="34" charset="0"/>
                  <a:cs typeface="Arial" panose="020B0604020202020204" pitchFamily="34" charset="0"/>
                </a:rPr>
                <a:t>Score Ishak de fibrose</a:t>
              </a:r>
            </a:p>
          </p:txBody>
        </p:sp>
        <p:sp>
          <p:nvSpPr>
            <p:cNvPr id="45109" name="Rectangle 29">
              <a:extLst>
                <a:ext uri="{FF2B5EF4-FFF2-40B4-BE49-F238E27FC236}">
                  <a16:creationId xmlns:a16="http://schemas.microsoft.com/office/drawing/2014/main" id="{81E672D2-AA53-3E03-F37D-8E2E5EF4F121}"/>
                </a:ext>
              </a:extLst>
            </p:cNvPr>
            <p:cNvSpPr>
              <a:spLocks noChangeArrowheads="1"/>
            </p:cNvSpPr>
            <p:nvPr/>
          </p:nvSpPr>
          <p:spPr bwMode="auto">
            <a:xfrm>
              <a:off x="4785" y="2076"/>
              <a:ext cx="178" cy="1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lnSpc>
                  <a:spcPct val="110000"/>
                </a:lnSpc>
              </a:pPr>
              <a:r>
                <a:rPr lang="fr-FR" altLang="fr-FR" sz="1400">
                  <a:latin typeface="Calibri" panose="020F0502020204030204" pitchFamily="34" charset="0"/>
                  <a:cs typeface="Arial" panose="020B0604020202020204" pitchFamily="34" charset="0"/>
                </a:rPr>
                <a:t>6</a:t>
              </a:r>
            </a:p>
            <a:p>
              <a:pPr algn="ctr" eaLnBrk="1" hangingPunct="1">
                <a:lnSpc>
                  <a:spcPct val="110000"/>
                </a:lnSpc>
              </a:pPr>
              <a:r>
                <a:rPr lang="fr-FR" altLang="fr-FR" sz="1400">
                  <a:latin typeface="Calibri" panose="020F0502020204030204" pitchFamily="34" charset="0"/>
                  <a:cs typeface="Arial" panose="020B0604020202020204" pitchFamily="34" charset="0"/>
                </a:rPr>
                <a:t>5</a:t>
              </a:r>
            </a:p>
            <a:p>
              <a:pPr algn="ctr" eaLnBrk="1" hangingPunct="1">
                <a:lnSpc>
                  <a:spcPct val="110000"/>
                </a:lnSpc>
              </a:pPr>
              <a:r>
                <a:rPr lang="fr-FR" altLang="fr-FR" sz="1400">
                  <a:latin typeface="Calibri" panose="020F0502020204030204" pitchFamily="34" charset="0"/>
                  <a:cs typeface="Arial" panose="020B0604020202020204" pitchFamily="34" charset="0"/>
                </a:rPr>
                <a:t>4</a:t>
              </a:r>
            </a:p>
            <a:p>
              <a:pPr algn="ctr" eaLnBrk="1" hangingPunct="1">
                <a:lnSpc>
                  <a:spcPct val="110000"/>
                </a:lnSpc>
              </a:pPr>
              <a:r>
                <a:rPr lang="fr-FR" altLang="fr-FR" sz="1400">
                  <a:latin typeface="Calibri" panose="020F0502020204030204" pitchFamily="34" charset="0"/>
                  <a:cs typeface="Arial" panose="020B0604020202020204" pitchFamily="34" charset="0"/>
                </a:rPr>
                <a:t>3</a:t>
              </a:r>
            </a:p>
            <a:p>
              <a:pPr algn="ctr" eaLnBrk="1" hangingPunct="1">
                <a:lnSpc>
                  <a:spcPct val="110000"/>
                </a:lnSpc>
              </a:pPr>
              <a:r>
                <a:rPr lang="fr-FR" altLang="fr-FR" sz="1400">
                  <a:latin typeface="Calibri" panose="020F0502020204030204" pitchFamily="34" charset="0"/>
                  <a:cs typeface="Arial" panose="020B0604020202020204" pitchFamily="34" charset="0"/>
                </a:rPr>
                <a:t>2</a:t>
              </a:r>
            </a:p>
            <a:p>
              <a:pPr algn="ctr" eaLnBrk="1" hangingPunct="1">
                <a:lnSpc>
                  <a:spcPct val="110000"/>
                </a:lnSpc>
              </a:pPr>
              <a:r>
                <a:rPr lang="fr-FR" altLang="fr-FR" sz="1400">
                  <a:latin typeface="Calibri" panose="020F0502020204030204" pitchFamily="34" charset="0"/>
                  <a:cs typeface="Arial" panose="020B0604020202020204" pitchFamily="34" charset="0"/>
                </a:rPr>
                <a:t>1</a:t>
              </a:r>
            </a:p>
            <a:p>
              <a:pPr algn="ctr" eaLnBrk="1" hangingPunct="1">
                <a:lnSpc>
                  <a:spcPct val="110000"/>
                </a:lnSpc>
              </a:pPr>
              <a:r>
                <a:rPr lang="fr-FR" altLang="fr-FR" sz="1400">
                  <a:latin typeface="Calibri" panose="020F0502020204030204" pitchFamily="34" charset="0"/>
                  <a:cs typeface="Arial" panose="020B0604020202020204" pitchFamily="34" charset="0"/>
                </a:rPr>
                <a:t>0</a:t>
              </a:r>
            </a:p>
          </p:txBody>
        </p:sp>
        <p:sp>
          <p:nvSpPr>
            <p:cNvPr id="45110" name="Rectangle 17">
              <a:extLst>
                <a:ext uri="{FF2B5EF4-FFF2-40B4-BE49-F238E27FC236}">
                  <a16:creationId xmlns:a16="http://schemas.microsoft.com/office/drawing/2014/main" id="{3E04ED8D-B1A4-A00A-CCA7-66EEDE077DE9}"/>
                </a:ext>
              </a:extLst>
            </p:cNvPr>
            <p:cNvSpPr>
              <a:spLocks noChangeArrowheads="1"/>
            </p:cNvSpPr>
            <p:nvPr/>
          </p:nvSpPr>
          <p:spPr bwMode="auto">
            <a:xfrm>
              <a:off x="4558" y="2719"/>
              <a:ext cx="114" cy="114"/>
            </a:xfrm>
            <a:prstGeom prst="rect">
              <a:avLst/>
            </a:prstGeom>
            <a:gradFill rotWithShape="1">
              <a:gsLst>
                <a:gs pos="0">
                  <a:srgbClr val="3366FF"/>
                </a:gs>
                <a:gs pos="100000">
                  <a:srgbClr val="182F76"/>
                </a:gs>
              </a:gsLst>
              <a:lin ang="0" scaled="1"/>
            </a:gradFill>
            <a:ln w="0">
              <a:solidFill>
                <a:srgbClr val="3366FF"/>
              </a:solidFill>
              <a:miter lim="800000"/>
              <a:headEnd/>
              <a:tailEnd/>
            </a:ln>
          </p:spPr>
          <p:txBody>
            <a:bodyPr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fr-FR">
                <a:latin typeface="Calibri" panose="020F0502020204030204" pitchFamily="34" charset="0"/>
              </a:endParaRPr>
            </a:p>
          </p:txBody>
        </p:sp>
        <p:sp>
          <p:nvSpPr>
            <p:cNvPr id="45111" name="Rectangle 18">
              <a:extLst>
                <a:ext uri="{FF2B5EF4-FFF2-40B4-BE49-F238E27FC236}">
                  <a16:creationId xmlns:a16="http://schemas.microsoft.com/office/drawing/2014/main" id="{54BA826D-85C4-9D07-98F0-49DBCEC4C01B}"/>
                </a:ext>
              </a:extLst>
            </p:cNvPr>
            <p:cNvSpPr>
              <a:spLocks noChangeArrowheads="1"/>
            </p:cNvSpPr>
            <p:nvPr/>
          </p:nvSpPr>
          <p:spPr bwMode="auto">
            <a:xfrm>
              <a:off x="4558" y="2575"/>
              <a:ext cx="114" cy="114"/>
            </a:xfrm>
            <a:prstGeom prst="rect">
              <a:avLst/>
            </a:prstGeom>
            <a:gradFill rotWithShape="1">
              <a:gsLst>
                <a:gs pos="0">
                  <a:srgbClr val="FFCC00"/>
                </a:gs>
                <a:gs pos="100000">
                  <a:srgbClr val="DDB000"/>
                </a:gs>
              </a:gsLst>
              <a:lin ang="0" scaled="1"/>
            </a:gradFill>
            <a:ln w="0">
              <a:solidFill>
                <a:srgbClr val="FFCC00"/>
              </a:solidFill>
              <a:miter lim="800000"/>
              <a:headEnd/>
              <a:tailEnd/>
            </a:ln>
          </p:spPr>
          <p:txBody>
            <a:bodyPr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fr-FR">
                <a:latin typeface="Calibri" panose="020F0502020204030204" pitchFamily="34" charset="0"/>
              </a:endParaRPr>
            </a:p>
          </p:txBody>
        </p:sp>
        <p:sp>
          <p:nvSpPr>
            <p:cNvPr id="45112" name="Rectangle 19">
              <a:extLst>
                <a:ext uri="{FF2B5EF4-FFF2-40B4-BE49-F238E27FC236}">
                  <a16:creationId xmlns:a16="http://schemas.microsoft.com/office/drawing/2014/main" id="{4D9E884D-B856-FBFD-EC1B-059BF9E71F96}"/>
                </a:ext>
              </a:extLst>
            </p:cNvPr>
            <p:cNvSpPr>
              <a:spLocks noChangeArrowheads="1"/>
            </p:cNvSpPr>
            <p:nvPr/>
          </p:nvSpPr>
          <p:spPr bwMode="auto">
            <a:xfrm>
              <a:off x="4558" y="2143"/>
              <a:ext cx="114" cy="113"/>
            </a:xfrm>
            <a:prstGeom prst="rect">
              <a:avLst/>
            </a:prstGeom>
            <a:gradFill rotWithShape="1">
              <a:gsLst>
                <a:gs pos="0">
                  <a:srgbClr val="CC0000"/>
                </a:gs>
                <a:gs pos="100000">
                  <a:srgbClr val="5E0000"/>
                </a:gs>
              </a:gsLst>
              <a:lin ang="0" scaled="1"/>
            </a:gradFill>
            <a:ln w="0">
              <a:solidFill>
                <a:srgbClr val="CC0000"/>
              </a:solidFill>
              <a:miter lim="800000"/>
              <a:headEnd/>
              <a:tailEnd/>
            </a:ln>
          </p:spPr>
          <p:txBody>
            <a:bodyPr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fr-FR">
                <a:latin typeface="Calibri" panose="020F0502020204030204" pitchFamily="34" charset="0"/>
              </a:endParaRPr>
            </a:p>
          </p:txBody>
        </p:sp>
        <p:sp>
          <p:nvSpPr>
            <p:cNvPr id="45113" name="Rectangle 20">
              <a:extLst>
                <a:ext uri="{FF2B5EF4-FFF2-40B4-BE49-F238E27FC236}">
                  <a16:creationId xmlns:a16="http://schemas.microsoft.com/office/drawing/2014/main" id="{9761C585-BAF4-E67A-677F-84F05F0BA2BB}"/>
                </a:ext>
              </a:extLst>
            </p:cNvPr>
            <p:cNvSpPr>
              <a:spLocks noChangeArrowheads="1"/>
            </p:cNvSpPr>
            <p:nvPr/>
          </p:nvSpPr>
          <p:spPr bwMode="auto">
            <a:xfrm>
              <a:off x="4558" y="2430"/>
              <a:ext cx="114" cy="114"/>
            </a:xfrm>
            <a:prstGeom prst="rect">
              <a:avLst/>
            </a:prstGeom>
            <a:gradFill rotWithShape="1">
              <a:gsLst>
                <a:gs pos="0">
                  <a:srgbClr val="FF6600"/>
                </a:gs>
                <a:gs pos="100000">
                  <a:srgbClr val="C24E00"/>
                </a:gs>
              </a:gsLst>
              <a:lin ang="0" scaled="1"/>
            </a:gradFill>
            <a:ln w="0">
              <a:solidFill>
                <a:srgbClr val="FF6600"/>
              </a:solidFill>
              <a:miter lim="800000"/>
              <a:headEnd/>
              <a:tailEnd/>
            </a:ln>
          </p:spPr>
          <p:txBody>
            <a:bodyPr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fr-FR">
                <a:latin typeface="Calibri" panose="020F0502020204030204" pitchFamily="34" charset="0"/>
              </a:endParaRPr>
            </a:p>
          </p:txBody>
        </p:sp>
        <p:sp>
          <p:nvSpPr>
            <p:cNvPr id="45114" name="Rectangle 21">
              <a:extLst>
                <a:ext uri="{FF2B5EF4-FFF2-40B4-BE49-F238E27FC236}">
                  <a16:creationId xmlns:a16="http://schemas.microsoft.com/office/drawing/2014/main" id="{741DB420-B096-FD55-084C-EE2BB83AC843}"/>
                </a:ext>
              </a:extLst>
            </p:cNvPr>
            <p:cNvSpPr>
              <a:spLocks noChangeArrowheads="1"/>
            </p:cNvSpPr>
            <p:nvPr/>
          </p:nvSpPr>
          <p:spPr bwMode="auto">
            <a:xfrm>
              <a:off x="4558" y="2864"/>
              <a:ext cx="114" cy="114"/>
            </a:xfrm>
            <a:prstGeom prst="rect">
              <a:avLst/>
            </a:prstGeom>
            <a:gradFill rotWithShape="1">
              <a:gsLst>
                <a:gs pos="0">
                  <a:srgbClr val="00CC00"/>
                </a:gs>
                <a:gs pos="100000">
                  <a:srgbClr val="005E00"/>
                </a:gs>
              </a:gsLst>
              <a:lin ang="0" scaled="1"/>
            </a:gradFill>
            <a:ln w="0">
              <a:solidFill>
                <a:srgbClr val="00CC00"/>
              </a:solidFill>
              <a:miter lim="800000"/>
              <a:headEnd/>
              <a:tailEnd/>
            </a:ln>
          </p:spPr>
          <p:txBody>
            <a:bodyPr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fr-FR">
                <a:latin typeface="Calibri" panose="020F0502020204030204" pitchFamily="34" charset="0"/>
              </a:endParaRPr>
            </a:p>
          </p:txBody>
        </p:sp>
        <p:sp>
          <p:nvSpPr>
            <p:cNvPr id="45115" name="Rectangle 21">
              <a:extLst>
                <a:ext uri="{FF2B5EF4-FFF2-40B4-BE49-F238E27FC236}">
                  <a16:creationId xmlns:a16="http://schemas.microsoft.com/office/drawing/2014/main" id="{C2C8DD2E-10F0-8768-24C5-D4EDFEFB56B7}"/>
                </a:ext>
              </a:extLst>
            </p:cNvPr>
            <p:cNvSpPr>
              <a:spLocks noChangeArrowheads="1"/>
            </p:cNvSpPr>
            <p:nvPr/>
          </p:nvSpPr>
          <p:spPr bwMode="auto">
            <a:xfrm>
              <a:off x="4558" y="2286"/>
              <a:ext cx="114" cy="113"/>
            </a:xfrm>
            <a:prstGeom prst="rect">
              <a:avLst/>
            </a:prstGeom>
            <a:gradFill rotWithShape="1">
              <a:gsLst>
                <a:gs pos="0">
                  <a:srgbClr val="FFA4EB"/>
                </a:gs>
                <a:gs pos="100000">
                  <a:srgbClr val="BA77AB"/>
                </a:gs>
              </a:gsLst>
              <a:lin ang="0" scaled="1"/>
            </a:gradFill>
            <a:ln w="0">
              <a:solidFill>
                <a:srgbClr val="FFA4EB"/>
              </a:solidFill>
              <a:miter lim="800000"/>
              <a:headEnd/>
              <a:tailEnd/>
            </a:ln>
          </p:spPr>
          <p:txBody>
            <a:bodyPr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fr-FR">
                <a:latin typeface="Calibri" panose="020F0502020204030204" pitchFamily="34" charset="0"/>
              </a:endParaRPr>
            </a:p>
          </p:txBody>
        </p:sp>
        <p:sp>
          <p:nvSpPr>
            <p:cNvPr id="74" name="Rectangle 21">
              <a:extLst>
                <a:ext uri="{FF2B5EF4-FFF2-40B4-BE49-F238E27FC236}">
                  <a16:creationId xmlns:a16="http://schemas.microsoft.com/office/drawing/2014/main" id="{819C0315-A986-579D-884E-8C39B4B23455}"/>
                </a:ext>
              </a:extLst>
            </p:cNvPr>
            <p:cNvSpPr>
              <a:spLocks noChangeArrowheads="1"/>
            </p:cNvSpPr>
            <p:nvPr/>
          </p:nvSpPr>
          <p:spPr bwMode="auto">
            <a:xfrm>
              <a:off x="4558" y="3009"/>
              <a:ext cx="114" cy="114"/>
            </a:xfrm>
            <a:prstGeom prst="rect">
              <a:avLst/>
            </a:prstGeom>
            <a:solidFill>
              <a:schemeClr val="accent3">
                <a:lumMod val="85000"/>
              </a:schemeClr>
            </a:solidFill>
            <a:ln w="0">
              <a:solidFill>
                <a:schemeClr val="bg1">
                  <a:lumMod val="65000"/>
                </a:schemeClr>
              </a:solidFill>
              <a:miter lim="800000"/>
              <a:headEnd/>
              <a:tailEnd/>
            </a:ln>
          </p:spPr>
          <p:txBody>
            <a:bodyPr anchor="ctr"/>
            <a:lstStyle/>
            <a:p>
              <a:pPr>
                <a:defRPr/>
              </a:pPr>
              <a:endParaRPr lang="fr-FR"/>
            </a:p>
          </p:txBody>
        </p:sp>
        <p:sp>
          <p:nvSpPr>
            <p:cNvPr id="75" name="Rectangle 21">
              <a:extLst>
                <a:ext uri="{FF2B5EF4-FFF2-40B4-BE49-F238E27FC236}">
                  <a16:creationId xmlns:a16="http://schemas.microsoft.com/office/drawing/2014/main" id="{810A8997-BADB-9378-69F5-A207DA75901B}"/>
                </a:ext>
              </a:extLst>
            </p:cNvPr>
            <p:cNvSpPr>
              <a:spLocks noChangeArrowheads="1"/>
            </p:cNvSpPr>
            <p:nvPr/>
          </p:nvSpPr>
          <p:spPr bwMode="auto">
            <a:xfrm>
              <a:off x="3243" y="3702"/>
              <a:ext cx="544" cy="46"/>
            </a:xfrm>
            <a:prstGeom prst="rect">
              <a:avLst/>
            </a:prstGeom>
            <a:solidFill>
              <a:schemeClr val="accent3">
                <a:lumMod val="85000"/>
              </a:schemeClr>
            </a:solidFill>
            <a:ln w="0">
              <a:solidFill>
                <a:schemeClr val="bg1">
                  <a:lumMod val="65000"/>
                </a:schemeClr>
              </a:solidFill>
              <a:miter lim="800000"/>
              <a:headEnd/>
              <a:tailEnd/>
            </a:ln>
          </p:spPr>
          <p:txBody>
            <a:bodyPr anchor="ctr"/>
            <a:lstStyle/>
            <a:p>
              <a:pPr>
                <a:defRPr/>
              </a:pPr>
              <a:endParaRPr lang="fr-FR"/>
            </a:p>
          </p:txBody>
        </p:sp>
        <p:cxnSp>
          <p:nvCxnSpPr>
            <p:cNvPr id="45118" name="Connecteur droit avec flèche 12">
              <a:extLst>
                <a:ext uri="{FF2B5EF4-FFF2-40B4-BE49-F238E27FC236}">
                  <a16:creationId xmlns:a16="http://schemas.microsoft.com/office/drawing/2014/main" id="{86AE9A72-0BCC-0FB9-9165-1D56CF97B12B}"/>
                </a:ext>
              </a:extLst>
            </p:cNvPr>
            <p:cNvCxnSpPr>
              <a:cxnSpLocks noChangeShapeType="1"/>
            </p:cNvCxnSpPr>
            <p:nvPr/>
          </p:nvCxnSpPr>
          <p:spPr bwMode="auto">
            <a:xfrm flipH="1">
              <a:off x="3742" y="1979"/>
              <a:ext cx="1" cy="226"/>
            </a:xfrm>
            <a:prstGeom prst="straightConnector1">
              <a:avLst/>
            </a:prstGeom>
            <a:noFill/>
            <a:ln w="28575">
              <a:solidFill>
                <a:schemeClr val="bg1"/>
              </a:solidFill>
              <a:round/>
              <a:headEnd type="arrow" w="med" len="med"/>
              <a:tailEnd type="arrow" w="med" len="med"/>
            </a:ln>
            <a:extLst>
              <a:ext uri="{909E8E84-426E-40dd-AFC4-6F175D3DCCD1}">
                <a14:hiddenFill xmlns:a14="http://schemas.microsoft.com/office/drawing/2010/main" xmlns="">
                  <a:noFill/>
                </a14:hiddenFill>
              </a:ext>
            </a:extLst>
          </p:spPr>
        </p:cxnSp>
      </p:grpSp>
      <p:sp>
        <p:nvSpPr>
          <p:cNvPr id="45060" name="Text Box 3">
            <a:extLst>
              <a:ext uri="{FF2B5EF4-FFF2-40B4-BE49-F238E27FC236}">
                <a16:creationId xmlns:a16="http://schemas.microsoft.com/office/drawing/2014/main" id="{FD0D93AE-3CC9-5E1B-037F-1603EB02864E}"/>
              </a:ext>
            </a:extLst>
          </p:cNvPr>
          <p:cNvSpPr txBox="1">
            <a:spLocks noChangeArrowheads="1"/>
          </p:cNvSpPr>
          <p:nvPr/>
        </p:nvSpPr>
        <p:spPr bwMode="auto">
          <a:xfrm>
            <a:off x="9369968" y="6393233"/>
            <a:ext cx="25971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r>
              <a:rPr lang="fr-FR" altLang="fr-FR" sz="1400" dirty="0">
                <a:latin typeface="Arial" panose="020B0604020202020204" pitchFamily="34" charset="0"/>
                <a:cs typeface="Arial" panose="020B0604020202020204" pitchFamily="34" charset="0"/>
              </a:rPr>
              <a:t>Marcellin P et al. Lancet  2013</a:t>
            </a:r>
          </a:p>
        </p:txBody>
      </p:sp>
      <p:sp>
        <p:nvSpPr>
          <p:cNvPr id="45061" name="Espace réservé du texte 54">
            <a:extLst>
              <a:ext uri="{FF2B5EF4-FFF2-40B4-BE49-F238E27FC236}">
                <a16:creationId xmlns:a16="http://schemas.microsoft.com/office/drawing/2014/main" id="{5BFA7160-7094-9882-37DB-8AECB6D96101}"/>
              </a:ext>
            </a:extLst>
          </p:cNvPr>
          <p:cNvSpPr txBox="1">
            <a:spLocks/>
          </p:cNvSpPr>
          <p:nvPr/>
        </p:nvSpPr>
        <p:spPr bwMode="auto">
          <a:xfrm>
            <a:off x="1524000" y="6400800"/>
            <a:ext cx="2362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20000"/>
              </a:spcBef>
            </a:pPr>
            <a:r>
              <a:rPr lang="fr-FR" altLang="ja-JP" sz="1400">
                <a:latin typeface="Calibri" panose="020F0502020204030204" pitchFamily="34" charset="0"/>
                <a:cs typeface="Arial" panose="020B0604020202020204" pitchFamily="34" charset="0"/>
              </a:rPr>
              <a:t>Courtoisie AEI/Hepatonews</a:t>
            </a:r>
            <a:endParaRPr lang="fr-FR" altLang="fr-FR" sz="1400">
              <a:latin typeface="Calibri" panose="020F0502020204030204" pitchFamily="34" charset="0"/>
              <a:cs typeface="Arial" panose="020B0604020202020204" pitchFamily="34" charset="0"/>
            </a:endParaRPr>
          </a:p>
        </p:txBody>
      </p:sp>
      <p:sp>
        <p:nvSpPr>
          <p:cNvPr id="45062" name="Rectangle 48">
            <a:extLst>
              <a:ext uri="{FF2B5EF4-FFF2-40B4-BE49-F238E27FC236}">
                <a16:creationId xmlns:a16="http://schemas.microsoft.com/office/drawing/2014/main" id="{C8B68754-94FC-BE53-1196-00D26C68B46D}"/>
              </a:ext>
            </a:extLst>
          </p:cNvPr>
          <p:cNvSpPr>
            <a:spLocks noGrp="1" noChangeArrowheads="1"/>
          </p:cNvSpPr>
          <p:nvPr>
            <p:ph type="title" idx="4294967295"/>
          </p:nvPr>
        </p:nvSpPr>
        <p:spPr>
          <a:xfrm>
            <a:off x="519289" y="-25400"/>
            <a:ext cx="10089975" cy="1143000"/>
          </a:xfrm>
        </p:spPr>
        <p:txBody>
          <a:bodyPr/>
          <a:lstStyle/>
          <a:p>
            <a:pPr algn="ctr" eaLnBrk="1" hangingPunct="1"/>
            <a:r>
              <a:rPr lang="fr-FR" altLang="fr-FR" sz="3600" dirty="0">
                <a:latin typeface="Trebuchet MS" panose="020B0703020202090204" pitchFamily="34" charset="0"/>
                <a:ea typeface="ＭＳ Ｐゴシック" panose="020B0600070205080204" pitchFamily="34" charset="-128"/>
              </a:rPr>
              <a:t>La </a:t>
            </a:r>
            <a:r>
              <a:rPr lang="fr-FR" altLang="fr-FR" sz="3600" dirty="0" err="1">
                <a:latin typeface="Trebuchet MS" panose="020B0703020202090204" pitchFamily="34" charset="0"/>
                <a:ea typeface="ＭＳ Ｐゴシック" panose="020B0600070205080204" pitchFamily="34" charset="-128"/>
              </a:rPr>
              <a:t>virosuppression</a:t>
            </a:r>
            <a:r>
              <a:rPr lang="fr-FR" altLang="fr-FR" sz="3600" dirty="0">
                <a:latin typeface="Trebuchet MS" panose="020B0703020202090204" pitchFamily="34" charset="0"/>
                <a:ea typeface="ＭＳ Ｐゴシック" panose="020B0600070205080204" pitchFamily="34" charset="-128"/>
              </a:rPr>
              <a:t> réduit fibrose et cirrhose</a:t>
            </a:r>
          </a:p>
        </p:txBody>
      </p:sp>
      <p:sp>
        <p:nvSpPr>
          <p:cNvPr id="45063" name="Line 124">
            <a:extLst>
              <a:ext uri="{FF2B5EF4-FFF2-40B4-BE49-F238E27FC236}">
                <a16:creationId xmlns:a16="http://schemas.microsoft.com/office/drawing/2014/main" id="{D91D7C4E-4E51-1D15-1835-10E8114DC783}"/>
              </a:ext>
            </a:extLst>
          </p:cNvPr>
          <p:cNvSpPr>
            <a:spLocks noChangeShapeType="1"/>
          </p:cNvSpPr>
          <p:nvPr/>
        </p:nvSpPr>
        <p:spPr bwMode="auto">
          <a:xfrm flipV="1">
            <a:off x="4432300" y="2603500"/>
            <a:ext cx="1588" cy="560388"/>
          </a:xfrm>
          <a:prstGeom prst="line">
            <a:avLst/>
          </a:prstGeom>
          <a:noFill/>
          <a:ln w="9525" cap="rnd">
            <a:solidFill>
              <a:srgbClr val="040404"/>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45064" name="Line 125">
            <a:extLst>
              <a:ext uri="{FF2B5EF4-FFF2-40B4-BE49-F238E27FC236}">
                <a16:creationId xmlns:a16="http://schemas.microsoft.com/office/drawing/2014/main" id="{7ACC909A-5986-EE03-4DDF-959D17EC1D37}"/>
              </a:ext>
            </a:extLst>
          </p:cNvPr>
          <p:cNvSpPr>
            <a:spLocks noChangeShapeType="1"/>
          </p:cNvSpPr>
          <p:nvPr/>
        </p:nvSpPr>
        <p:spPr bwMode="auto">
          <a:xfrm flipV="1">
            <a:off x="7077075" y="2611439"/>
            <a:ext cx="1588" cy="555625"/>
          </a:xfrm>
          <a:prstGeom prst="line">
            <a:avLst/>
          </a:prstGeom>
          <a:noFill/>
          <a:ln w="9525" cap="rnd">
            <a:solidFill>
              <a:srgbClr val="040404"/>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45065" name="Line 126">
            <a:extLst>
              <a:ext uri="{FF2B5EF4-FFF2-40B4-BE49-F238E27FC236}">
                <a16:creationId xmlns:a16="http://schemas.microsoft.com/office/drawing/2014/main" id="{A9824B7A-B5CF-54FE-74AB-3C3ADEA22FBB}"/>
              </a:ext>
            </a:extLst>
          </p:cNvPr>
          <p:cNvSpPr>
            <a:spLocks noChangeShapeType="1"/>
          </p:cNvSpPr>
          <p:nvPr/>
        </p:nvSpPr>
        <p:spPr bwMode="auto">
          <a:xfrm>
            <a:off x="4432301" y="2603500"/>
            <a:ext cx="2646363" cy="0"/>
          </a:xfrm>
          <a:prstGeom prst="line">
            <a:avLst/>
          </a:prstGeom>
          <a:noFill/>
          <a:ln w="9525" cap="rnd">
            <a:solidFill>
              <a:srgbClr val="040404"/>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45066" name="Line 114">
            <a:extLst>
              <a:ext uri="{FF2B5EF4-FFF2-40B4-BE49-F238E27FC236}">
                <a16:creationId xmlns:a16="http://schemas.microsoft.com/office/drawing/2014/main" id="{D0CDB9C0-FCEA-557A-FBD4-4CCAAB2A2CCB}"/>
              </a:ext>
            </a:extLst>
          </p:cNvPr>
          <p:cNvSpPr>
            <a:spLocks noChangeShapeType="1"/>
          </p:cNvSpPr>
          <p:nvPr/>
        </p:nvSpPr>
        <p:spPr bwMode="auto">
          <a:xfrm flipV="1">
            <a:off x="4730750" y="2943226"/>
            <a:ext cx="1588" cy="220663"/>
          </a:xfrm>
          <a:prstGeom prst="line">
            <a:avLst/>
          </a:prstGeom>
          <a:noFill/>
          <a:ln w="9525" cap="rnd">
            <a:solidFill>
              <a:srgbClr val="040404"/>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45067" name="Line 116">
            <a:extLst>
              <a:ext uri="{FF2B5EF4-FFF2-40B4-BE49-F238E27FC236}">
                <a16:creationId xmlns:a16="http://schemas.microsoft.com/office/drawing/2014/main" id="{3607EEB0-FF83-9913-B76A-6308B53B92E2}"/>
              </a:ext>
            </a:extLst>
          </p:cNvPr>
          <p:cNvSpPr>
            <a:spLocks noChangeShapeType="1"/>
          </p:cNvSpPr>
          <p:nvPr/>
        </p:nvSpPr>
        <p:spPr bwMode="auto">
          <a:xfrm>
            <a:off x="4730751" y="2943225"/>
            <a:ext cx="1330325" cy="0"/>
          </a:xfrm>
          <a:prstGeom prst="line">
            <a:avLst/>
          </a:prstGeom>
          <a:noFill/>
          <a:ln w="9525" cap="rnd">
            <a:solidFill>
              <a:srgbClr val="040404"/>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45068" name="Line 114">
            <a:extLst>
              <a:ext uri="{FF2B5EF4-FFF2-40B4-BE49-F238E27FC236}">
                <a16:creationId xmlns:a16="http://schemas.microsoft.com/office/drawing/2014/main" id="{48FDAC1D-1441-D29C-D1B2-022C7562EEA4}"/>
              </a:ext>
            </a:extLst>
          </p:cNvPr>
          <p:cNvSpPr>
            <a:spLocks noChangeShapeType="1"/>
          </p:cNvSpPr>
          <p:nvPr/>
        </p:nvSpPr>
        <p:spPr bwMode="auto">
          <a:xfrm flipV="1">
            <a:off x="6053139" y="2954338"/>
            <a:ext cx="1587" cy="220662"/>
          </a:xfrm>
          <a:prstGeom prst="line">
            <a:avLst/>
          </a:prstGeom>
          <a:noFill/>
          <a:ln w="9525" cap="rnd">
            <a:solidFill>
              <a:srgbClr val="040404"/>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45069" name="Rectangle 38">
            <a:extLst>
              <a:ext uri="{FF2B5EF4-FFF2-40B4-BE49-F238E27FC236}">
                <a16:creationId xmlns:a16="http://schemas.microsoft.com/office/drawing/2014/main" id="{FBC6F7F0-F471-A0B7-FF80-500BEC8E1A35}"/>
              </a:ext>
            </a:extLst>
          </p:cNvPr>
          <p:cNvSpPr>
            <a:spLocks noChangeArrowheads="1"/>
          </p:cNvSpPr>
          <p:nvPr/>
        </p:nvSpPr>
        <p:spPr bwMode="auto">
          <a:xfrm>
            <a:off x="5178873" y="2859981"/>
            <a:ext cx="85953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1400">
                <a:latin typeface="Calibri" panose="020F0502020204030204" pitchFamily="34" charset="0"/>
                <a:cs typeface="Arial" panose="020B0604020202020204" pitchFamily="34" charset="0"/>
              </a:rPr>
              <a:t>p = 0,001</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gner un rectangle à un seul coin 11"/>
          <p:cNvSpPr>
            <a:spLocks noChangeArrowheads="1"/>
          </p:cNvSpPr>
          <p:nvPr/>
        </p:nvSpPr>
        <p:spPr bwMode="auto">
          <a:xfrm>
            <a:off x="345216" y="1692108"/>
            <a:ext cx="5679016" cy="4525962"/>
          </a:xfrm>
          <a:custGeom>
            <a:avLst/>
            <a:gdLst>
              <a:gd name="T0" fmla="*/ 4259262 w 4259262"/>
              <a:gd name="T1" fmla="*/ 2262981 h 4525962"/>
              <a:gd name="T2" fmla="*/ 2129631 w 4259262"/>
              <a:gd name="T3" fmla="*/ 4525962 h 4525962"/>
              <a:gd name="T4" fmla="*/ 0 w 4259262"/>
              <a:gd name="T5" fmla="*/ 2262981 h 4525962"/>
              <a:gd name="T6" fmla="*/ 2129631 w 4259262"/>
              <a:gd name="T7" fmla="*/ 0 h 4525962"/>
              <a:gd name="T8" fmla="*/ 0 60000 65536"/>
              <a:gd name="T9" fmla="*/ 0 60000 65536"/>
              <a:gd name="T10" fmla="*/ 0 60000 65536"/>
              <a:gd name="T11" fmla="*/ 0 60000 65536"/>
              <a:gd name="T12" fmla="*/ 0 w 4259262"/>
              <a:gd name="T13" fmla="*/ 200931 h 4525962"/>
              <a:gd name="T14" fmla="*/ 4058331 w 4259262"/>
              <a:gd name="T15" fmla="*/ 4525962 h 4525962"/>
            </a:gdLst>
            <a:ahLst/>
            <a:cxnLst>
              <a:cxn ang="T8">
                <a:pos x="T0" y="T1"/>
              </a:cxn>
              <a:cxn ang="T9">
                <a:pos x="T2" y="T3"/>
              </a:cxn>
              <a:cxn ang="T10">
                <a:pos x="T4" y="T5"/>
              </a:cxn>
              <a:cxn ang="T11">
                <a:pos x="T6" y="T7"/>
              </a:cxn>
            </a:cxnLst>
            <a:rect l="T12" t="T13" r="T14" b="T15"/>
            <a:pathLst>
              <a:path w="4259262" h="4525962">
                <a:moveTo>
                  <a:pt x="0" y="0"/>
                </a:moveTo>
                <a:lnTo>
                  <a:pt x="3857401" y="0"/>
                </a:lnTo>
                <a:lnTo>
                  <a:pt x="4259262" y="401861"/>
                </a:lnTo>
                <a:lnTo>
                  <a:pt x="4259262" y="4525962"/>
                </a:lnTo>
                <a:lnTo>
                  <a:pt x="0" y="4525962"/>
                </a:lnTo>
                <a:close/>
              </a:path>
            </a:pathLst>
          </a:custGeom>
          <a:gradFill rotWithShape="1">
            <a:gsLst>
              <a:gs pos="0">
                <a:srgbClr val="397A7C">
                  <a:alpha val="50000"/>
                </a:srgbClr>
              </a:gs>
              <a:gs pos="100000">
                <a:srgbClr val="397A7C">
                  <a:alpha val="9998"/>
                </a:srgbClr>
              </a:gs>
            </a:gsLst>
            <a:lin ang="5400000"/>
          </a:gradFill>
          <a:ln w="9525">
            <a:noFill/>
            <a:miter lim="800000"/>
            <a:headEnd/>
            <a:tailEnd/>
          </a:ln>
          <a:effectLst>
            <a:outerShdw dist="23000" dir="5400000" rotWithShape="0">
              <a:srgbClr val="808080">
                <a:alpha val="34998"/>
              </a:srgbClr>
            </a:outerShdw>
          </a:effectLst>
        </p:spPr>
        <p:txBody>
          <a:bodyPr anchor="ctr">
            <a:prstTxWarp prst="textNoShape">
              <a:avLst/>
            </a:prstTxWarp>
          </a:bodyPr>
          <a:lstStyle/>
          <a:p>
            <a:pPr algn="ctr"/>
            <a:endParaRPr lang="fr-FR">
              <a:solidFill>
                <a:srgbClr val="FFFFFF"/>
              </a:solidFill>
            </a:endParaRPr>
          </a:p>
        </p:txBody>
      </p:sp>
      <p:sp>
        <p:nvSpPr>
          <p:cNvPr id="13" name="Rogner un rectangle à un seul coin 12"/>
          <p:cNvSpPr>
            <a:spLocks noChangeArrowheads="1"/>
          </p:cNvSpPr>
          <p:nvPr/>
        </p:nvSpPr>
        <p:spPr bwMode="auto">
          <a:xfrm>
            <a:off x="6345966" y="1682583"/>
            <a:ext cx="5676900" cy="4525962"/>
          </a:xfrm>
          <a:custGeom>
            <a:avLst/>
            <a:gdLst>
              <a:gd name="T0" fmla="*/ 4257675 w 4257675"/>
              <a:gd name="T1" fmla="*/ 2262981 h 4525962"/>
              <a:gd name="T2" fmla="*/ 2128838 w 4257675"/>
              <a:gd name="T3" fmla="*/ 4525962 h 4525962"/>
              <a:gd name="T4" fmla="*/ 0 w 4257675"/>
              <a:gd name="T5" fmla="*/ 2262981 h 4525962"/>
              <a:gd name="T6" fmla="*/ 2128838 w 4257675"/>
              <a:gd name="T7" fmla="*/ 0 h 4525962"/>
              <a:gd name="T8" fmla="*/ 0 60000 65536"/>
              <a:gd name="T9" fmla="*/ 0 60000 65536"/>
              <a:gd name="T10" fmla="*/ 0 60000 65536"/>
              <a:gd name="T11" fmla="*/ 0 60000 65536"/>
              <a:gd name="T12" fmla="*/ 0 w 4257675"/>
              <a:gd name="T13" fmla="*/ 200856 h 4525962"/>
              <a:gd name="T14" fmla="*/ 4056819 w 4257675"/>
              <a:gd name="T15" fmla="*/ 4525962 h 4525962"/>
            </a:gdLst>
            <a:ahLst/>
            <a:cxnLst>
              <a:cxn ang="T8">
                <a:pos x="T0" y="T1"/>
              </a:cxn>
              <a:cxn ang="T9">
                <a:pos x="T2" y="T3"/>
              </a:cxn>
              <a:cxn ang="T10">
                <a:pos x="T4" y="T5"/>
              </a:cxn>
              <a:cxn ang="T11">
                <a:pos x="T6" y="T7"/>
              </a:cxn>
            </a:cxnLst>
            <a:rect l="T12" t="T13" r="T14" b="T15"/>
            <a:pathLst>
              <a:path w="4257675" h="4525962">
                <a:moveTo>
                  <a:pt x="0" y="0"/>
                </a:moveTo>
                <a:lnTo>
                  <a:pt x="3855963" y="0"/>
                </a:lnTo>
                <a:lnTo>
                  <a:pt x="4257675" y="401712"/>
                </a:lnTo>
                <a:lnTo>
                  <a:pt x="4257675" y="4525962"/>
                </a:lnTo>
                <a:lnTo>
                  <a:pt x="0" y="4525962"/>
                </a:lnTo>
                <a:close/>
              </a:path>
            </a:pathLst>
          </a:custGeom>
          <a:gradFill rotWithShape="1">
            <a:gsLst>
              <a:gs pos="0">
                <a:srgbClr val="397A7C">
                  <a:alpha val="50000"/>
                </a:srgbClr>
              </a:gs>
              <a:gs pos="100000">
                <a:srgbClr val="397A7C">
                  <a:alpha val="9998"/>
                </a:srgbClr>
              </a:gs>
            </a:gsLst>
            <a:lin ang="5400000"/>
          </a:gradFill>
          <a:ln w="9525">
            <a:noFill/>
            <a:miter lim="800000"/>
            <a:headEnd/>
            <a:tailEnd/>
          </a:ln>
          <a:effectLst>
            <a:outerShdw dist="23000" dir="5400000" rotWithShape="0">
              <a:srgbClr val="808080">
                <a:alpha val="34998"/>
              </a:srgbClr>
            </a:outerShdw>
          </a:effectLst>
        </p:spPr>
        <p:txBody>
          <a:bodyPr anchor="ctr">
            <a:prstTxWarp prst="textNoShape">
              <a:avLst/>
            </a:prstTxWarp>
          </a:bodyPr>
          <a:lstStyle/>
          <a:p>
            <a:pPr algn="ctr"/>
            <a:endParaRPr lang="fr-FR">
              <a:solidFill>
                <a:srgbClr val="FFFFFF"/>
              </a:solidFill>
            </a:endParaRPr>
          </a:p>
        </p:txBody>
      </p:sp>
      <p:sp>
        <p:nvSpPr>
          <p:cNvPr id="59396" name="ZoneTexte 5"/>
          <p:cNvSpPr txBox="1">
            <a:spLocks noChangeArrowheads="1"/>
          </p:cNvSpPr>
          <p:nvPr/>
        </p:nvSpPr>
        <p:spPr bwMode="auto">
          <a:xfrm>
            <a:off x="8675022" y="6366729"/>
            <a:ext cx="3105375" cy="307777"/>
          </a:xfrm>
          <a:prstGeom prst="rect">
            <a:avLst/>
          </a:prstGeom>
          <a:noFill/>
          <a:ln w="9525">
            <a:noFill/>
            <a:miter lim="800000"/>
            <a:headEnd/>
            <a:tailEnd/>
          </a:ln>
        </p:spPr>
        <p:txBody>
          <a:bodyPr wrap="none">
            <a:prstTxWarp prst="textNoShape">
              <a:avLst/>
            </a:prstTxWarp>
            <a:spAutoFit/>
          </a:bodyPr>
          <a:lstStyle/>
          <a:p>
            <a:r>
              <a:rPr lang="fr-FR" sz="1400" dirty="0">
                <a:latin typeface="Arial"/>
                <a:ea typeface="Arial" charset="0"/>
                <a:cs typeface="Arial"/>
              </a:rPr>
              <a:t>Mallet V et al. Antiviral </a:t>
            </a:r>
            <a:r>
              <a:rPr lang="fr-FR" sz="1400" dirty="0" err="1">
                <a:latin typeface="Arial"/>
                <a:ea typeface="Arial" charset="0"/>
                <a:cs typeface="Arial"/>
              </a:rPr>
              <a:t>Therapy</a:t>
            </a:r>
            <a:r>
              <a:rPr lang="fr-FR" sz="1400" dirty="0">
                <a:latin typeface="Arial"/>
                <a:ea typeface="Arial" charset="0"/>
                <a:cs typeface="Arial"/>
              </a:rPr>
              <a:t> 2007</a:t>
            </a:r>
          </a:p>
        </p:txBody>
      </p:sp>
      <p:pic>
        <p:nvPicPr>
          <p:cNvPr id="59397" name="Image 6"/>
          <p:cNvPicPr>
            <a:picLocks noChangeAspect="1"/>
          </p:cNvPicPr>
          <p:nvPr/>
        </p:nvPicPr>
        <p:blipFill>
          <a:blip r:embed="rId3"/>
          <a:srcRect l="54832" t="15369" r="1978" b="3181"/>
          <a:stretch>
            <a:fillRect/>
          </a:stretch>
        </p:blipFill>
        <p:spPr bwMode="auto">
          <a:xfrm>
            <a:off x="6616899" y="2141371"/>
            <a:ext cx="5130800" cy="3857625"/>
          </a:xfrm>
          <a:prstGeom prst="rect">
            <a:avLst/>
          </a:prstGeom>
          <a:noFill/>
          <a:ln w="9525">
            <a:noFill/>
            <a:miter lim="800000"/>
            <a:headEnd/>
            <a:tailEnd/>
          </a:ln>
        </p:spPr>
      </p:pic>
      <p:pic>
        <p:nvPicPr>
          <p:cNvPr id="59398" name="Image 3"/>
          <p:cNvPicPr>
            <a:picLocks noChangeAspect="1"/>
          </p:cNvPicPr>
          <p:nvPr/>
        </p:nvPicPr>
        <p:blipFill>
          <a:blip r:embed="rId3"/>
          <a:srcRect l="3468" t="16064" r="53577" b="3644"/>
          <a:stretch>
            <a:fillRect/>
          </a:stretch>
        </p:blipFill>
        <p:spPr bwMode="auto">
          <a:xfrm>
            <a:off x="641550" y="2141371"/>
            <a:ext cx="5101167" cy="3857625"/>
          </a:xfrm>
          <a:prstGeom prst="rect">
            <a:avLst/>
          </a:prstGeom>
          <a:noFill/>
          <a:ln w="9525">
            <a:noFill/>
            <a:miter lim="800000"/>
            <a:headEnd/>
            <a:tailEnd/>
          </a:ln>
        </p:spPr>
      </p:pic>
      <p:sp>
        <p:nvSpPr>
          <p:cNvPr id="59399" name="Titre 4"/>
          <p:cNvSpPr txBox="1">
            <a:spLocks/>
          </p:cNvSpPr>
          <p:nvPr/>
        </p:nvSpPr>
        <p:spPr bwMode="auto">
          <a:xfrm>
            <a:off x="531484" y="1804820"/>
            <a:ext cx="588433" cy="382588"/>
          </a:xfrm>
          <a:prstGeom prst="rect">
            <a:avLst/>
          </a:prstGeom>
          <a:noFill/>
          <a:ln w="9525">
            <a:noFill/>
            <a:miter lim="800000"/>
            <a:headEnd/>
            <a:tailEnd/>
          </a:ln>
        </p:spPr>
        <p:txBody>
          <a:bodyPr anchor="b">
            <a:prstTxWarp prst="textNoShape">
              <a:avLst/>
            </a:prstTxWarp>
          </a:bodyPr>
          <a:lstStyle/>
          <a:p>
            <a:r>
              <a:rPr lang="fr-FR" sz="2000">
                <a:ea typeface="Arial" charset="0"/>
                <a:cs typeface="Arial" charset="0"/>
              </a:rPr>
              <a:t>A</a:t>
            </a:r>
          </a:p>
        </p:txBody>
      </p:sp>
      <p:sp>
        <p:nvSpPr>
          <p:cNvPr id="59400" name="Titre 4"/>
          <p:cNvSpPr txBox="1">
            <a:spLocks/>
          </p:cNvSpPr>
          <p:nvPr/>
        </p:nvSpPr>
        <p:spPr bwMode="auto">
          <a:xfrm>
            <a:off x="6481433" y="1779420"/>
            <a:ext cx="588433" cy="382588"/>
          </a:xfrm>
          <a:prstGeom prst="rect">
            <a:avLst/>
          </a:prstGeom>
          <a:noFill/>
          <a:ln w="9525">
            <a:noFill/>
            <a:miter lim="800000"/>
            <a:headEnd/>
            <a:tailEnd/>
          </a:ln>
        </p:spPr>
        <p:txBody>
          <a:bodyPr anchor="b">
            <a:prstTxWarp prst="textNoShape">
              <a:avLst/>
            </a:prstTxWarp>
          </a:bodyPr>
          <a:lstStyle/>
          <a:p>
            <a:r>
              <a:rPr lang="fr-FR" sz="2000">
                <a:ea typeface="Arial" charset="0"/>
                <a:cs typeface="Arial" charset="0"/>
              </a:rPr>
              <a:t>B</a:t>
            </a:r>
          </a:p>
        </p:txBody>
      </p:sp>
      <p:sp>
        <p:nvSpPr>
          <p:cNvPr id="59401" name="Titre 9"/>
          <p:cNvSpPr>
            <a:spLocks noGrp="1"/>
          </p:cNvSpPr>
          <p:nvPr>
            <p:ph type="title"/>
          </p:nvPr>
        </p:nvSpPr>
        <p:spPr>
          <a:xfrm>
            <a:off x="995032" y="803160"/>
            <a:ext cx="10363200" cy="1143000"/>
          </a:xfrm>
        </p:spPr>
        <p:txBody>
          <a:bodyPr wrap="none">
            <a:normAutofit/>
          </a:bodyPr>
          <a:lstStyle/>
          <a:p>
            <a:pPr algn="ctr"/>
            <a:r>
              <a:rPr lang="fr-FR" sz="2400" dirty="0">
                <a:solidFill>
                  <a:schemeClr val="tx1"/>
                </a:solidFill>
                <a:latin typeface="Trebuchet MS" charset="0"/>
                <a:ea typeface="ＭＳ Ｐゴシック" charset="-128"/>
                <a:cs typeface="ＭＳ Ｐゴシック" charset="-128"/>
              </a:rPr>
              <a:t>Réversibilité de la cirrhose dans la </a:t>
            </a:r>
            <a:r>
              <a:rPr lang="fr-FR" sz="2400" dirty="0" err="1">
                <a:solidFill>
                  <a:schemeClr val="tx1"/>
                </a:solidFill>
                <a:latin typeface="Trebuchet MS" charset="0"/>
                <a:ea typeface="ＭＳ Ｐゴシック" charset="-128"/>
                <a:cs typeface="ＭＳ Ｐゴシック" charset="-128"/>
              </a:rPr>
              <a:t>co-infection</a:t>
            </a:r>
            <a:r>
              <a:rPr lang="fr-FR" sz="2400" dirty="0">
                <a:solidFill>
                  <a:schemeClr val="tx1"/>
                </a:solidFill>
                <a:latin typeface="Trebuchet MS" charset="0"/>
                <a:ea typeface="ＭＳ Ｐゴシック" charset="-128"/>
                <a:cs typeface="ＭＳ Ｐゴシック" charset="-128"/>
              </a:rPr>
              <a:t> VIH/VHB</a:t>
            </a:r>
          </a:p>
        </p:txBody>
      </p:sp>
      <p:sp>
        <p:nvSpPr>
          <p:cNvPr id="11" name="Rectangle 48">
            <a:extLst>
              <a:ext uri="{FF2B5EF4-FFF2-40B4-BE49-F238E27FC236}">
                <a16:creationId xmlns:a16="http://schemas.microsoft.com/office/drawing/2014/main" id="{C8B68754-94FC-BE53-1196-00D26C68B46D}"/>
              </a:ext>
            </a:extLst>
          </p:cNvPr>
          <p:cNvSpPr txBox="1">
            <a:spLocks noChangeArrowheads="1"/>
          </p:cNvSpPr>
          <p:nvPr/>
        </p:nvSpPr>
        <p:spPr>
          <a:xfrm>
            <a:off x="519289" y="-25400"/>
            <a:ext cx="10089975"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altLang="fr-FR" sz="3600">
                <a:latin typeface="Trebuchet MS" panose="020B0703020202090204" pitchFamily="34" charset="0"/>
                <a:ea typeface="ＭＳ Ｐゴシック" panose="020B0600070205080204" pitchFamily="34" charset="-128"/>
              </a:rPr>
              <a:t>La virosuppression réduit fibrose et cirrhose</a:t>
            </a:r>
            <a:endParaRPr lang="fr-FR" altLang="fr-FR" sz="3600" dirty="0">
              <a:latin typeface="Trebuchet MS" panose="020B0703020202090204" pitchFamily="34" charset="0"/>
              <a:ea typeface="ＭＳ Ｐゴシック" panose="020B0600070205080204" pitchFamily="34" charset="-128"/>
            </a:endParaRPr>
          </a:p>
        </p:txBody>
      </p:sp>
    </p:spTree>
    <p:extLst>
      <p:ext uri="{BB962C8B-B14F-4D97-AF65-F5344CB8AC3E}">
        <p14:creationId xmlns:p14="http://schemas.microsoft.com/office/powerpoint/2010/main" val="340259436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35BDCF-8777-951D-B72D-8F0B0793C50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FE56FA3-8C0A-40EC-B3E4-93D73F8427C1}"/>
              </a:ext>
            </a:extLst>
          </p:cNvPr>
          <p:cNvSpPr>
            <a:spLocks noGrp="1"/>
          </p:cNvSpPr>
          <p:nvPr>
            <p:ph type="ctrTitle"/>
          </p:nvPr>
        </p:nvSpPr>
        <p:spPr>
          <a:xfrm>
            <a:off x="130793" y="1580444"/>
            <a:ext cx="11808178" cy="5051131"/>
          </a:xfrm>
        </p:spPr>
        <p:txBody>
          <a:bodyPr>
            <a:normAutofit/>
          </a:bodyPr>
          <a:lstStyle/>
          <a:p>
            <a:r>
              <a:rPr lang="fr-FR" sz="1800" dirty="0"/>
              <a:t>VHB</a:t>
            </a:r>
            <a:br>
              <a:rPr lang="fr-FR" sz="1800" dirty="0"/>
            </a:br>
            <a:r>
              <a:rPr lang="fr-FR" sz="1800" dirty="0"/>
              <a:t>7. Quelle est la stratégie thérapeutique des patients </a:t>
            </a:r>
            <a:r>
              <a:rPr lang="fr-FR" sz="1800" dirty="0" err="1"/>
              <a:t>co</a:t>
            </a:r>
            <a:r>
              <a:rPr lang="fr-FR" sz="1800" dirty="0"/>
              <a:t>-infectés par le VIH ou le VHC ? Les patients </a:t>
            </a:r>
            <a:r>
              <a:rPr lang="fr-FR" sz="1800" dirty="0" err="1"/>
              <a:t>co</a:t>
            </a:r>
            <a:r>
              <a:rPr lang="fr-FR" sz="1800" dirty="0"/>
              <a:t>-infectés par le VHB et le VIH ont une indication à un traitement antiviral contre le VHB, quel que soit le stade de l’infection VHB (grade A). Le traitement antirétroviral doit contenir une molécule active contre le VHB, en première intention le </a:t>
            </a:r>
            <a:r>
              <a:rPr lang="fr-FR" sz="1800" dirty="0" err="1"/>
              <a:t>tenofovir</a:t>
            </a:r>
            <a:r>
              <a:rPr lang="fr-FR" sz="1800" dirty="0"/>
              <a:t> (</a:t>
            </a:r>
            <a:r>
              <a:rPr lang="fr-FR" sz="1800" dirty="0" err="1"/>
              <a:t>tenofovir</a:t>
            </a:r>
            <a:r>
              <a:rPr lang="fr-FR" sz="1800" dirty="0"/>
              <a:t> </a:t>
            </a:r>
            <a:r>
              <a:rPr lang="fr-FR" sz="1800" dirty="0" err="1"/>
              <a:t>disoproxil</a:t>
            </a:r>
            <a:r>
              <a:rPr lang="fr-FR" sz="1800" dirty="0"/>
              <a:t> fumarate (TDF) ou </a:t>
            </a:r>
            <a:r>
              <a:rPr lang="fr-FR" sz="1800" dirty="0" err="1"/>
              <a:t>tenofovir</a:t>
            </a:r>
            <a:r>
              <a:rPr lang="fr-FR" sz="1800" dirty="0"/>
              <a:t> </a:t>
            </a:r>
            <a:r>
              <a:rPr lang="fr-FR" sz="1800" dirty="0" err="1"/>
              <a:t>alafenamide</a:t>
            </a:r>
            <a:r>
              <a:rPr lang="fr-FR" sz="1800" dirty="0"/>
              <a:t> (TAF)), et être prescrit </a:t>
            </a:r>
            <a:r>
              <a:rPr lang="fr-FR" sz="1800" dirty="0" err="1"/>
              <a:t>quotidiennement</a:t>
            </a:r>
            <a:r>
              <a:rPr lang="fr-FR" sz="1800" dirty="0"/>
              <a:t> (grade A). Le TAF doit être préféré au TDF en cas de risque de maladie rénale ou osseuse (grade A). Chez les patients ayant un profil de guérison fonctionnelle (Ag </a:t>
            </a:r>
            <a:r>
              <a:rPr lang="fr-FR" sz="1800" dirty="0" err="1"/>
              <a:t>HBs</a:t>
            </a:r>
            <a:r>
              <a:rPr lang="fr-FR" sz="1800" dirty="0"/>
              <a:t> –, </a:t>
            </a:r>
            <a:r>
              <a:rPr lang="fr-FR" sz="1800" dirty="0" err="1"/>
              <a:t>Ac</a:t>
            </a:r>
            <a:r>
              <a:rPr lang="fr-FR" sz="1800" dirty="0"/>
              <a:t> anti-</a:t>
            </a:r>
            <a:r>
              <a:rPr lang="fr-FR" sz="1800" dirty="0" err="1"/>
              <a:t>HBc</a:t>
            </a:r>
            <a:r>
              <a:rPr lang="fr-FR" sz="1800" dirty="0"/>
              <a:t> +) traités pour le VIH, l’interruption du traitement actif sur le VHB est à risque de réactivation VHB et doit conduire à un dépistage régulier d’une réactivation VHB (grade B).</a:t>
            </a:r>
            <a:br>
              <a:rPr lang="fr-FR" sz="1800" dirty="0"/>
            </a:br>
            <a:br>
              <a:rPr lang="fr-FR" sz="1800" dirty="0"/>
            </a:br>
            <a:br>
              <a:rPr lang="fr-FR" sz="1800" dirty="0"/>
            </a:br>
            <a:r>
              <a:rPr lang="fr-FR" sz="1800" dirty="0"/>
              <a:t>VHD</a:t>
            </a:r>
            <a:br>
              <a:rPr lang="fr-FR" sz="1800" dirty="0"/>
            </a:br>
            <a:r>
              <a:rPr lang="fr-FR" sz="1800" dirty="0"/>
              <a:t>7. Prise en charge des populations particulières </a:t>
            </a:r>
            <a:br>
              <a:rPr lang="fr-FR" sz="1800" dirty="0"/>
            </a:br>
            <a:r>
              <a:rPr lang="fr-FR" sz="1800" dirty="0"/>
              <a:t>7.1. </a:t>
            </a:r>
            <a:r>
              <a:rPr lang="fr-FR" sz="1800" dirty="0" err="1"/>
              <a:t>Co-infection</a:t>
            </a:r>
            <a:r>
              <a:rPr lang="fr-FR" sz="1800" dirty="0"/>
              <a:t> par le VIH et/ou le VHC Il est recommandé de traiter les patients infectés par le VIH contrôlés sur le plan </a:t>
            </a:r>
            <a:r>
              <a:rPr lang="fr-FR" sz="1800" dirty="0" err="1"/>
              <a:t>immunovirologique</a:t>
            </a:r>
            <a:r>
              <a:rPr lang="fr-FR" sz="1800" dirty="0"/>
              <a:t> et présentant une infection VHD réplicative selon les mêmes indications et modalités que les patients séronégatifs pour le VIH (AE). En cas de traitement par le LNF/RTV, il est recommandé d’apporter une attention au risque d’</a:t>
            </a:r>
            <a:r>
              <a:rPr lang="fr-FR" sz="1800" dirty="0" err="1"/>
              <a:t>interaction</a:t>
            </a:r>
            <a:r>
              <a:rPr lang="fr-FR" sz="1800" dirty="0"/>
              <a:t> médicamenteuse avec le traitement antirétroviral (ARV) du patient (AE). Il est recommandé une surveillance clinique, biologique, virologique et échographique identique à celle des patients séronégatifs pour le VIH (AE). Chez tous les patients tri-infectés VHB-VHD-VHC, il est recommandé de traiter l’infection VHC </a:t>
            </a:r>
            <a:r>
              <a:rPr lang="fr-FR" sz="1800" dirty="0" err="1"/>
              <a:t>réplicative</a:t>
            </a:r>
            <a:r>
              <a:rPr lang="fr-FR" sz="1800" dirty="0"/>
              <a:t> préalablement à l’instauration du traitement anti-VHD (Grade A). Il est recommandé de statuer sur l’éligibilité à un traitement du VHD après l’éradication du VHC (Grade A). </a:t>
            </a:r>
          </a:p>
        </p:txBody>
      </p:sp>
      <p:sp>
        <p:nvSpPr>
          <p:cNvPr id="4" name="ZoneTexte 3">
            <a:extLst>
              <a:ext uri="{FF2B5EF4-FFF2-40B4-BE49-F238E27FC236}">
                <a16:creationId xmlns:a16="http://schemas.microsoft.com/office/drawing/2014/main" id="{B05CDF51-F135-C8F5-A001-ACA21102A279}"/>
              </a:ext>
            </a:extLst>
          </p:cNvPr>
          <p:cNvSpPr txBox="1"/>
          <p:nvPr/>
        </p:nvSpPr>
        <p:spPr>
          <a:xfrm>
            <a:off x="116775" y="191910"/>
            <a:ext cx="11925608" cy="1138773"/>
          </a:xfrm>
          <a:prstGeom prst="rect">
            <a:avLst/>
          </a:prstGeom>
          <a:noFill/>
        </p:spPr>
        <p:txBody>
          <a:bodyPr wrap="square" rtlCol="0">
            <a:spAutoFit/>
          </a:bodyPr>
          <a:lstStyle/>
          <a:p>
            <a:pPr algn="ctr"/>
            <a:r>
              <a:rPr lang="fr-FR" sz="3600" dirty="0">
                <a:latin typeface="Trebuchet MS" panose="020B0603020202020204" pitchFamily="34" charset="0"/>
              </a:rPr>
              <a:t>Prise en charge de l’hépatite B chez le </a:t>
            </a:r>
            <a:r>
              <a:rPr lang="fr-FR" sz="3600" dirty="0" err="1">
                <a:latin typeface="Trebuchet MS" panose="020B0603020202020204" pitchFamily="34" charset="0"/>
              </a:rPr>
              <a:t>co-infecté</a:t>
            </a:r>
            <a:r>
              <a:rPr lang="fr-FR" sz="3600" dirty="0">
                <a:latin typeface="Trebuchet MS" panose="020B0603020202020204" pitchFamily="34" charset="0"/>
              </a:rPr>
              <a:t> VIH</a:t>
            </a:r>
          </a:p>
          <a:p>
            <a:pPr algn="ctr"/>
            <a:r>
              <a:rPr lang="fr-FR" sz="3200" dirty="0">
                <a:latin typeface="Trebuchet MS" panose="020B0603020202020204" pitchFamily="34" charset="0"/>
              </a:rPr>
              <a:t>Recommandations HAS/ANRS/CNS 2024</a:t>
            </a:r>
          </a:p>
        </p:txBody>
      </p:sp>
    </p:spTree>
    <p:extLst>
      <p:ext uri="{BB962C8B-B14F-4D97-AF65-F5344CB8AC3E}">
        <p14:creationId xmlns:p14="http://schemas.microsoft.com/office/powerpoint/2010/main" val="3489743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C488B-99BB-BAAC-7018-C6AC41412D5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0836B86-61CC-BBA9-8E3F-145E9800D236}"/>
              </a:ext>
            </a:extLst>
          </p:cNvPr>
          <p:cNvSpPr>
            <a:spLocks noGrp="1"/>
          </p:cNvSpPr>
          <p:nvPr>
            <p:ph type="ctrTitle"/>
          </p:nvPr>
        </p:nvSpPr>
        <p:spPr>
          <a:xfrm>
            <a:off x="101600" y="1330683"/>
            <a:ext cx="11808178" cy="5116622"/>
          </a:xfrm>
          <a:ln>
            <a:noFill/>
          </a:ln>
        </p:spPr>
        <p:style>
          <a:lnRef idx="2">
            <a:schemeClr val="accent3"/>
          </a:lnRef>
          <a:fillRef idx="1">
            <a:schemeClr val="lt1"/>
          </a:fillRef>
          <a:effectRef idx="0">
            <a:schemeClr val="accent3"/>
          </a:effectRef>
          <a:fontRef idx="minor">
            <a:schemeClr val="dk1"/>
          </a:fontRef>
        </p:style>
        <p:txBody>
          <a:bodyPr>
            <a:normAutofit fontScale="90000"/>
          </a:bodyPr>
          <a:lstStyle/>
          <a:p>
            <a:r>
              <a:rPr lang="fr-FR" sz="3100" b="1" dirty="0"/>
              <a:t>VHB</a:t>
            </a:r>
            <a:br>
              <a:rPr lang="fr-FR" sz="3100" b="1" dirty="0"/>
            </a:br>
            <a:r>
              <a:rPr lang="fr-FR" sz="1600" dirty="0"/>
              <a:t>7. Quelle est la stratégie thérapeutique des patients </a:t>
            </a:r>
            <a:r>
              <a:rPr lang="fr-FR" sz="1600" dirty="0" err="1"/>
              <a:t>co</a:t>
            </a:r>
            <a:r>
              <a:rPr lang="fr-FR" sz="1600" dirty="0"/>
              <a:t>-infectés par le VIH ou le VHC ? </a:t>
            </a:r>
            <a:r>
              <a:rPr lang="fr-FR" sz="2200" b="1" dirty="0"/>
              <a:t>Les patients </a:t>
            </a:r>
            <a:r>
              <a:rPr lang="fr-FR" sz="2200" b="1" dirty="0" err="1"/>
              <a:t>co</a:t>
            </a:r>
            <a:r>
              <a:rPr lang="fr-FR" sz="2200" b="1" dirty="0"/>
              <a:t>-infectés par le VHB et le VIH ont une indication à un traitement antiviral contre le VHB, quel que soit le stade de l’infection VHB (grade A</a:t>
            </a:r>
            <a:r>
              <a:rPr lang="fr-FR" sz="2200" dirty="0"/>
              <a:t>)</a:t>
            </a:r>
            <a:r>
              <a:rPr lang="fr-FR" sz="1600" dirty="0"/>
              <a:t>. </a:t>
            </a:r>
            <a:r>
              <a:rPr lang="fr-FR" sz="1800" b="1" dirty="0"/>
              <a:t>Le traitement antirétroviral doit contenir une molécule active contre le VHB</a:t>
            </a:r>
            <a:r>
              <a:rPr lang="fr-FR" sz="1600" dirty="0"/>
              <a:t>, en première intention le </a:t>
            </a:r>
            <a:r>
              <a:rPr lang="fr-FR" sz="1600" dirty="0" err="1"/>
              <a:t>tenofovir</a:t>
            </a:r>
            <a:r>
              <a:rPr lang="fr-FR" sz="1600" dirty="0"/>
              <a:t> (</a:t>
            </a:r>
            <a:r>
              <a:rPr lang="fr-FR" sz="1600" dirty="0" err="1"/>
              <a:t>tenofovir</a:t>
            </a:r>
            <a:r>
              <a:rPr lang="fr-FR" sz="1600" dirty="0"/>
              <a:t> </a:t>
            </a:r>
            <a:r>
              <a:rPr lang="fr-FR" sz="1600" dirty="0" err="1"/>
              <a:t>disoproxil</a:t>
            </a:r>
            <a:r>
              <a:rPr lang="fr-FR" sz="1600" dirty="0"/>
              <a:t> fumarate (TDF) ou </a:t>
            </a:r>
            <a:r>
              <a:rPr lang="fr-FR" sz="1600" dirty="0" err="1"/>
              <a:t>tenofovir</a:t>
            </a:r>
            <a:r>
              <a:rPr lang="fr-FR" sz="1600" dirty="0"/>
              <a:t> </a:t>
            </a:r>
            <a:r>
              <a:rPr lang="fr-FR" sz="1600" dirty="0" err="1"/>
              <a:t>alafenamide</a:t>
            </a:r>
            <a:r>
              <a:rPr lang="fr-FR" sz="1600" dirty="0"/>
              <a:t> (TAF)), et être </a:t>
            </a:r>
            <a:r>
              <a:rPr lang="fr-FR" sz="2200" b="1" dirty="0"/>
              <a:t>prescrit </a:t>
            </a:r>
            <a:r>
              <a:rPr lang="fr-FR" sz="2200" b="1" dirty="0" err="1"/>
              <a:t>quotidiennement</a:t>
            </a:r>
            <a:r>
              <a:rPr lang="fr-FR" sz="2200" b="1" dirty="0"/>
              <a:t> </a:t>
            </a:r>
            <a:r>
              <a:rPr lang="fr-FR" sz="2200" dirty="0"/>
              <a:t>(grade A). Le </a:t>
            </a:r>
            <a:r>
              <a:rPr lang="fr-FR" sz="2200" b="1" dirty="0"/>
              <a:t>TAF doit être préféré au TDF </a:t>
            </a:r>
            <a:r>
              <a:rPr lang="fr-FR" sz="1600" dirty="0"/>
              <a:t>en cas de risque de maladie rénale ou osseuse (grade A). Chez les patients ayant un profil de </a:t>
            </a:r>
            <a:r>
              <a:rPr lang="fr-FR" sz="1800" b="1" dirty="0"/>
              <a:t>guérison fonctionnelle </a:t>
            </a:r>
            <a:r>
              <a:rPr lang="fr-FR" sz="1600" dirty="0"/>
              <a:t>(Ag </a:t>
            </a:r>
            <a:r>
              <a:rPr lang="fr-FR" sz="1600" dirty="0" err="1"/>
              <a:t>HBs</a:t>
            </a:r>
            <a:r>
              <a:rPr lang="fr-FR" sz="1600" dirty="0"/>
              <a:t> –, </a:t>
            </a:r>
            <a:r>
              <a:rPr lang="fr-FR" sz="1600" dirty="0" err="1"/>
              <a:t>Ac</a:t>
            </a:r>
            <a:r>
              <a:rPr lang="fr-FR" sz="1600" dirty="0"/>
              <a:t> anti-</a:t>
            </a:r>
            <a:r>
              <a:rPr lang="fr-FR" sz="1600" dirty="0" err="1"/>
              <a:t>HBc</a:t>
            </a:r>
            <a:r>
              <a:rPr lang="fr-FR" sz="1600" dirty="0"/>
              <a:t> +) traités pour le VIH, </a:t>
            </a:r>
            <a:r>
              <a:rPr lang="fr-FR" sz="2200" b="1" dirty="0">
                <a:highlight>
                  <a:srgbClr val="FFFF00"/>
                </a:highlight>
              </a:rPr>
              <a:t>l’interruption du traitement actif sur le VHB est à risque de réactivation VHB </a:t>
            </a:r>
            <a:r>
              <a:rPr lang="fr-FR" sz="1800" b="1" dirty="0">
                <a:highlight>
                  <a:srgbClr val="FFFF00"/>
                </a:highlight>
              </a:rPr>
              <a:t>et doit conduire à un dépistage régulier d’une réactivation VHB </a:t>
            </a:r>
            <a:r>
              <a:rPr lang="fr-FR" sz="1600" dirty="0"/>
              <a:t>(grade B).</a:t>
            </a:r>
            <a:br>
              <a:rPr lang="fr-FR" sz="1600" dirty="0"/>
            </a:br>
            <a:br>
              <a:rPr lang="fr-FR" sz="1600" dirty="0"/>
            </a:br>
            <a:br>
              <a:rPr lang="fr-FR" sz="1600" dirty="0"/>
            </a:br>
            <a:r>
              <a:rPr lang="fr-FR" sz="3100" b="1" dirty="0">
                <a:solidFill>
                  <a:schemeClr val="bg1">
                    <a:lumMod val="75000"/>
                  </a:schemeClr>
                </a:solidFill>
              </a:rPr>
              <a:t>VHD</a:t>
            </a:r>
            <a:br>
              <a:rPr lang="fr-FR" sz="3100" b="1" dirty="0">
                <a:solidFill>
                  <a:schemeClr val="bg1">
                    <a:lumMod val="75000"/>
                  </a:schemeClr>
                </a:solidFill>
              </a:rPr>
            </a:br>
            <a:r>
              <a:rPr lang="fr-FR" sz="1600" dirty="0">
                <a:solidFill>
                  <a:schemeClr val="bg1">
                    <a:lumMod val="75000"/>
                  </a:schemeClr>
                </a:solidFill>
              </a:rPr>
              <a:t>7. Prise en charge des populations particulières </a:t>
            </a:r>
            <a:br>
              <a:rPr lang="fr-FR" sz="1600" dirty="0">
                <a:solidFill>
                  <a:schemeClr val="bg1">
                    <a:lumMod val="75000"/>
                  </a:schemeClr>
                </a:solidFill>
              </a:rPr>
            </a:br>
            <a:r>
              <a:rPr lang="fr-FR" sz="1600" dirty="0">
                <a:solidFill>
                  <a:schemeClr val="bg1">
                    <a:lumMod val="75000"/>
                  </a:schemeClr>
                </a:solidFill>
              </a:rPr>
              <a:t>7.1. </a:t>
            </a:r>
            <a:r>
              <a:rPr lang="fr-FR" sz="1600" dirty="0" err="1">
                <a:solidFill>
                  <a:schemeClr val="bg1">
                    <a:lumMod val="75000"/>
                  </a:schemeClr>
                </a:solidFill>
              </a:rPr>
              <a:t>Co-infection</a:t>
            </a:r>
            <a:r>
              <a:rPr lang="fr-FR" sz="1600" dirty="0">
                <a:solidFill>
                  <a:schemeClr val="bg1">
                    <a:lumMod val="75000"/>
                  </a:schemeClr>
                </a:solidFill>
              </a:rPr>
              <a:t> par le VIH et/ou le VHC Il est recommandé </a:t>
            </a:r>
            <a:r>
              <a:rPr lang="fr-FR" sz="1800" b="1" dirty="0">
                <a:solidFill>
                  <a:schemeClr val="bg1">
                    <a:lumMod val="75000"/>
                  </a:schemeClr>
                </a:solidFill>
              </a:rPr>
              <a:t>de </a:t>
            </a:r>
            <a:r>
              <a:rPr lang="fr-FR" sz="2200" b="1" dirty="0">
                <a:solidFill>
                  <a:schemeClr val="bg1">
                    <a:lumMod val="75000"/>
                  </a:schemeClr>
                </a:solidFill>
              </a:rPr>
              <a:t>traiter les patients infectés par le VIH </a:t>
            </a:r>
            <a:r>
              <a:rPr lang="fr-FR" sz="1800" b="1" dirty="0">
                <a:solidFill>
                  <a:schemeClr val="bg1">
                    <a:lumMod val="75000"/>
                  </a:schemeClr>
                </a:solidFill>
              </a:rPr>
              <a:t>contrôlés sur le plan </a:t>
            </a:r>
            <a:r>
              <a:rPr lang="fr-FR" sz="1800" b="1" dirty="0" err="1">
                <a:solidFill>
                  <a:schemeClr val="bg1">
                    <a:lumMod val="75000"/>
                  </a:schemeClr>
                </a:solidFill>
              </a:rPr>
              <a:t>immunovirologique</a:t>
            </a:r>
            <a:r>
              <a:rPr lang="fr-FR" sz="1800" b="1" dirty="0">
                <a:solidFill>
                  <a:schemeClr val="bg1">
                    <a:lumMod val="75000"/>
                  </a:schemeClr>
                </a:solidFill>
              </a:rPr>
              <a:t> </a:t>
            </a:r>
            <a:r>
              <a:rPr lang="fr-FR" sz="1600" dirty="0">
                <a:solidFill>
                  <a:schemeClr val="bg1">
                    <a:lumMod val="75000"/>
                  </a:schemeClr>
                </a:solidFill>
              </a:rPr>
              <a:t>et présentant </a:t>
            </a:r>
            <a:r>
              <a:rPr lang="fr-FR" sz="2200" b="1" dirty="0">
                <a:solidFill>
                  <a:schemeClr val="bg1">
                    <a:lumMod val="75000"/>
                  </a:schemeClr>
                </a:solidFill>
              </a:rPr>
              <a:t>une infection VHD réplicative </a:t>
            </a:r>
            <a:r>
              <a:rPr lang="fr-FR" sz="1800" b="1" dirty="0">
                <a:solidFill>
                  <a:schemeClr val="bg1">
                    <a:lumMod val="75000"/>
                  </a:schemeClr>
                </a:solidFill>
              </a:rPr>
              <a:t>selon les mêmes indications et modalités que les patients séronégatifs pour le VIH </a:t>
            </a:r>
            <a:r>
              <a:rPr lang="fr-FR" sz="1600" dirty="0">
                <a:solidFill>
                  <a:schemeClr val="bg1">
                    <a:lumMod val="75000"/>
                  </a:schemeClr>
                </a:solidFill>
              </a:rPr>
              <a:t>(AE). En cas de traitement par le LNF/RTV, il est recommandé d’apporter une </a:t>
            </a:r>
            <a:r>
              <a:rPr lang="fr-FR" sz="1800" b="1" dirty="0">
                <a:solidFill>
                  <a:schemeClr val="bg1">
                    <a:lumMod val="75000"/>
                  </a:schemeClr>
                </a:solidFill>
              </a:rPr>
              <a:t>attention au risque </a:t>
            </a:r>
            <a:r>
              <a:rPr lang="fr-FR" sz="2200" b="1" dirty="0">
                <a:solidFill>
                  <a:schemeClr val="bg1">
                    <a:lumMod val="75000"/>
                  </a:schemeClr>
                </a:solidFill>
              </a:rPr>
              <a:t>d’</a:t>
            </a:r>
            <a:r>
              <a:rPr lang="fr-FR" sz="2200" b="1" dirty="0" err="1">
                <a:solidFill>
                  <a:schemeClr val="bg1">
                    <a:lumMod val="75000"/>
                  </a:schemeClr>
                </a:solidFill>
              </a:rPr>
              <a:t>interaction</a:t>
            </a:r>
            <a:r>
              <a:rPr lang="fr-FR" sz="2200" b="1" dirty="0">
                <a:solidFill>
                  <a:schemeClr val="bg1">
                    <a:lumMod val="75000"/>
                  </a:schemeClr>
                </a:solidFill>
              </a:rPr>
              <a:t> médicamenteuse </a:t>
            </a:r>
            <a:r>
              <a:rPr lang="fr-FR" sz="1800" b="1" dirty="0">
                <a:solidFill>
                  <a:schemeClr val="bg1">
                    <a:lumMod val="75000"/>
                  </a:schemeClr>
                </a:solidFill>
              </a:rPr>
              <a:t>avec le traitement antirétroviral (ARV) </a:t>
            </a:r>
            <a:r>
              <a:rPr lang="fr-FR" sz="1600" dirty="0">
                <a:solidFill>
                  <a:schemeClr val="bg1">
                    <a:lumMod val="75000"/>
                  </a:schemeClr>
                </a:solidFill>
              </a:rPr>
              <a:t>du patient (AE). Il est recommandé une surveillance clinique, biologique, virologique et échographique identique à celle des patients séronégatifs pour le VIH (AE). Chez tous les patients tri-infectés VHB-VHD-VHC, il est recommandé de traiter l’infection VHC </a:t>
            </a:r>
            <a:r>
              <a:rPr lang="fr-FR" sz="1600" dirty="0" err="1">
                <a:solidFill>
                  <a:schemeClr val="bg1">
                    <a:lumMod val="75000"/>
                  </a:schemeClr>
                </a:solidFill>
              </a:rPr>
              <a:t>réplicative</a:t>
            </a:r>
            <a:r>
              <a:rPr lang="fr-FR" sz="1600" dirty="0">
                <a:solidFill>
                  <a:schemeClr val="bg1">
                    <a:lumMod val="75000"/>
                  </a:schemeClr>
                </a:solidFill>
              </a:rPr>
              <a:t> préalablement à l’instauration du traitement anti-VHD (Grade A). Il est recommandé de statuer sur l’éligibilité à un traitement du VHD après l’éradication du VHC (Grade A). </a:t>
            </a:r>
          </a:p>
        </p:txBody>
      </p:sp>
      <p:sp>
        <p:nvSpPr>
          <p:cNvPr id="4" name="ZoneTexte 3">
            <a:extLst>
              <a:ext uri="{FF2B5EF4-FFF2-40B4-BE49-F238E27FC236}">
                <a16:creationId xmlns:a16="http://schemas.microsoft.com/office/drawing/2014/main" id="{7667809B-A17C-7A37-27FA-16616DA3664D}"/>
              </a:ext>
            </a:extLst>
          </p:cNvPr>
          <p:cNvSpPr txBox="1"/>
          <p:nvPr/>
        </p:nvSpPr>
        <p:spPr>
          <a:xfrm>
            <a:off x="116775" y="191910"/>
            <a:ext cx="11925608" cy="1138773"/>
          </a:xfrm>
          <a:prstGeom prst="rect">
            <a:avLst/>
          </a:prstGeom>
          <a:noFill/>
        </p:spPr>
        <p:txBody>
          <a:bodyPr wrap="square" rtlCol="0">
            <a:spAutoFit/>
          </a:bodyPr>
          <a:lstStyle/>
          <a:p>
            <a:pPr algn="ctr"/>
            <a:r>
              <a:rPr lang="fr-FR" sz="3600" dirty="0">
                <a:latin typeface="Trebuchet MS" panose="020B0603020202020204" pitchFamily="34" charset="0"/>
              </a:rPr>
              <a:t>Prise en charge de l’hépatite B chez le </a:t>
            </a:r>
            <a:r>
              <a:rPr lang="fr-FR" sz="3600" dirty="0" err="1">
                <a:latin typeface="Trebuchet MS" panose="020B0603020202020204" pitchFamily="34" charset="0"/>
              </a:rPr>
              <a:t>co-infecté</a:t>
            </a:r>
            <a:r>
              <a:rPr lang="fr-FR" sz="3600" dirty="0">
                <a:latin typeface="Trebuchet MS" panose="020B0603020202020204" pitchFamily="34" charset="0"/>
              </a:rPr>
              <a:t> VIH</a:t>
            </a:r>
          </a:p>
          <a:p>
            <a:pPr algn="ctr"/>
            <a:r>
              <a:rPr lang="fr-FR" sz="3200" dirty="0">
                <a:latin typeface="Trebuchet MS" panose="020B0603020202020204" pitchFamily="34" charset="0"/>
              </a:rPr>
              <a:t>Recommandations HAS/ANRS/CNS 2024</a:t>
            </a:r>
          </a:p>
        </p:txBody>
      </p:sp>
    </p:spTree>
    <p:extLst>
      <p:ext uri="{BB962C8B-B14F-4D97-AF65-F5344CB8AC3E}">
        <p14:creationId xmlns:p14="http://schemas.microsoft.com/office/powerpoint/2010/main" val="3563976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ZoneTexte 1"/>
          <p:cNvSpPr txBox="1"/>
          <p:nvPr/>
        </p:nvSpPr>
        <p:spPr>
          <a:xfrm>
            <a:off x="282423" y="162712"/>
            <a:ext cx="9922733" cy="646331"/>
          </a:xfrm>
          <a:prstGeom prst="rect">
            <a:avLst/>
          </a:prstGeom>
          <a:noFill/>
        </p:spPr>
        <p:txBody>
          <a:bodyPr wrap="square" rtlCol="0">
            <a:spAutoFit/>
          </a:bodyPr>
          <a:lstStyle/>
          <a:p>
            <a:pPr algn="ctr"/>
            <a:r>
              <a:rPr lang="fr-FR" sz="3600" dirty="0">
                <a:latin typeface="Trebuchet MS" panose="020B0603020202020204" pitchFamily="34" charset="0"/>
              </a:rPr>
              <a:t>Cas clinique de co-infection VHB/VIH (1)</a:t>
            </a:r>
            <a:endParaRPr lang="fr-FR" sz="3200" dirty="0">
              <a:latin typeface="Trebuchet MS" panose="020B0603020202020204" pitchFamily="34" charset="0"/>
            </a:endParaRPr>
          </a:p>
        </p:txBody>
      </p:sp>
      <p:sp>
        <p:nvSpPr>
          <p:cNvPr id="3" name="ZoneTexte 2"/>
          <p:cNvSpPr txBox="1"/>
          <p:nvPr/>
        </p:nvSpPr>
        <p:spPr>
          <a:xfrm>
            <a:off x="328247" y="1138440"/>
            <a:ext cx="11581330" cy="4708981"/>
          </a:xfrm>
          <a:prstGeom prst="rect">
            <a:avLst/>
          </a:prstGeom>
          <a:noFill/>
        </p:spPr>
        <p:txBody>
          <a:bodyPr wrap="square" rtlCol="0">
            <a:spAutoFit/>
          </a:bodyPr>
          <a:lstStyle/>
          <a:p>
            <a:r>
              <a:rPr lang="fr-FR" sz="2400" dirty="0">
                <a:latin typeface="Trebuchet MS" panose="020B0603020202020204" pitchFamily="34" charset="0"/>
              </a:rPr>
              <a:t>Mr J-M. AVR… né le 07.12.1954</a:t>
            </a:r>
          </a:p>
          <a:p>
            <a:endParaRPr lang="fr-FR" sz="2400" dirty="0">
              <a:latin typeface="Trebuchet MS" panose="020B0603020202020204" pitchFamily="34" charset="0"/>
            </a:endParaRPr>
          </a:p>
          <a:p>
            <a:pPr marL="457200" indent="-457200">
              <a:buAutoNum type="arabicPeriod"/>
            </a:pPr>
            <a:r>
              <a:rPr lang="fr-FR" sz="2400" dirty="0">
                <a:latin typeface="Trebuchet MS" panose="020B0603020202020204" pitchFamily="34" charset="0"/>
              </a:rPr>
              <a:t>VIH+ 1988: </a:t>
            </a:r>
            <a:endParaRPr lang="fr-FR" sz="2000" dirty="0">
              <a:latin typeface="Trebuchet MS" panose="020B0603020202020204" pitchFamily="34" charset="0"/>
            </a:endParaRPr>
          </a:p>
          <a:p>
            <a:endParaRPr lang="fr-FR" sz="2000" dirty="0">
              <a:latin typeface="Trebuchet MS" panose="020B0603020202020204" pitchFamily="34" charset="0"/>
            </a:endParaRPr>
          </a:p>
          <a:p>
            <a:r>
              <a:rPr lang="fr-FR" sz="2000" dirty="0">
                <a:latin typeface="Trebuchet MS" panose="020B0603020202020204" pitchFamily="34" charset="0"/>
              </a:rPr>
              <a:t>Rétinite à CMV/Cancer du canal anal en 1996/rupture d’anévrysme de l’artère </a:t>
            </a:r>
          </a:p>
          <a:p>
            <a:r>
              <a:rPr lang="fr-FR" sz="2000" dirty="0">
                <a:latin typeface="Trebuchet MS" panose="020B0603020202020204" pitchFamily="34" charset="0"/>
              </a:rPr>
              <a:t>communicante antérieure antérieure </a:t>
            </a:r>
            <a:r>
              <a:rPr lang="fr-FR" sz="2000" dirty="0" err="1">
                <a:latin typeface="Trebuchet MS" panose="020B0603020202020204" pitchFamily="34" charset="0"/>
              </a:rPr>
              <a:t>clippée</a:t>
            </a:r>
            <a:r>
              <a:rPr lang="fr-FR" sz="2000" dirty="0">
                <a:latin typeface="Trebuchet MS" panose="020B0603020202020204" pitchFamily="34" charset="0"/>
              </a:rPr>
              <a:t> en 2009/AIT 2018/IRA en 2019/Cardiopathie ischémique stentée en 04,2021/Ostéoporose/Neuropathie aux ARV/syndrome d’hyperactivité vésicale</a:t>
            </a:r>
          </a:p>
          <a:p>
            <a:endParaRPr lang="fr-FR" sz="2000" dirty="0">
              <a:latin typeface="Trebuchet MS" panose="020B0603020202020204" pitchFamily="34" charset="0"/>
            </a:endParaRPr>
          </a:p>
          <a:p>
            <a:r>
              <a:rPr lang="fr-FR" sz="2000" dirty="0">
                <a:latin typeface="Trebuchet MS" panose="020B0603020202020204" pitchFamily="34" charset="0"/>
              </a:rPr>
              <a:t>Aspirine 100 mg/Crestor 10 mg/</a:t>
            </a:r>
            <a:r>
              <a:rPr lang="fr-FR" sz="2000" dirty="0" err="1">
                <a:latin typeface="Trebuchet MS" panose="020B0603020202020204" pitchFamily="34" charset="0"/>
              </a:rPr>
              <a:t>Irbesartan</a:t>
            </a:r>
            <a:r>
              <a:rPr lang="fr-FR" sz="2000" dirty="0">
                <a:latin typeface="Trebuchet MS" panose="020B0603020202020204" pitchFamily="34" charset="0"/>
              </a:rPr>
              <a:t> 75 </a:t>
            </a:r>
            <a:r>
              <a:rPr lang="fr-FR" sz="2000" dirty="0" err="1">
                <a:latin typeface="Trebuchet MS" panose="020B0603020202020204" pitchFamily="34" charset="0"/>
              </a:rPr>
              <a:t>mgZymad</a:t>
            </a:r>
            <a:r>
              <a:rPr lang="fr-FR" sz="2000" dirty="0">
                <a:latin typeface="Trebuchet MS" panose="020B0603020202020204" pitchFamily="34" charset="0"/>
              </a:rPr>
              <a:t>/CaltrateD3/</a:t>
            </a:r>
            <a:r>
              <a:rPr lang="fr-FR" sz="2000" dirty="0" err="1">
                <a:latin typeface="Trebuchet MS" panose="020B0603020202020204" pitchFamily="34" charset="0"/>
              </a:rPr>
              <a:t>Mianserine</a:t>
            </a:r>
            <a:r>
              <a:rPr lang="fr-FR" sz="2000" dirty="0">
                <a:latin typeface="Trebuchet MS" panose="020B0603020202020204" pitchFamily="34" charset="0"/>
              </a:rPr>
              <a:t> 10 mg/</a:t>
            </a:r>
            <a:r>
              <a:rPr lang="fr-FR" sz="2000" dirty="0" err="1">
                <a:latin typeface="Trebuchet MS" panose="020B0603020202020204" pitchFamily="34" charset="0"/>
              </a:rPr>
              <a:t>Theralene</a:t>
            </a:r>
            <a:r>
              <a:rPr lang="fr-FR" sz="2000" dirty="0">
                <a:latin typeface="Trebuchet MS" panose="020B0603020202020204" pitchFamily="34" charset="0"/>
              </a:rPr>
              <a:t> X gouttes/ </a:t>
            </a:r>
            <a:r>
              <a:rPr lang="fr-FR" sz="2000" dirty="0" err="1">
                <a:latin typeface="Trebuchet MS" panose="020B0603020202020204" pitchFamily="34" charset="0"/>
              </a:rPr>
              <a:t>Bromazepam</a:t>
            </a:r>
            <a:r>
              <a:rPr lang="fr-FR" sz="2000" dirty="0">
                <a:latin typeface="Trebuchet MS" panose="020B0603020202020204" pitchFamily="34" charset="0"/>
              </a:rPr>
              <a:t> 6 mg/</a:t>
            </a:r>
            <a:r>
              <a:rPr lang="fr-FR" sz="2000" dirty="0" err="1">
                <a:latin typeface="Trebuchet MS" panose="020B0603020202020204" pitchFamily="34" charset="0"/>
              </a:rPr>
              <a:t>Laroxyl</a:t>
            </a:r>
            <a:r>
              <a:rPr lang="fr-FR" sz="2000" dirty="0">
                <a:latin typeface="Trebuchet MS" panose="020B0603020202020204" pitchFamily="34" charset="0"/>
              </a:rPr>
              <a:t> 40 mg: XXX gouttes/</a:t>
            </a:r>
            <a:r>
              <a:rPr lang="fr-FR" sz="2000" dirty="0" err="1">
                <a:latin typeface="Trebuchet MS" panose="020B0603020202020204" pitchFamily="34" charset="0"/>
              </a:rPr>
              <a:t>Buprenorphine</a:t>
            </a:r>
            <a:r>
              <a:rPr lang="fr-FR" sz="2000" dirty="0">
                <a:latin typeface="Trebuchet MS" panose="020B0603020202020204" pitchFamily="34" charset="0"/>
              </a:rPr>
              <a:t> 2 mg</a:t>
            </a:r>
          </a:p>
          <a:p>
            <a:endParaRPr lang="fr-FR" sz="2000" dirty="0">
              <a:latin typeface="Trebuchet MS" panose="020B0603020202020204" pitchFamily="34" charset="0"/>
            </a:endParaRPr>
          </a:p>
          <a:p>
            <a:r>
              <a:rPr lang="fr-FR" sz="2400" dirty="0" err="1">
                <a:latin typeface="Trebuchet MS" panose="020B0603020202020204" pitchFamily="34" charset="0"/>
              </a:rPr>
              <a:t>Pré-exposition</a:t>
            </a:r>
            <a:r>
              <a:rPr lang="fr-FR" sz="2400" dirty="0">
                <a:latin typeface="Trebuchet MS" panose="020B0603020202020204" pitchFamily="34" charset="0"/>
              </a:rPr>
              <a:t> antérieure à presque tous les ARV (dont </a:t>
            </a:r>
            <a:r>
              <a:rPr lang="fr-FR" sz="2400" dirty="0" err="1">
                <a:latin typeface="Trebuchet MS" panose="020B0603020202020204" pitchFamily="34" charset="0"/>
              </a:rPr>
              <a:t>Norvir</a:t>
            </a:r>
            <a:r>
              <a:rPr lang="fr-FR" sz="2400" dirty="0">
                <a:latin typeface="Trebuchet MS" panose="020B0603020202020204" pitchFamily="34" charset="0"/>
              </a:rPr>
              <a:t>/</a:t>
            </a:r>
            <a:r>
              <a:rPr lang="fr-FR" sz="2400" dirty="0" err="1">
                <a:latin typeface="Trebuchet MS" panose="020B0603020202020204" pitchFamily="34" charset="0"/>
              </a:rPr>
              <a:t>Prezista</a:t>
            </a:r>
            <a:r>
              <a:rPr lang="fr-FR" sz="2400" dirty="0">
                <a:latin typeface="Trebuchet MS" panose="020B0603020202020204" pitchFamily="34" charset="0"/>
              </a:rPr>
              <a:t>/</a:t>
            </a:r>
            <a:r>
              <a:rPr lang="fr-FR" sz="2400" dirty="0" err="1">
                <a:latin typeface="Trebuchet MS" panose="020B0603020202020204" pitchFamily="34" charset="0"/>
              </a:rPr>
              <a:t>Truvada</a:t>
            </a:r>
            <a:r>
              <a:rPr lang="fr-FR" sz="2400" dirty="0">
                <a:latin typeface="Trebuchet MS" panose="020B0603020202020204" pitchFamily="34" charset="0"/>
              </a:rPr>
              <a:t> …)</a:t>
            </a:r>
          </a:p>
          <a:p>
            <a:r>
              <a:rPr lang="fr-FR" sz="2400" dirty="0" err="1">
                <a:latin typeface="Trebuchet MS" panose="020B0603020202020204" pitchFamily="34" charset="0"/>
              </a:rPr>
              <a:t>Juluca</a:t>
            </a:r>
            <a:r>
              <a:rPr lang="fr-FR" sz="2400" dirty="0">
                <a:latin typeface="Trebuchet MS" panose="020B0603020202020204" pitchFamily="34" charset="0"/>
              </a:rPr>
              <a:t> 25/50 mg(</a:t>
            </a:r>
            <a:r>
              <a:rPr lang="fr-FR" sz="2400" dirty="0" err="1">
                <a:latin typeface="Trebuchet MS" panose="020B0603020202020204" pitchFamily="34" charset="0"/>
              </a:rPr>
              <a:t>Rilpivirine</a:t>
            </a:r>
            <a:r>
              <a:rPr lang="fr-FR" sz="2400" dirty="0">
                <a:latin typeface="Trebuchet MS" panose="020B0603020202020204" pitchFamily="34" charset="0"/>
              </a:rPr>
              <a:t>/</a:t>
            </a:r>
            <a:r>
              <a:rPr lang="fr-FR" sz="2400" dirty="0" err="1">
                <a:latin typeface="Trebuchet MS" panose="020B0603020202020204" pitchFamily="34" charset="0"/>
              </a:rPr>
              <a:t>Dolutegravir</a:t>
            </a:r>
            <a:r>
              <a:rPr lang="fr-FR" sz="2400" dirty="0">
                <a:latin typeface="Trebuchet MS" panose="020B0603020202020204" pitchFamily="34" charset="0"/>
              </a:rPr>
              <a:t>) +</a:t>
            </a:r>
            <a:r>
              <a:rPr lang="fr-FR" sz="2400" dirty="0" err="1">
                <a:latin typeface="Trebuchet MS" panose="020B0603020202020204" pitchFamily="34" charset="0"/>
              </a:rPr>
              <a:t>Tenofovir</a:t>
            </a:r>
            <a:endParaRPr lang="fr-FR" sz="2400" dirty="0">
              <a:latin typeface="Trebuchet MS" panose="020B0603020202020204" pitchFamily="34" charset="0"/>
            </a:endParaRPr>
          </a:p>
        </p:txBody>
      </p:sp>
    </p:spTree>
    <p:extLst>
      <p:ext uri="{BB962C8B-B14F-4D97-AF65-F5344CB8AC3E}">
        <p14:creationId xmlns:p14="http://schemas.microsoft.com/office/powerpoint/2010/main" val="1834195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ZoneTexte 2"/>
          <p:cNvSpPr txBox="1"/>
          <p:nvPr/>
        </p:nvSpPr>
        <p:spPr>
          <a:xfrm>
            <a:off x="116775" y="743329"/>
            <a:ext cx="12075225" cy="6001643"/>
          </a:xfrm>
          <a:prstGeom prst="rect">
            <a:avLst/>
          </a:prstGeom>
          <a:noFill/>
        </p:spPr>
        <p:txBody>
          <a:bodyPr wrap="square" rtlCol="0">
            <a:spAutoFit/>
          </a:bodyPr>
          <a:lstStyle/>
          <a:p>
            <a:r>
              <a:rPr lang="fr-FR" sz="2400" dirty="0">
                <a:latin typeface="Trebuchet MS" panose="020B0603020202020204" pitchFamily="34" charset="0"/>
              </a:rPr>
              <a:t>Mr J-M. AVR… né le 07,12,1954</a:t>
            </a:r>
          </a:p>
          <a:p>
            <a:endParaRPr lang="fr-FR" sz="2400" dirty="0">
              <a:latin typeface="Trebuchet MS" panose="020B0603020202020204" pitchFamily="34" charset="0"/>
            </a:endParaRPr>
          </a:p>
          <a:p>
            <a:r>
              <a:rPr lang="fr-FR" sz="2400" dirty="0">
                <a:latin typeface="Trebuchet MS" panose="020B0603020202020204" pitchFamily="34" charset="0"/>
              </a:rPr>
              <a:t>2. Cirrhose virale B + C + </a:t>
            </a:r>
            <a:r>
              <a:rPr lang="fr-FR" sz="2400" dirty="0" err="1">
                <a:latin typeface="Trebuchet MS" panose="020B0603020202020204" pitchFamily="34" charset="0"/>
              </a:rPr>
              <a:t>AntiVHC</a:t>
            </a:r>
            <a:r>
              <a:rPr lang="fr-FR" sz="2400" dirty="0">
                <a:latin typeface="Trebuchet MS" panose="020B0603020202020204" pitchFamily="34" charset="0"/>
              </a:rPr>
              <a:t>+ mais ARN VHD indétectable en 1988</a:t>
            </a:r>
            <a:endParaRPr lang="fr-FR" sz="2000" dirty="0">
              <a:latin typeface="Trebuchet MS" panose="020B0603020202020204" pitchFamily="34" charset="0"/>
            </a:endParaRPr>
          </a:p>
          <a:p>
            <a:r>
              <a:rPr lang="fr-FR" sz="2000" dirty="0" err="1">
                <a:latin typeface="Trebuchet MS" panose="020B0603020202020204" pitchFamily="34" charset="0"/>
              </a:rPr>
              <a:t>Virosuppression</a:t>
            </a:r>
            <a:r>
              <a:rPr lang="fr-FR" sz="2000" dirty="0">
                <a:latin typeface="Trebuchet MS" panose="020B0603020202020204" pitchFamily="34" charset="0"/>
              </a:rPr>
              <a:t> virale B efficace par ses ARV/Non répondeur à 12 mois d’</a:t>
            </a:r>
            <a:r>
              <a:rPr lang="fr-FR" sz="2000" dirty="0" err="1">
                <a:latin typeface="Trebuchet MS" panose="020B0603020202020204" pitchFamily="34" charset="0"/>
              </a:rPr>
              <a:t>interferon</a:t>
            </a:r>
            <a:r>
              <a:rPr lang="fr-FR" sz="2000" dirty="0">
                <a:latin typeface="Trebuchet MS" panose="020B0603020202020204" pitchFamily="34" charset="0"/>
              </a:rPr>
              <a:t> pour le VHC</a:t>
            </a:r>
          </a:p>
          <a:p>
            <a:endParaRPr lang="fr-FR" sz="2000" dirty="0">
              <a:latin typeface="Trebuchet MS" panose="020B0603020202020204" pitchFamily="34" charset="0"/>
            </a:endParaRPr>
          </a:p>
          <a:p>
            <a:r>
              <a:rPr lang="fr-FR" sz="2000" dirty="0">
                <a:latin typeface="Trebuchet MS" panose="020B0603020202020204" pitchFamily="34" charset="0"/>
              </a:rPr>
              <a:t>PBH 1997: </a:t>
            </a:r>
            <a:r>
              <a:rPr lang="fr-FR" sz="2000" dirty="0" err="1">
                <a:latin typeface="Trebuchet MS" panose="020B0603020202020204" pitchFamily="34" charset="0"/>
              </a:rPr>
              <a:t>Metavir</a:t>
            </a:r>
            <a:r>
              <a:rPr lang="fr-FR" sz="2000" dirty="0">
                <a:latin typeface="Trebuchet MS" panose="020B0603020202020204" pitchFamily="34" charset="0"/>
              </a:rPr>
              <a:t> A1F2 (</a:t>
            </a:r>
            <a:r>
              <a:rPr lang="fr-FR" sz="2000" dirty="0" err="1">
                <a:latin typeface="Trebuchet MS" panose="020B0603020202020204" pitchFamily="34" charset="0"/>
              </a:rPr>
              <a:t>Knodell</a:t>
            </a:r>
            <a:r>
              <a:rPr lang="fr-FR" sz="2000" dirty="0">
                <a:latin typeface="Trebuchet MS" panose="020B0603020202020204" pitchFamily="34" charset="0"/>
              </a:rPr>
              <a:t>: 1.1.1.1)</a:t>
            </a:r>
          </a:p>
          <a:p>
            <a:endParaRPr lang="fr-FR" sz="2000" dirty="0">
              <a:latin typeface="Trebuchet MS" panose="020B0603020202020204" pitchFamily="34" charset="0"/>
            </a:endParaRPr>
          </a:p>
          <a:p>
            <a:r>
              <a:rPr lang="fr-FR" sz="2000" dirty="0">
                <a:latin typeface="Trebuchet MS" panose="020B0603020202020204" pitchFamily="34" charset="0"/>
              </a:rPr>
              <a:t>Guérison virale C par 12 semaines de </a:t>
            </a:r>
            <a:r>
              <a:rPr lang="fr-FR" sz="2000" dirty="0" err="1">
                <a:latin typeface="Trebuchet MS" panose="020B0603020202020204" pitchFamily="34" charset="0"/>
              </a:rPr>
              <a:t>Sofosbuvir</a:t>
            </a:r>
            <a:r>
              <a:rPr lang="fr-FR" sz="2000" dirty="0">
                <a:latin typeface="Trebuchet MS" panose="020B0603020202020204" pitchFamily="34" charset="0"/>
              </a:rPr>
              <a:t>/</a:t>
            </a:r>
            <a:r>
              <a:rPr lang="fr-FR" sz="2000" dirty="0" err="1">
                <a:latin typeface="Trebuchet MS" panose="020B0603020202020204" pitchFamily="34" charset="0"/>
              </a:rPr>
              <a:t>Daclatasvir</a:t>
            </a:r>
            <a:r>
              <a:rPr lang="fr-FR" sz="2000" dirty="0">
                <a:latin typeface="Trebuchet MS" panose="020B0603020202020204" pitchFamily="34" charset="0"/>
              </a:rPr>
              <a:t> en 2015</a:t>
            </a:r>
          </a:p>
          <a:p>
            <a:endParaRPr lang="fr-FR" sz="2000" dirty="0">
              <a:latin typeface="Trebuchet MS" panose="020B0603020202020204" pitchFamily="34" charset="0"/>
            </a:endParaRPr>
          </a:p>
          <a:p>
            <a:r>
              <a:rPr lang="fr-FR" sz="2000" dirty="0">
                <a:latin typeface="Trebuchet MS" panose="020B0603020202020204" pitchFamily="34" charset="0"/>
              </a:rPr>
              <a:t>Le 30.03.2018: </a:t>
            </a:r>
          </a:p>
          <a:p>
            <a:r>
              <a:rPr lang="fr-FR" sz="2000" dirty="0">
                <a:latin typeface="Trebuchet MS" panose="020B0603020202020204" pitchFamily="34" charset="0"/>
              </a:rPr>
              <a:t>182.000 plaquettes</a:t>
            </a:r>
          </a:p>
          <a:p>
            <a:r>
              <a:rPr lang="fr-FR" sz="2000" dirty="0">
                <a:latin typeface="Trebuchet MS" panose="020B0603020202020204" pitchFamily="34" charset="0"/>
              </a:rPr>
              <a:t>AST/ALT/GGT: 20/17/24 et </a:t>
            </a:r>
            <a:r>
              <a:rPr lang="fr-FR" sz="2000" dirty="0" err="1">
                <a:latin typeface="Trebuchet MS" panose="020B0603020202020204" pitchFamily="34" charset="0"/>
              </a:rPr>
              <a:t>Fibrotest</a:t>
            </a:r>
            <a:r>
              <a:rPr lang="fr-FR" sz="2000" dirty="0">
                <a:latin typeface="Trebuchet MS" panose="020B0603020202020204" pitchFamily="34" charset="0"/>
              </a:rPr>
              <a:t> 0,49 (F2)</a:t>
            </a:r>
          </a:p>
          <a:p>
            <a:r>
              <a:rPr lang="fr-FR" sz="2000" dirty="0">
                <a:latin typeface="Trebuchet MS" panose="020B0603020202020204" pitchFamily="34" charset="0"/>
              </a:rPr>
              <a:t>ADN VHB &lt;10</a:t>
            </a:r>
          </a:p>
          <a:p>
            <a:r>
              <a:rPr lang="fr-FR" sz="2000" dirty="0">
                <a:latin typeface="Trebuchet MS" panose="020B0603020202020204" pitchFamily="34" charset="0"/>
              </a:rPr>
              <a:t>Le 25.07.2023: atrophie du IV avec  dilatation minime de VBIH sans HTP </a:t>
            </a:r>
          </a:p>
          <a:p>
            <a:r>
              <a:rPr lang="fr-FR" sz="2000" dirty="0">
                <a:latin typeface="Trebuchet MS" panose="020B0603020202020204" pitchFamily="34" charset="0"/>
              </a:rPr>
              <a:t>et SWE = 5.7 kPa</a:t>
            </a:r>
          </a:p>
          <a:p>
            <a:endParaRPr lang="fr-FR" sz="2400" dirty="0">
              <a:latin typeface="Trebuchet MS" panose="020B0603020202020204" pitchFamily="34" charset="0"/>
            </a:endParaRPr>
          </a:p>
          <a:p>
            <a:endParaRPr lang="fr-FR" sz="2400" dirty="0">
              <a:latin typeface="Trebuchet MS" panose="020B0603020202020204" pitchFamily="34" charset="0"/>
            </a:endParaRPr>
          </a:p>
          <a:p>
            <a:pPr algn="ctr"/>
            <a:r>
              <a:rPr lang="fr-FR" sz="2400" dirty="0">
                <a:latin typeface="Trebuchet MS" panose="020B0603020202020204" pitchFamily="34" charset="0"/>
              </a:rPr>
              <a:t>Guérison du VHC et </a:t>
            </a:r>
            <a:r>
              <a:rPr lang="fr-FR" sz="2400" dirty="0" err="1">
                <a:latin typeface="Trebuchet MS" panose="020B0603020202020204" pitchFamily="34" charset="0"/>
              </a:rPr>
              <a:t>virosuppression</a:t>
            </a:r>
            <a:r>
              <a:rPr lang="fr-FR" sz="2400" dirty="0">
                <a:latin typeface="Trebuchet MS" panose="020B0603020202020204" pitchFamily="34" charset="0"/>
              </a:rPr>
              <a:t> du B avec réversibilité de la cirrhose</a:t>
            </a:r>
          </a:p>
        </p:txBody>
      </p:sp>
      <p:sp>
        <p:nvSpPr>
          <p:cNvPr id="4" name="Flèche vers le bas 3"/>
          <p:cNvSpPr/>
          <p:nvPr/>
        </p:nvSpPr>
        <p:spPr>
          <a:xfrm>
            <a:off x="4729372" y="5341205"/>
            <a:ext cx="569276" cy="81755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59163A5E-75F3-D189-D312-1C8320402050}"/>
              </a:ext>
            </a:extLst>
          </p:cNvPr>
          <p:cNvSpPr txBox="1"/>
          <p:nvPr/>
        </p:nvSpPr>
        <p:spPr>
          <a:xfrm>
            <a:off x="282423" y="162712"/>
            <a:ext cx="9922733" cy="646331"/>
          </a:xfrm>
          <a:prstGeom prst="rect">
            <a:avLst/>
          </a:prstGeom>
          <a:noFill/>
        </p:spPr>
        <p:txBody>
          <a:bodyPr wrap="square" rtlCol="0">
            <a:spAutoFit/>
          </a:bodyPr>
          <a:lstStyle/>
          <a:p>
            <a:pPr algn="ctr"/>
            <a:r>
              <a:rPr lang="fr-FR" sz="3600" dirty="0">
                <a:latin typeface="Trebuchet MS" panose="020B0603020202020204" pitchFamily="34" charset="0"/>
              </a:rPr>
              <a:t>Cas clinique de co-infection VHB/VIH (2)</a:t>
            </a:r>
            <a:endParaRPr lang="fr-FR" sz="3200" dirty="0">
              <a:latin typeface="Trebuchet MS" panose="020B0603020202020204" pitchFamily="34" charset="0"/>
            </a:endParaRPr>
          </a:p>
        </p:txBody>
      </p:sp>
    </p:spTree>
    <p:extLst>
      <p:ext uri="{BB962C8B-B14F-4D97-AF65-F5344CB8AC3E}">
        <p14:creationId xmlns:p14="http://schemas.microsoft.com/office/powerpoint/2010/main" val="31406897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28247" y="1138440"/>
            <a:ext cx="11581330" cy="5570756"/>
          </a:xfrm>
          <a:prstGeom prst="rect">
            <a:avLst/>
          </a:prstGeom>
          <a:noFill/>
        </p:spPr>
        <p:txBody>
          <a:bodyPr wrap="square" rtlCol="0">
            <a:spAutoFit/>
          </a:bodyPr>
          <a:lstStyle/>
          <a:p>
            <a:r>
              <a:rPr lang="fr-FR" sz="2400" dirty="0">
                <a:latin typeface="Trebuchet MS" panose="020B0603020202020204" pitchFamily="34" charset="0"/>
              </a:rPr>
              <a:t>Mr J-M. AVR… né le 07.12.1954</a:t>
            </a:r>
          </a:p>
          <a:p>
            <a:endParaRPr lang="fr-FR" sz="2400" dirty="0">
              <a:latin typeface="Trebuchet MS" panose="020B0603020202020204" pitchFamily="34" charset="0"/>
            </a:endParaRPr>
          </a:p>
          <a:p>
            <a:r>
              <a:rPr lang="fr-FR" sz="2400" dirty="0">
                <a:latin typeface="Trebuchet MS" panose="020B0603020202020204" pitchFamily="34" charset="0"/>
              </a:rPr>
              <a:t>1. VIH+ 1988: </a:t>
            </a:r>
          </a:p>
          <a:p>
            <a:r>
              <a:rPr lang="fr-FR" sz="2000" dirty="0" err="1">
                <a:latin typeface="Trebuchet MS" panose="020B0603020202020204" pitchFamily="34" charset="0"/>
              </a:rPr>
              <a:t>Juluca</a:t>
            </a:r>
            <a:r>
              <a:rPr lang="fr-FR" sz="2000" dirty="0">
                <a:latin typeface="Trebuchet MS" panose="020B0603020202020204" pitchFamily="34" charset="0"/>
              </a:rPr>
              <a:t> 25/50 mg(</a:t>
            </a:r>
            <a:r>
              <a:rPr lang="fr-FR" sz="2000" dirty="0" err="1">
                <a:latin typeface="Trebuchet MS" panose="020B0603020202020204" pitchFamily="34" charset="0"/>
              </a:rPr>
              <a:t>Rilpivirine</a:t>
            </a:r>
            <a:r>
              <a:rPr lang="fr-FR" sz="2000" dirty="0">
                <a:latin typeface="Trebuchet MS" panose="020B0603020202020204" pitchFamily="34" charset="0"/>
              </a:rPr>
              <a:t>/</a:t>
            </a:r>
            <a:r>
              <a:rPr lang="fr-FR" sz="2000" dirty="0" err="1">
                <a:latin typeface="Trebuchet MS" panose="020B0603020202020204" pitchFamily="34" charset="0"/>
              </a:rPr>
              <a:t>Dolutegravir</a:t>
            </a:r>
            <a:r>
              <a:rPr lang="fr-FR" sz="2000" dirty="0">
                <a:latin typeface="Trebuchet MS" panose="020B0603020202020204" pitchFamily="34" charset="0"/>
              </a:rPr>
              <a:t>) +</a:t>
            </a:r>
            <a:r>
              <a:rPr lang="fr-FR" sz="2000" dirty="0" err="1">
                <a:latin typeface="Trebuchet MS" panose="020B0603020202020204" pitchFamily="34" charset="0"/>
              </a:rPr>
              <a:t>Tenofovir</a:t>
            </a:r>
            <a:r>
              <a:rPr lang="fr-FR" sz="2000" dirty="0">
                <a:latin typeface="Trebuchet MS" panose="020B0603020202020204" pitchFamily="34" charset="0"/>
              </a:rPr>
              <a:t> 245 mg/j</a:t>
            </a:r>
          </a:p>
          <a:p>
            <a:endParaRPr lang="fr-FR" sz="2000" dirty="0">
              <a:latin typeface="Trebuchet MS" panose="020B0603020202020204" pitchFamily="34" charset="0"/>
            </a:endParaRPr>
          </a:p>
          <a:p>
            <a:r>
              <a:rPr lang="fr-FR" sz="2000" dirty="0">
                <a:latin typeface="Trebuchet MS" panose="020B0603020202020204" pitchFamily="34" charset="0"/>
              </a:rPr>
              <a:t>Biologie du 23.03.2019:</a:t>
            </a:r>
          </a:p>
          <a:p>
            <a:r>
              <a:rPr lang="fr-FR" sz="2000" dirty="0">
                <a:latin typeface="Trebuchet MS" panose="020B0603020202020204" pitchFamily="34" charset="0"/>
              </a:rPr>
              <a:t>210.000 plaquettes</a:t>
            </a:r>
          </a:p>
          <a:p>
            <a:r>
              <a:rPr lang="fr-FR" sz="2000" dirty="0">
                <a:latin typeface="Trebuchet MS" panose="020B0603020202020204" pitchFamily="34" charset="0"/>
              </a:rPr>
              <a:t>CD4 25% (356/µL) et CV VIH &lt; 20 copies/</a:t>
            </a:r>
            <a:r>
              <a:rPr lang="fr-FR" sz="2000" dirty="0" err="1">
                <a:latin typeface="Trebuchet MS" panose="020B0603020202020204" pitchFamily="34" charset="0"/>
              </a:rPr>
              <a:t>mL</a:t>
            </a:r>
            <a:endParaRPr lang="fr-FR" sz="2000" dirty="0">
              <a:latin typeface="Trebuchet MS" panose="020B0603020202020204" pitchFamily="34" charset="0"/>
            </a:endParaRPr>
          </a:p>
          <a:p>
            <a:r>
              <a:rPr lang="fr-FR" sz="2000" dirty="0">
                <a:latin typeface="Trebuchet MS" panose="020B0603020202020204" pitchFamily="34" charset="0"/>
              </a:rPr>
              <a:t>DFG 52 </a:t>
            </a:r>
            <a:r>
              <a:rPr lang="fr-FR" sz="2000" dirty="0" err="1">
                <a:latin typeface="Trebuchet MS" panose="020B0603020202020204" pitchFamily="34" charset="0"/>
              </a:rPr>
              <a:t>mL</a:t>
            </a:r>
            <a:r>
              <a:rPr lang="fr-FR" sz="2000" dirty="0">
                <a:latin typeface="Trebuchet MS" panose="020B0603020202020204" pitchFamily="34" charset="0"/>
              </a:rPr>
              <a:t>/mn</a:t>
            </a:r>
          </a:p>
          <a:p>
            <a:r>
              <a:rPr lang="fr-FR" sz="2000" dirty="0">
                <a:latin typeface="Trebuchet MS" panose="020B0603020202020204" pitchFamily="34" charset="0"/>
              </a:rPr>
              <a:t>Echographie rénale: hypertrophie du I et calculs </a:t>
            </a:r>
            <a:r>
              <a:rPr lang="fr-FR" sz="2000" dirty="0" err="1">
                <a:latin typeface="Trebuchet MS" panose="020B0603020202020204" pitchFamily="34" charset="0"/>
              </a:rPr>
              <a:t>caliciels</a:t>
            </a:r>
            <a:r>
              <a:rPr lang="fr-FR" sz="2000" dirty="0">
                <a:latin typeface="Trebuchet MS" panose="020B0603020202020204" pitchFamily="34" charset="0"/>
              </a:rPr>
              <a:t> inférieurs gauches</a:t>
            </a:r>
          </a:p>
          <a:p>
            <a:endParaRPr lang="fr-FR" sz="2000" dirty="0">
              <a:latin typeface="Trebuchet MS" panose="020B0603020202020204" pitchFamily="34" charset="0"/>
            </a:endParaRPr>
          </a:p>
          <a:p>
            <a:r>
              <a:rPr lang="fr-FR" sz="2000" dirty="0">
                <a:latin typeface="Trebuchet MS" panose="020B0603020202020204" pitchFamily="34" charset="0"/>
              </a:rPr>
              <a:t>DFG 38 </a:t>
            </a:r>
            <a:r>
              <a:rPr lang="fr-FR" sz="2000" dirty="0" err="1">
                <a:latin typeface="Trebuchet MS" panose="020B0603020202020204" pitchFamily="34" charset="0"/>
              </a:rPr>
              <a:t>mL</a:t>
            </a:r>
            <a:r>
              <a:rPr lang="fr-FR" sz="2000" dirty="0">
                <a:latin typeface="Trebuchet MS" panose="020B0603020202020204" pitchFamily="34" charset="0"/>
              </a:rPr>
              <a:t>/mn en 01.2023</a:t>
            </a:r>
          </a:p>
          <a:p>
            <a:r>
              <a:rPr lang="fr-FR" sz="2000" dirty="0">
                <a:latin typeface="Trebuchet MS" panose="020B0603020202020204" pitchFamily="34" charset="0"/>
              </a:rPr>
              <a:t>DFG 35 </a:t>
            </a:r>
            <a:r>
              <a:rPr lang="fr-FR" sz="2000" dirty="0" err="1">
                <a:latin typeface="Trebuchet MS" panose="020B0603020202020204" pitchFamily="34" charset="0"/>
              </a:rPr>
              <a:t>mL</a:t>
            </a:r>
            <a:r>
              <a:rPr lang="fr-FR" sz="2000" dirty="0">
                <a:latin typeface="Trebuchet MS" panose="020B0603020202020204" pitchFamily="34" charset="0"/>
              </a:rPr>
              <a:t>/mn en 02.2023</a:t>
            </a:r>
          </a:p>
          <a:p>
            <a:r>
              <a:rPr lang="fr-FR" sz="2000" dirty="0">
                <a:latin typeface="Trebuchet MS" panose="020B0603020202020204" pitchFamily="34" charset="0"/>
              </a:rPr>
              <a:t>DFG 22 </a:t>
            </a:r>
            <a:r>
              <a:rPr lang="fr-FR" sz="2000" dirty="0" err="1">
                <a:latin typeface="Trebuchet MS" panose="020B0603020202020204" pitchFamily="34" charset="0"/>
              </a:rPr>
              <a:t>mL</a:t>
            </a:r>
            <a:r>
              <a:rPr lang="fr-FR" sz="2000" dirty="0">
                <a:latin typeface="Trebuchet MS" panose="020B0603020202020204" pitchFamily="34" charset="0"/>
              </a:rPr>
              <a:t>/mn en 03.2023 avec protéinurie 0,27 g/L</a:t>
            </a:r>
          </a:p>
          <a:p>
            <a:endParaRPr lang="fr-FR" sz="2000" dirty="0">
              <a:latin typeface="Trebuchet MS" panose="020B0603020202020204" pitchFamily="34" charset="0"/>
            </a:endParaRPr>
          </a:p>
          <a:p>
            <a:endParaRPr lang="fr-FR" sz="2000" dirty="0">
              <a:latin typeface="Trebuchet MS" panose="020B0603020202020204" pitchFamily="34" charset="0"/>
            </a:endParaRPr>
          </a:p>
          <a:p>
            <a:r>
              <a:rPr lang="fr-FR" sz="2400" dirty="0">
                <a:latin typeface="Trebuchet MS" panose="020B0603020202020204" pitchFamily="34" charset="0"/>
              </a:rPr>
              <a:t>				Que proposez-vous?</a:t>
            </a:r>
          </a:p>
        </p:txBody>
      </p:sp>
      <p:sp>
        <p:nvSpPr>
          <p:cNvPr id="4" name="ZoneTexte 3">
            <a:extLst>
              <a:ext uri="{FF2B5EF4-FFF2-40B4-BE49-F238E27FC236}">
                <a16:creationId xmlns:a16="http://schemas.microsoft.com/office/drawing/2014/main" id="{6A403E5E-9139-12CF-3E51-369D811FEC82}"/>
              </a:ext>
            </a:extLst>
          </p:cNvPr>
          <p:cNvSpPr txBox="1"/>
          <p:nvPr/>
        </p:nvSpPr>
        <p:spPr>
          <a:xfrm>
            <a:off x="282423" y="162712"/>
            <a:ext cx="9922733" cy="646331"/>
          </a:xfrm>
          <a:prstGeom prst="rect">
            <a:avLst/>
          </a:prstGeom>
          <a:noFill/>
        </p:spPr>
        <p:txBody>
          <a:bodyPr wrap="square" rtlCol="0">
            <a:spAutoFit/>
          </a:bodyPr>
          <a:lstStyle/>
          <a:p>
            <a:pPr algn="ctr"/>
            <a:r>
              <a:rPr lang="fr-FR" sz="3600" dirty="0">
                <a:latin typeface="Trebuchet MS" panose="020B0603020202020204" pitchFamily="34" charset="0"/>
              </a:rPr>
              <a:t>Cas clinique de co-infection VHB/VIH (3)</a:t>
            </a:r>
            <a:endParaRPr lang="fr-FR" sz="3200" dirty="0">
              <a:latin typeface="Trebuchet MS" panose="020B0603020202020204" pitchFamily="34" charset="0"/>
            </a:endParaRPr>
          </a:p>
        </p:txBody>
      </p:sp>
    </p:spTree>
    <p:extLst>
      <p:ext uri="{BB962C8B-B14F-4D97-AF65-F5344CB8AC3E}">
        <p14:creationId xmlns:p14="http://schemas.microsoft.com/office/powerpoint/2010/main" val="29597077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28247" y="1138440"/>
            <a:ext cx="11581330" cy="6278642"/>
          </a:xfrm>
          <a:prstGeom prst="rect">
            <a:avLst/>
          </a:prstGeom>
          <a:noFill/>
        </p:spPr>
        <p:txBody>
          <a:bodyPr wrap="square" rtlCol="0">
            <a:spAutoFit/>
          </a:bodyPr>
          <a:lstStyle/>
          <a:p>
            <a:r>
              <a:rPr lang="fr-FR" sz="2400" dirty="0">
                <a:latin typeface="Trebuchet MS" panose="020B0603020202020204" pitchFamily="34" charset="0"/>
              </a:rPr>
              <a:t>Mr J-M. AVR… né le 07.12.1954</a:t>
            </a:r>
          </a:p>
          <a:p>
            <a:endParaRPr lang="fr-FR" sz="2400" dirty="0">
              <a:latin typeface="Trebuchet MS" panose="020B0603020202020204" pitchFamily="34" charset="0"/>
            </a:endParaRPr>
          </a:p>
          <a:p>
            <a:r>
              <a:rPr lang="fr-FR" sz="2400" dirty="0">
                <a:latin typeface="Trebuchet MS" panose="020B0603020202020204" pitchFamily="34" charset="0"/>
              </a:rPr>
              <a:t>1. VIH+ 1988: </a:t>
            </a:r>
          </a:p>
          <a:p>
            <a:r>
              <a:rPr lang="fr-FR" dirty="0" err="1">
                <a:latin typeface="Trebuchet MS" panose="020B0603020202020204" pitchFamily="34" charset="0"/>
              </a:rPr>
              <a:t>Juluca</a:t>
            </a:r>
            <a:r>
              <a:rPr lang="fr-FR" dirty="0">
                <a:latin typeface="Trebuchet MS" panose="020B0603020202020204" pitchFamily="34" charset="0"/>
              </a:rPr>
              <a:t> 25/50 mg(</a:t>
            </a:r>
            <a:r>
              <a:rPr lang="fr-FR" dirty="0" err="1">
                <a:latin typeface="Trebuchet MS" panose="020B0603020202020204" pitchFamily="34" charset="0"/>
              </a:rPr>
              <a:t>Rilpivirine</a:t>
            </a:r>
            <a:r>
              <a:rPr lang="fr-FR" dirty="0">
                <a:latin typeface="Trebuchet MS" panose="020B0603020202020204" pitchFamily="34" charset="0"/>
              </a:rPr>
              <a:t>/</a:t>
            </a:r>
            <a:r>
              <a:rPr lang="fr-FR" dirty="0" err="1">
                <a:latin typeface="Trebuchet MS" panose="020B0603020202020204" pitchFamily="34" charset="0"/>
              </a:rPr>
              <a:t>Dolutegravir</a:t>
            </a:r>
            <a:r>
              <a:rPr lang="fr-FR" dirty="0">
                <a:latin typeface="Trebuchet MS" panose="020B0603020202020204" pitchFamily="34" charset="0"/>
              </a:rPr>
              <a:t>) +</a:t>
            </a:r>
            <a:r>
              <a:rPr lang="fr-FR" dirty="0" err="1">
                <a:latin typeface="Trebuchet MS" panose="020B0603020202020204" pitchFamily="34" charset="0"/>
              </a:rPr>
              <a:t>Tenofovir</a:t>
            </a:r>
            <a:r>
              <a:rPr lang="fr-FR" dirty="0">
                <a:latin typeface="Trebuchet MS" panose="020B0603020202020204" pitchFamily="34" charset="0"/>
              </a:rPr>
              <a:t> 245 mg/j</a:t>
            </a:r>
          </a:p>
          <a:p>
            <a:endParaRPr lang="fr-FR" dirty="0">
              <a:latin typeface="Trebuchet MS" panose="020B0603020202020204" pitchFamily="34" charset="0"/>
            </a:endParaRPr>
          </a:p>
          <a:p>
            <a:r>
              <a:rPr lang="fr-FR" dirty="0">
                <a:latin typeface="Trebuchet MS" panose="020B0603020202020204" pitchFamily="34" charset="0"/>
              </a:rPr>
              <a:t>Biologie du 23.03.2019:</a:t>
            </a:r>
          </a:p>
          <a:p>
            <a:r>
              <a:rPr lang="fr-FR" dirty="0">
                <a:latin typeface="Trebuchet MS" panose="020B0603020202020204" pitchFamily="34" charset="0"/>
              </a:rPr>
              <a:t>210.000 plaquettes</a:t>
            </a:r>
          </a:p>
          <a:p>
            <a:r>
              <a:rPr lang="fr-FR" dirty="0">
                <a:latin typeface="Trebuchet MS" panose="020B0603020202020204" pitchFamily="34" charset="0"/>
              </a:rPr>
              <a:t>CD4 25% (356/µL) et CV VIH &lt; 20 copies/</a:t>
            </a:r>
            <a:r>
              <a:rPr lang="fr-FR" dirty="0" err="1">
                <a:latin typeface="Trebuchet MS" panose="020B0603020202020204" pitchFamily="34" charset="0"/>
              </a:rPr>
              <a:t>mL</a:t>
            </a:r>
            <a:endParaRPr lang="fr-FR" dirty="0">
              <a:latin typeface="Trebuchet MS" panose="020B0603020202020204" pitchFamily="34" charset="0"/>
            </a:endParaRPr>
          </a:p>
          <a:p>
            <a:r>
              <a:rPr lang="fr-FR" dirty="0">
                <a:latin typeface="Trebuchet MS" panose="020B0603020202020204" pitchFamily="34" charset="0"/>
              </a:rPr>
              <a:t>DFG 52 </a:t>
            </a:r>
            <a:r>
              <a:rPr lang="fr-FR" dirty="0" err="1">
                <a:latin typeface="Trebuchet MS" panose="020B0603020202020204" pitchFamily="34" charset="0"/>
              </a:rPr>
              <a:t>mL</a:t>
            </a:r>
            <a:r>
              <a:rPr lang="fr-FR" dirty="0">
                <a:latin typeface="Trebuchet MS" panose="020B0603020202020204" pitchFamily="34" charset="0"/>
              </a:rPr>
              <a:t>/mn</a:t>
            </a:r>
          </a:p>
          <a:p>
            <a:r>
              <a:rPr lang="fr-FR" dirty="0">
                <a:latin typeface="Trebuchet MS" panose="020B0603020202020204" pitchFamily="34" charset="0"/>
              </a:rPr>
              <a:t>Echographie rénale: hypertrophie du I et calculs </a:t>
            </a:r>
            <a:r>
              <a:rPr lang="fr-FR" dirty="0" err="1">
                <a:latin typeface="Trebuchet MS" panose="020B0603020202020204" pitchFamily="34" charset="0"/>
              </a:rPr>
              <a:t>caliciels</a:t>
            </a:r>
            <a:r>
              <a:rPr lang="fr-FR" dirty="0">
                <a:latin typeface="Trebuchet MS" panose="020B0603020202020204" pitchFamily="34" charset="0"/>
              </a:rPr>
              <a:t> inférieurs gauches</a:t>
            </a:r>
          </a:p>
          <a:p>
            <a:endParaRPr lang="fr-FR" dirty="0">
              <a:latin typeface="Trebuchet MS" panose="020B0603020202020204" pitchFamily="34" charset="0"/>
            </a:endParaRPr>
          </a:p>
          <a:p>
            <a:r>
              <a:rPr lang="fr-FR" dirty="0">
                <a:latin typeface="Trebuchet MS" panose="020B0603020202020204" pitchFamily="34" charset="0"/>
              </a:rPr>
              <a:t>DFG 38 </a:t>
            </a:r>
            <a:r>
              <a:rPr lang="fr-FR" dirty="0" err="1">
                <a:latin typeface="Trebuchet MS" panose="020B0603020202020204" pitchFamily="34" charset="0"/>
              </a:rPr>
              <a:t>mL</a:t>
            </a:r>
            <a:r>
              <a:rPr lang="fr-FR" dirty="0">
                <a:latin typeface="Trebuchet MS" panose="020B0603020202020204" pitchFamily="34" charset="0"/>
              </a:rPr>
              <a:t>/mn en 01.2023</a:t>
            </a:r>
          </a:p>
          <a:p>
            <a:r>
              <a:rPr lang="fr-FR" dirty="0">
                <a:latin typeface="Trebuchet MS" panose="020B0603020202020204" pitchFamily="34" charset="0"/>
              </a:rPr>
              <a:t>DFG 35 </a:t>
            </a:r>
            <a:r>
              <a:rPr lang="fr-FR" dirty="0" err="1">
                <a:latin typeface="Trebuchet MS" panose="020B0603020202020204" pitchFamily="34" charset="0"/>
              </a:rPr>
              <a:t>mL</a:t>
            </a:r>
            <a:r>
              <a:rPr lang="fr-FR" dirty="0">
                <a:latin typeface="Trebuchet MS" panose="020B0603020202020204" pitchFamily="34" charset="0"/>
              </a:rPr>
              <a:t>/mn en 02.2023</a:t>
            </a:r>
          </a:p>
          <a:p>
            <a:r>
              <a:rPr lang="fr-FR" dirty="0">
                <a:latin typeface="Trebuchet MS" panose="020B0603020202020204" pitchFamily="34" charset="0"/>
              </a:rPr>
              <a:t>DFG 22 </a:t>
            </a:r>
            <a:r>
              <a:rPr lang="fr-FR" dirty="0" err="1">
                <a:latin typeface="Trebuchet MS" panose="020B0603020202020204" pitchFamily="34" charset="0"/>
              </a:rPr>
              <a:t>mL</a:t>
            </a:r>
            <a:r>
              <a:rPr lang="fr-FR" dirty="0">
                <a:latin typeface="Trebuchet MS" panose="020B0603020202020204" pitchFamily="34" charset="0"/>
              </a:rPr>
              <a:t>/mn en 03.2023 avec protéinurie 0,27 g/L</a:t>
            </a:r>
          </a:p>
          <a:p>
            <a:endParaRPr lang="fr-FR" dirty="0">
              <a:latin typeface="Trebuchet MS" panose="020B0603020202020204" pitchFamily="34" charset="0"/>
            </a:endParaRPr>
          </a:p>
          <a:p>
            <a:endParaRPr lang="fr-FR" dirty="0">
              <a:latin typeface="Trebuchet MS" panose="020B0603020202020204" pitchFamily="34" charset="0"/>
            </a:endParaRPr>
          </a:p>
          <a:p>
            <a:endParaRPr lang="fr-FR" sz="2400" dirty="0">
              <a:latin typeface="Trebuchet MS" panose="020B0603020202020204" pitchFamily="34" charset="0"/>
            </a:endParaRPr>
          </a:p>
          <a:p>
            <a:pPr algn="ctr"/>
            <a:r>
              <a:rPr lang="fr-FR" sz="2400" dirty="0">
                <a:latin typeface="Trebuchet MS" panose="020B0603020202020204" pitchFamily="34" charset="0"/>
              </a:rPr>
              <a:t>Adaptation posologie TDF à la fonction rénale</a:t>
            </a:r>
          </a:p>
          <a:p>
            <a:endParaRPr lang="fr-FR" sz="2400" dirty="0">
              <a:latin typeface="Trebuchet MS" panose="020B0603020202020204" pitchFamily="34" charset="0"/>
            </a:endParaRPr>
          </a:p>
          <a:p>
            <a:r>
              <a:rPr lang="fr-FR" sz="2400" dirty="0">
                <a:latin typeface="Trebuchet MS" panose="020B0603020202020204" pitchFamily="34" charset="0"/>
              </a:rPr>
              <a:t>	</a:t>
            </a:r>
          </a:p>
        </p:txBody>
      </p:sp>
      <p:sp>
        <p:nvSpPr>
          <p:cNvPr id="4" name="Flèche vers le bas 3"/>
          <p:cNvSpPr/>
          <p:nvPr/>
        </p:nvSpPr>
        <p:spPr>
          <a:xfrm>
            <a:off x="4729372" y="5401727"/>
            <a:ext cx="569276" cy="81755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BBA074EF-28B4-D26D-1521-33CF154DB673}"/>
              </a:ext>
            </a:extLst>
          </p:cNvPr>
          <p:cNvSpPr txBox="1"/>
          <p:nvPr/>
        </p:nvSpPr>
        <p:spPr>
          <a:xfrm>
            <a:off x="282423" y="162712"/>
            <a:ext cx="9922733" cy="646331"/>
          </a:xfrm>
          <a:prstGeom prst="rect">
            <a:avLst/>
          </a:prstGeom>
          <a:noFill/>
        </p:spPr>
        <p:txBody>
          <a:bodyPr wrap="square" rtlCol="0">
            <a:spAutoFit/>
          </a:bodyPr>
          <a:lstStyle/>
          <a:p>
            <a:pPr algn="ctr"/>
            <a:r>
              <a:rPr lang="fr-FR" sz="3600" dirty="0">
                <a:latin typeface="Trebuchet MS" panose="020B0603020202020204" pitchFamily="34" charset="0"/>
              </a:rPr>
              <a:t>Cas clinique de co-infection VHB/VIH (3)</a:t>
            </a:r>
            <a:endParaRPr lang="fr-FR" sz="3200" dirty="0">
              <a:latin typeface="Trebuchet MS" panose="020B0603020202020204" pitchFamily="34" charset="0"/>
            </a:endParaRPr>
          </a:p>
        </p:txBody>
      </p:sp>
    </p:spTree>
    <p:extLst>
      <p:ext uri="{BB962C8B-B14F-4D97-AF65-F5344CB8AC3E}">
        <p14:creationId xmlns:p14="http://schemas.microsoft.com/office/powerpoint/2010/main" val="38181590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68405-3203-C10E-5139-629CB3AABE25}"/>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2168A527-7EAA-1C48-3CFE-8285CF4E27E4}"/>
              </a:ext>
            </a:extLst>
          </p:cNvPr>
          <p:cNvSpPr txBox="1"/>
          <p:nvPr/>
        </p:nvSpPr>
        <p:spPr>
          <a:xfrm>
            <a:off x="328247" y="1138440"/>
            <a:ext cx="11581330" cy="4524315"/>
          </a:xfrm>
          <a:prstGeom prst="rect">
            <a:avLst/>
          </a:prstGeom>
          <a:noFill/>
        </p:spPr>
        <p:txBody>
          <a:bodyPr wrap="square" rtlCol="0">
            <a:spAutoFit/>
          </a:bodyPr>
          <a:lstStyle/>
          <a:p>
            <a:r>
              <a:rPr lang="fr-FR" sz="2400" dirty="0">
                <a:latin typeface="Trebuchet MS" panose="020B0603020202020204" pitchFamily="34" charset="0"/>
              </a:rPr>
              <a:t>Mr J-M. AVR… né le 07.12.1954</a:t>
            </a:r>
          </a:p>
          <a:p>
            <a:endParaRPr lang="fr-FR" sz="2400" dirty="0">
              <a:latin typeface="Trebuchet MS" panose="020B0603020202020204" pitchFamily="34" charset="0"/>
            </a:endParaRPr>
          </a:p>
          <a:p>
            <a:r>
              <a:rPr lang="fr-FR" sz="2400" dirty="0">
                <a:latin typeface="Trebuchet MS" panose="020B0603020202020204" pitchFamily="34" charset="0"/>
              </a:rPr>
              <a:t>1. VIH+ 1988: </a:t>
            </a:r>
          </a:p>
          <a:p>
            <a:r>
              <a:rPr lang="fr-FR" dirty="0" err="1">
                <a:latin typeface="Trebuchet MS" panose="020B0603020202020204" pitchFamily="34" charset="0"/>
              </a:rPr>
              <a:t>Juluca</a:t>
            </a:r>
            <a:r>
              <a:rPr lang="fr-FR" dirty="0">
                <a:latin typeface="Trebuchet MS" panose="020B0603020202020204" pitchFamily="34" charset="0"/>
              </a:rPr>
              <a:t> 25/50 mg(</a:t>
            </a:r>
            <a:r>
              <a:rPr lang="fr-FR" dirty="0" err="1">
                <a:latin typeface="Trebuchet MS" panose="020B0603020202020204" pitchFamily="34" charset="0"/>
              </a:rPr>
              <a:t>Rilpivirine</a:t>
            </a:r>
            <a:r>
              <a:rPr lang="fr-FR" dirty="0">
                <a:latin typeface="Trebuchet MS" panose="020B0603020202020204" pitchFamily="34" charset="0"/>
              </a:rPr>
              <a:t>/</a:t>
            </a:r>
            <a:r>
              <a:rPr lang="fr-FR" dirty="0" err="1">
                <a:latin typeface="Trebuchet MS" panose="020B0603020202020204" pitchFamily="34" charset="0"/>
              </a:rPr>
              <a:t>Dolutegravir</a:t>
            </a:r>
            <a:r>
              <a:rPr lang="fr-FR" dirty="0">
                <a:latin typeface="Trebuchet MS" panose="020B0603020202020204" pitchFamily="34" charset="0"/>
              </a:rPr>
              <a:t>) et </a:t>
            </a:r>
            <a:r>
              <a:rPr lang="fr-FR" sz="2400" dirty="0">
                <a:solidFill>
                  <a:srgbClr val="FF0000"/>
                </a:solidFill>
                <a:latin typeface="Trebuchet MS" panose="020B0603020202020204" pitchFamily="34" charset="0"/>
              </a:rPr>
              <a:t>arrêt du </a:t>
            </a:r>
            <a:r>
              <a:rPr lang="fr-FR" sz="2400" dirty="0" err="1">
                <a:solidFill>
                  <a:srgbClr val="FF0000"/>
                </a:solidFill>
                <a:latin typeface="Trebuchet MS" panose="020B0603020202020204" pitchFamily="34" charset="0"/>
              </a:rPr>
              <a:t>Tenofovir</a:t>
            </a:r>
            <a:r>
              <a:rPr lang="fr-FR" sz="2400" dirty="0">
                <a:solidFill>
                  <a:srgbClr val="FF0000"/>
                </a:solidFill>
                <a:latin typeface="Trebuchet MS" panose="020B0603020202020204" pitchFamily="34" charset="0"/>
              </a:rPr>
              <a:t> 245 mg/j</a:t>
            </a:r>
          </a:p>
          <a:p>
            <a:endParaRPr lang="fr-FR" dirty="0">
              <a:latin typeface="Trebuchet MS" panose="020B0603020202020204" pitchFamily="34" charset="0"/>
            </a:endParaRPr>
          </a:p>
          <a:p>
            <a:r>
              <a:rPr lang="fr-FR" dirty="0">
                <a:latin typeface="Trebuchet MS" panose="020B0603020202020204" pitchFamily="34" charset="0"/>
              </a:rPr>
              <a:t>Biologie du 06.05.2023:</a:t>
            </a:r>
          </a:p>
          <a:p>
            <a:r>
              <a:rPr lang="fr-FR" dirty="0">
                <a:latin typeface="Trebuchet MS" panose="020B0603020202020204" pitchFamily="34" charset="0"/>
              </a:rPr>
              <a:t>AST/ALT/GGT/PAL: 356/823/1120/1553</a:t>
            </a:r>
          </a:p>
          <a:p>
            <a:r>
              <a:rPr lang="fr-FR" dirty="0">
                <a:latin typeface="Trebuchet MS" panose="020B0603020202020204" pitchFamily="34" charset="0"/>
              </a:rPr>
              <a:t>ADN VHB: 7 log UI/</a:t>
            </a:r>
            <a:r>
              <a:rPr lang="fr-FR" dirty="0" err="1">
                <a:latin typeface="Trebuchet MS" panose="020B0603020202020204" pitchFamily="34" charset="0"/>
              </a:rPr>
              <a:t>mL</a:t>
            </a:r>
            <a:endParaRPr lang="fr-FR" dirty="0">
              <a:latin typeface="Trebuchet MS" panose="020B0603020202020204" pitchFamily="34" charset="0"/>
            </a:endParaRPr>
          </a:p>
          <a:p>
            <a:r>
              <a:rPr lang="fr-FR" dirty="0">
                <a:latin typeface="Trebuchet MS" panose="020B0603020202020204" pitchFamily="34" charset="0"/>
              </a:rPr>
              <a:t>Syndrome mixte à prédominance </a:t>
            </a:r>
            <a:r>
              <a:rPr lang="fr-FR" dirty="0" err="1">
                <a:latin typeface="Trebuchet MS" panose="020B0603020202020204" pitchFamily="34" charset="0"/>
              </a:rPr>
              <a:t>cholestatique</a:t>
            </a:r>
            <a:endParaRPr lang="fr-FR" sz="2400" dirty="0">
              <a:latin typeface="Trebuchet MS" panose="020B0603020202020204" pitchFamily="34" charset="0"/>
            </a:endParaRPr>
          </a:p>
          <a:p>
            <a:pPr algn="ctr"/>
            <a:endParaRPr lang="fr-FR" sz="2400" dirty="0">
              <a:latin typeface="Trebuchet MS" panose="020B0603020202020204" pitchFamily="34" charset="0"/>
            </a:endParaRPr>
          </a:p>
          <a:p>
            <a:pPr algn="ctr"/>
            <a:endParaRPr lang="fr-FR" sz="2400" dirty="0">
              <a:latin typeface="Trebuchet MS" panose="020B0603020202020204" pitchFamily="34" charset="0"/>
            </a:endParaRPr>
          </a:p>
          <a:p>
            <a:r>
              <a:rPr lang="fr-FR" sz="2400" dirty="0">
                <a:latin typeface="Trebuchet MS" panose="020B0603020202020204" pitchFamily="34" charset="0"/>
              </a:rPr>
              <a:t>				Que proposez-vous?</a:t>
            </a:r>
          </a:p>
          <a:p>
            <a:r>
              <a:rPr lang="fr-FR" sz="2400" dirty="0">
                <a:latin typeface="Trebuchet MS" panose="020B0603020202020204" pitchFamily="34" charset="0"/>
              </a:rPr>
              <a:t>	</a:t>
            </a:r>
          </a:p>
        </p:txBody>
      </p:sp>
      <p:sp>
        <p:nvSpPr>
          <p:cNvPr id="4" name="ZoneTexte 3">
            <a:extLst>
              <a:ext uri="{FF2B5EF4-FFF2-40B4-BE49-F238E27FC236}">
                <a16:creationId xmlns:a16="http://schemas.microsoft.com/office/drawing/2014/main" id="{D002D4AF-43F7-91E9-E40A-0E45EAEC6E9B}"/>
              </a:ext>
            </a:extLst>
          </p:cNvPr>
          <p:cNvSpPr txBox="1"/>
          <p:nvPr/>
        </p:nvSpPr>
        <p:spPr>
          <a:xfrm>
            <a:off x="282423" y="162712"/>
            <a:ext cx="9922733" cy="646331"/>
          </a:xfrm>
          <a:prstGeom prst="rect">
            <a:avLst/>
          </a:prstGeom>
          <a:noFill/>
        </p:spPr>
        <p:txBody>
          <a:bodyPr wrap="square" rtlCol="0">
            <a:spAutoFit/>
          </a:bodyPr>
          <a:lstStyle/>
          <a:p>
            <a:pPr algn="ctr"/>
            <a:r>
              <a:rPr lang="fr-FR" sz="3600" dirty="0">
                <a:latin typeface="Trebuchet MS" panose="020B0603020202020204" pitchFamily="34" charset="0"/>
              </a:rPr>
              <a:t>Cas clinique de co-infection VHB/VIH (4)</a:t>
            </a:r>
            <a:endParaRPr lang="fr-FR" sz="3200" dirty="0">
              <a:latin typeface="Trebuchet MS" panose="020B0603020202020204" pitchFamily="34" charset="0"/>
            </a:endParaRPr>
          </a:p>
        </p:txBody>
      </p:sp>
      <p:sp>
        <p:nvSpPr>
          <p:cNvPr id="2" name="ZoneTexte 1">
            <a:extLst>
              <a:ext uri="{FF2B5EF4-FFF2-40B4-BE49-F238E27FC236}">
                <a16:creationId xmlns:a16="http://schemas.microsoft.com/office/drawing/2014/main" id="{DD890289-B2F7-89D9-80DA-3BF1A006D48B}"/>
              </a:ext>
            </a:extLst>
          </p:cNvPr>
          <p:cNvSpPr txBox="1"/>
          <p:nvPr/>
        </p:nvSpPr>
        <p:spPr>
          <a:xfrm>
            <a:off x="4990175" y="3327485"/>
            <a:ext cx="6848478" cy="461665"/>
          </a:xfrm>
          <a:prstGeom prst="rect">
            <a:avLst/>
          </a:prstGeom>
          <a:noFill/>
        </p:spPr>
        <p:txBody>
          <a:bodyPr wrap="none" rtlCol="0">
            <a:spAutoFit/>
          </a:bodyPr>
          <a:lstStyle/>
          <a:p>
            <a:r>
              <a:rPr lang="fr-FR" sz="2400" dirty="0"/>
              <a:t>Réactivation virale B à l’arrêt du traitement antiviral B</a:t>
            </a:r>
          </a:p>
        </p:txBody>
      </p:sp>
    </p:spTree>
    <p:extLst>
      <p:ext uri="{BB962C8B-B14F-4D97-AF65-F5344CB8AC3E}">
        <p14:creationId xmlns:p14="http://schemas.microsoft.com/office/powerpoint/2010/main" val="41546679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60781" y="191910"/>
            <a:ext cx="6746991" cy="646331"/>
          </a:xfrm>
          <a:prstGeom prst="rect">
            <a:avLst/>
          </a:prstGeom>
          <a:noFill/>
        </p:spPr>
        <p:txBody>
          <a:bodyPr wrap="square" rtlCol="0">
            <a:spAutoFit/>
          </a:bodyPr>
          <a:lstStyle/>
          <a:p>
            <a:pPr algn="ctr"/>
            <a:r>
              <a:rPr lang="fr-FR" sz="3600" dirty="0">
                <a:latin typeface="Trebuchet MS" panose="020B0603020202020204" pitchFamily="34" charset="0"/>
              </a:rPr>
              <a:t>Cas clinique (4)</a:t>
            </a:r>
            <a:endParaRPr lang="fr-FR" sz="3200" dirty="0">
              <a:latin typeface="Trebuchet MS" panose="020B0603020202020204" pitchFamily="34" charset="0"/>
            </a:endParaRPr>
          </a:p>
        </p:txBody>
      </p:sp>
      <p:sp>
        <p:nvSpPr>
          <p:cNvPr id="3" name="ZoneTexte 2"/>
          <p:cNvSpPr txBox="1"/>
          <p:nvPr/>
        </p:nvSpPr>
        <p:spPr>
          <a:xfrm>
            <a:off x="328247" y="957816"/>
            <a:ext cx="11581330" cy="6247865"/>
          </a:xfrm>
          <a:prstGeom prst="rect">
            <a:avLst/>
          </a:prstGeom>
          <a:noFill/>
        </p:spPr>
        <p:txBody>
          <a:bodyPr wrap="square" rtlCol="0">
            <a:spAutoFit/>
          </a:bodyPr>
          <a:lstStyle/>
          <a:p>
            <a:r>
              <a:rPr lang="fr-FR" sz="2400" dirty="0">
                <a:latin typeface="Trebuchet MS" panose="020B0603020202020204" pitchFamily="34" charset="0"/>
              </a:rPr>
              <a:t>Mr J-M. AVR… né le 07.12.1954</a:t>
            </a:r>
          </a:p>
          <a:p>
            <a:endParaRPr lang="fr-FR" sz="2400" dirty="0">
              <a:latin typeface="Trebuchet MS" panose="020B0603020202020204" pitchFamily="34" charset="0"/>
            </a:endParaRPr>
          </a:p>
          <a:p>
            <a:r>
              <a:rPr lang="fr-FR" sz="2400" dirty="0">
                <a:latin typeface="Trebuchet MS" panose="020B0603020202020204" pitchFamily="34" charset="0"/>
              </a:rPr>
              <a:t>1. VIH+ 1988: </a:t>
            </a:r>
          </a:p>
          <a:p>
            <a:r>
              <a:rPr lang="fr-FR" dirty="0" err="1">
                <a:latin typeface="Trebuchet MS" panose="020B0603020202020204" pitchFamily="34" charset="0"/>
              </a:rPr>
              <a:t>Juluca</a:t>
            </a:r>
            <a:r>
              <a:rPr lang="fr-FR" dirty="0">
                <a:latin typeface="Trebuchet MS" panose="020B0603020202020204" pitchFamily="34" charset="0"/>
              </a:rPr>
              <a:t> 25/50 mg(</a:t>
            </a:r>
            <a:r>
              <a:rPr lang="fr-FR" dirty="0" err="1">
                <a:latin typeface="Trebuchet MS" panose="020B0603020202020204" pitchFamily="34" charset="0"/>
              </a:rPr>
              <a:t>Rilpivirine</a:t>
            </a:r>
            <a:r>
              <a:rPr lang="fr-FR" dirty="0">
                <a:latin typeface="Trebuchet MS" panose="020B0603020202020204" pitchFamily="34" charset="0"/>
              </a:rPr>
              <a:t>/</a:t>
            </a:r>
            <a:r>
              <a:rPr lang="fr-FR" dirty="0" err="1">
                <a:latin typeface="Trebuchet MS" panose="020B0603020202020204" pitchFamily="34" charset="0"/>
              </a:rPr>
              <a:t>Dolutegravir</a:t>
            </a:r>
            <a:r>
              <a:rPr lang="fr-FR" dirty="0">
                <a:latin typeface="Trebuchet MS" panose="020B0603020202020204" pitchFamily="34" charset="0"/>
              </a:rPr>
              <a:t>)</a:t>
            </a:r>
          </a:p>
          <a:p>
            <a:endParaRPr lang="fr-FR" dirty="0">
              <a:latin typeface="Trebuchet MS" panose="020B0603020202020204" pitchFamily="34" charset="0"/>
            </a:endParaRPr>
          </a:p>
          <a:p>
            <a:r>
              <a:rPr lang="fr-FR" dirty="0">
                <a:latin typeface="Trebuchet MS" panose="020B0603020202020204" pitchFamily="34" charset="0"/>
              </a:rPr>
              <a:t>Introduction de l’</a:t>
            </a:r>
            <a:r>
              <a:rPr lang="fr-FR" sz="2400" dirty="0" err="1">
                <a:latin typeface="Trebuchet MS" panose="020B0603020202020204" pitchFamily="34" charset="0"/>
              </a:rPr>
              <a:t>Entecavir</a:t>
            </a:r>
            <a:r>
              <a:rPr lang="fr-FR" sz="2400" dirty="0">
                <a:latin typeface="Trebuchet MS" panose="020B0603020202020204" pitchFamily="34" charset="0"/>
              </a:rPr>
              <a:t> 1 mg</a:t>
            </a:r>
            <a:r>
              <a:rPr lang="fr-FR" dirty="0">
                <a:latin typeface="Trebuchet MS" panose="020B0603020202020204" pitchFamily="34" charset="0"/>
              </a:rPr>
              <a:t>/</a:t>
            </a:r>
            <a:r>
              <a:rPr lang="fr-FR" sz="2000" dirty="0">
                <a:latin typeface="Trebuchet MS" panose="020B0603020202020204" pitchFamily="34" charset="0"/>
              </a:rPr>
              <a:t>j</a:t>
            </a:r>
            <a:r>
              <a:rPr lang="fr-FR" dirty="0">
                <a:latin typeface="Trebuchet MS" panose="020B0603020202020204" pitchFamily="34" charset="0"/>
              </a:rPr>
              <a:t> pour réduire la réactivation virale B en attendant amélioration de la fonction rénale pour </a:t>
            </a:r>
            <a:r>
              <a:rPr lang="fr-FR" sz="2400" dirty="0" err="1">
                <a:latin typeface="Trebuchet MS" panose="020B0603020202020204" pitchFamily="34" charset="0"/>
              </a:rPr>
              <a:t>ré-introduction</a:t>
            </a:r>
            <a:r>
              <a:rPr lang="fr-FR" sz="2400" dirty="0">
                <a:latin typeface="Trebuchet MS" panose="020B0603020202020204" pitchFamily="34" charset="0"/>
              </a:rPr>
              <a:t> du TDF </a:t>
            </a:r>
            <a:r>
              <a:rPr lang="fr-FR" sz="2000" dirty="0">
                <a:latin typeface="Trebuchet MS" panose="020B0603020202020204" pitchFamily="34" charset="0"/>
              </a:rPr>
              <a:t>aux doses adaptées à la fonction rénale </a:t>
            </a:r>
          </a:p>
          <a:p>
            <a:r>
              <a:rPr lang="fr-FR" dirty="0">
                <a:latin typeface="Trebuchet MS" panose="020B0603020202020204" pitchFamily="34" charset="0"/>
              </a:rPr>
              <a:t>(2 x/semaine)</a:t>
            </a:r>
          </a:p>
          <a:p>
            <a:endParaRPr lang="fr-FR" dirty="0">
              <a:latin typeface="Trebuchet MS" panose="020B0603020202020204" pitchFamily="34" charset="0"/>
            </a:endParaRPr>
          </a:p>
          <a:p>
            <a:r>
              <a:rPr lang="fr-FR" dirty="0">
                <a:latin typeface="Trebuchet MS" panose="020B0603020202020204" pitchFamily="34" charset="0"/>
              </a:rPr>
              <a:t>Et le 20.07.2024:</a:t>
            </a:r>
          </a:p>
          <a:p>
            <a:r>
              <a:rPr lang="fr-FR" dirty="0">
                <a:latin typeface="Trebuchet MS" panose="020B0603020202020204" pitchFamily="34" charset="0"/>
              </a:rPr>
              <a:t>AST/ALT/GGT/PAL: 116/129/512/1250</a:t>
            </a:r>
          </a:p>
          <a:p>
            <a:r>
              <a:rPr lang="fr-FR" dirty="0">
                <a:latin typeface="Trebuchet MS" panose="020B0603020202020204" pitchFamily="34" charset="0"/>
              </a:rPr>
              <a:t>ADN VHB: 27 UI/</a:t>
            </a:r>
            <a:r>
              <a:rPr lang="fr-FR" dirty="0" err="1">
                <a:latin typeface="Trebuchet MS" panose="020B0603020202020204" pitchFamily="34" charset="0"/>
              </a:rPr>
              <a:t>mL</a:t>
            </a:r>
            <a:endParaRPr lang="fr-FR" dirty="0">
              <a:latin typeface="Trebuchet MS" panose="020B0603020202020204" pitchFamily="34" charset="0"/>
            </a:endParaRPr>
          </a:p>
          <a:p>
            <a:endParaRPr lang="fr-FR" dirty="0">
              <a:latin typeface="Trebuchet MS" panose="020B0603020202020204" pitchFamily="34" charset="0"/>
            </a:endParaRPr>
          </a:p>
          <a:p>
            <a:r>
              <a:rPr lang="fr-FR" dirty="0">
                <a:latin typeface="Trebuchet MS" panose="020B0603020202020204" pitchFamily="34" charset="0"/>
              </a:rPr>
              <a:t>Biologie de 12.2023:</a:t>
            </a:r>
          </a:p>
          <a:p>
            <a:r>
              <a:rPr lang="fr-FR" dirty="0">
                <a:latin typeface="Trebuchet MS" panose="020B0603020202020204" pitchFamily="34" charset="0"/>
              </a:rPr>
              <a:t>218.000 plaquettes	  TP 90%					CKD-EPI 37 </a:t>
            </a:r>
            <a:r>
              <a:rPr lang="fr-FR" dirty="0" err="1">
                <a:latin typeface="Trebuchet MS" panose="020B0603020202020204" pitchFamily="34" charset="0"/>
              </a:rPr>
              <a:t>mL</a:t>
            </a:r>
            <a:r>
              <a:rPr lang="fr-FR" dirty="0">
                <a:latin typeface="Trebuchet MS" panose="020B0603020202020204" pitchFamily="34" charset="0"/>
              </a:rPr>
              <a:t>/mn</a:t>
            </a:r>
          </a:p>
          <a:p>
            <a:r>
              <a:rPr lang="fr-FR" dirty="0">
                <a:latin typeface="Trebuchet MS" panose="020B0603020202020204" pitchFamily="34" charset="0"/>
              </a:rPr>
              <a:t>AST/ALT/GGT: 20/17/24 </a:t>
            </a:r>
          </a:p>
          <a:p>
            <a:r>
              <a:rPr lang="fr-FR" dirty="0">
                <a:latin typeface="Trebuchet MS" panose="020B0603020202020204" pitchFamily="34" charset="0"/>
              </a:rPr>
              <a:t>ADN VHB &lt;10</a:t>
            </a:r>
          </a:p>
          <a:p>
            <a:endParaRPr lang="fr-FR" sz="2000" dirty="0">
              <a:latin typeface="Trebuchet MS" panose="020B0603020202020204" pitchFamily="34" charset="0"/>
            </a:endParaRPr>
          </a:p>
          <a:p>
            <a:endParaRPr lang="fr-FR" sz="2000" dirty="0">
              <a:latin typeface="Trebuchet MS" panose="020B0603020202020204" pitchFamily="34" charset="0"/>
            </a:endParaRPr>
          </a:p>
          <a:p>
            <a:endParaRPr lang="fr-FR" sz="2400" dirty="0">
              <a:latin typeface="Trebuchet MS" panose="020B0603020202020204" pitchFamily="34" charset="0"/>
            </a:endParaRPr>
          </a:p>
        </p:txBody>
      </p:sp>
    </p:spTree>
    <p:extLst>
      <p:ext uri="{BB962C8B-B14F-4D97-AF65-F5344CB8AC3E}">
        <p14:creationId xmlns:p14="http://schemas.microsoft.com/office/powerpoint/2010/main" val="14553818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ZoneTexte 1">
            <a:extLst>
              <a:ext uri="{FF2B5EF4-FFF2-40B4-BE49-F238E27FC236}">
                <a16:creationId xmlns:a16="http://schemas.microsoft.com/office/drawing/2014/main" id="{725E3A23-C782-8BE0-C430-2C608228F9C2}"/>
              </a:ext>
            </a:extLst>
          </p:cNvPr>
          <p:cNvSpPr txBox="1">
            <a:spLocks noChangeArrowheads="1"/>
          </p:cNvSpPr>
          <p:nvPr/>
        </p:nvSpPr>
        <p:spPr bwMode="auto">
          <a:xfrm>
            <a:off x="485422" y="152400"/>
            <a:ext cx="1038577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3600" dirty="0">
                <a:latin typeface="Trebuchet MS" panose="020B0703020202090204" pitchFamily="34" charset="0"/>
              </a:rPr>
              <a:t>Suspensions thérapeutiques et VHB chronique</a:t>
            </a:r>
          </a:p>
        </p:txBody>
      </p:sp>
      <p:pic>
        <p:nvPicPr>
          <p:cNvPr id="61443" name="Image 1">
            <a:extLst>
              <a:ext uri="{FF2B5EF4-FFF2-40B4-BE49-F238E27FC236}">
                <a16:creationId xmlns:a16="http://schemas.microsoft.com/office/drawing/2014/main" id="{F31FAB84-0994-D18C-0D2D-EEF4A276100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911" y="1388530"/>
            <a:ext cx="2871788" cy="2382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44" name="Image 2">
            <a:extLst>
              <a:ext uri="{FF2B5EF4-FFF2-40B4-BE49-F238E27FC236}">
                <a16:creationId xmlns:a16="http://schemas.microsoft.com/office/drawing/2014/main" id="{20E24606-673C-6BC9-CE21-7E9D51EC43D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11661" y="1171043"/>
            <a:ext cx="3067050" cy="2520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45" name="Image 3">
            <a:extLst>
              <a:ext uri="{FF2B5EF4-FFF2-40B4-BE49-F238E27FC236}">
                <a16:creationId xmlns:a16="http://schemas.microsoft.com/office/drawing/2014/main" id="{AABD8A50-DF18-439D-3008-C1AD4C4B172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24099" y="3620555"/>
            <a:ext cx="5346700" cy="2389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46" name="ZoneTexte 52">
            <a:extLst>
              <a:ext uri="{FF2B5EF4-FFF2-40B4-BE49-F238E27FC236}">
                <a16:creationId xmlns:a16="http://schemas.microsoft.com/office/drawing/2014/main" id="{262B0671-BBCC-9696-845D-D52CE43F027D}"/>
              </a:ext>
            </a:extLst>
          </p:cNvPr>
          <p:cNvSpPr txBox="1">
            <a:spLocks noChangeArrowheads="1"/>
          </p:cNvSpPr>
          <p:nvPr/>
        </p:nvSpPr>
        <p:spPr bwMode="auto">
          <a:xfrm>
            <a:off x="7675563" y="6524626"/>
            <a:ext cx="30289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sz="1400">
                <a:latin typeface="Arial" panose="020B0604020202020204" pitchFamily="34" charset="0"/>
                <a:cs typeface="Arial" panose="020B0604020202020204" pitchFamily="34" charset="0"/>
              </a:rPr>
              <a:t>Hirode et al. Gastroenterology 2022</a:t>
            </a:r>
          </a:p>
        </p:txBody>
      </p:sp>
      <p:pic>
        <p:nvPicPr>
          <p:cNvPr id="2" name="Image 1">
            <a:extLst>
              <a:ext uri="{FF2B5EF4-FFF2-40B4-BE49-F238E27FC236}">
                <a16:creationId xmlns:a16="http://schemas.microsoft.com/office/drawing/2014/main" id="{127535EC-83A3-F988-6811-008E50CA307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03563" y="2579949"/>
            <a:ext cx="9144000" cy="336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F69F4-308E-FD60-6080-250611FCFC5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9388271-F494-65EB-E0B5-0225AA8ABE9F}"/>
              </a:ext>
            </a:extLst>
          </p:cNvPr>
          <p:cNvSpPr>
            <a:spLocks noGrp="1"/>
          </p:cNvSpPr>
          <p:nvPr>
            <p:ph type="ctrTitle"/>
          </p:nvPr>
        </p:nvSpPr>
        <p:spPr>
          <a:xfrm>
            <a:off x="0" y="3676300"/>
            <a:ext cx="11808178" cy="2383304"/>
          </a:xfrm>
        </p:spPr>
        <p:txBody>
          <a:bodyPr>
            <a:normAutofit fontScale="90000"/>
          </a:bodyPr>
          <a:lstStyle/>
          <a:p>
            <a:pPr algn="l"/>
            <a:r>
              <a:rPr lang="fr-FR" sz="3100" b="1" dirty="0">
                <a:latin typeface="Arial"/>
                <a:cs typeface="Arial"/>
              </a:rPr>
              <a:t>VHB</a:t>
            </a:r>
            <a:br>
              <a:rPr lang="fr-FR" sz="3100" b="1" dirty="0">
                <a:latin typeface="Arial"/>
                <a:cs typeface="Arial"/>
              </a:rPr>
            </a:br>
            <a:br>
              <a:rPr lang="fr-FR" sz="3100" b="1" dirty="0">
                <a:latin typeface="Arial"/>
                <a:cs typeface="Arial"/>
              </a:rPr>
            </a:br>
            <a:r>
              <a:rPr lang="fr-FR" sz="1600" dirty="0">
                <a:solidFill>
                  <a:srgbClr val="BFBFBF"/>
                </a:solidFill>
                <a:latin typeface="Arial"/>
                <a:cs typeface="Arial"/>
              </a:rPr>
              <a:t>7. Quelle est la stratégie thérapeutique des patients </a:t>
            </a:r>
            <a:r>
              <a:rPr lang="fr-FR" sz="1600" dirty="0" err="1">
                <a:solidFill>
                  <a:srgbClr val="BFBFBF"/>
                </a:solidFill>
                <a:latin typeface="Arial"/>
                <a:cs typeface="Arial"/>
              </a:rPr>
              <a:t>co</a:t>
            </a:r>
            <a:r>
              <a:rPr lang="fr-FR" sz="1600" dirty="0">
                <a:solidFill>
                  <a:srgbClr val="BFBFBF"/>
                </a:solidFill>
                <a:latin typeface="Arial"/>
                <a:cs typeface="Arial"/>
              </a:rPr>
              <a:t>-infectés par le VIH ou le VHC ? </a:t>
            </a:r>
            <a:r>
              <a:rPr lang="fr-FR" sz="1600" b="1" dirty="0">
                <a:solidFill>
                  <a:srgbClr val="BFBFBF"/>
                </a:solidFill>
                <a:latin typeface="Arial"/>
                <a:cs typeface="Arial"/>
              </a:rPr>
              <a:t>Les patients </a:t>
            </a:r>
            <a:r>
              <a:rPr lang="fr-FR" sz="1600" b="1" dirty="0" err="1">
                <a:solidFill>
                  <a:srgbClr val="BFBFBF"/>
                </a:solidFill>
                <a:latin typeface="Arial"/>
                <a:cs typeface="Arial"/>
              </a:rPr>
              <a:t>co</a:t>
            </a:r>
            <a:r>
              <a:rPr lang="fr-FR" sz="1600" b="1" dirty="0">
                <a:solidFill>
                  <a:srgbClr val="BFBFBF"/>
                </a:solidFill>
                <a:latin typeface="Arial"/>
                <a:cs typeface="Arial"/>
              </a:rPr>
              <a:t>-infectés par le VHB et le VIH ont une indication à un traitement antiviral contre le VHB, quel que soit le stade de l’infection VHB (grade A</a:t>
            </a:r>
            <a:r>
              <a:rPr lang="fr-FR" sz="1600" dirty="0">
                <a:solidFill>
                  <a:srgbClr val="BFBFBF"/>
                </a:solidFill>
                <a:latin typeface="Arial"/>
                <a:cs typeface="Arial"/>
              </a:rPr>
              <a:t>). </a:t>
            </a:r>
            <a:r>
              <a:rPr lang="fr-FR" sz="1600" b="1" dirty="0">
                <a:solidFill>
                  <a:srgbClr val="BFBFBF"/>
                </a:solidFill>
                <a:latin typeface="Arial"/>
                <a:cs typeface="Arial"/>
              </a:rPr>
              <a:t>Le traitement antirétroviral doit contenir une molécule active contre le VHB</a:t>
            </a:r>
            <a:r>
              <a:rPr lang="fr-FR" sz="1600" dirty="0">
                <a:solidFill>
                  <a:srgbClr val="BFBFBF"/>
                </a:solidFill>
                <a:latin typeface="Arial"/>
                <a:cs typeface="Arial"/>
              </a:rPr>
              <a:t>, en première intention le </a:t>
            </a:r>
            <a:r>
              <a:rPr lang="fr-FR" sz="1600" dirty="0" err="1">
                <a:solidFill>
                  <a:srgbClr val="BFBFBF"/>
                </a:solidFill>
                <a:latin typeface="Arial"/>
                <a:cs typeface="Arial"/>
              </a:rPr>
              <a:t>tenofovir</a:t>
            </a:r>
            <a:r>
              <a:rPr lang="fr-FR" sz="1600" dirty="0">
                <a:solidFill>
                  <a:srgbClr val="BFBFBF"/>
                </a:solidFill>
                <a:latin typeface="Arial"/>
                <a:cs typeface="Arial"/>
              </a:rPr>
              <a:t> (</a:t>
            </a:r>
            <a:r>
              <a:rPr lang="fr-FR" sz="1600" dirty="0" err="1">
                <a:solidFill>
                  <a:srgbClr val="BFBFBF"/>
                </a:solidFill>
                <a:latin typeface="Arial"/>
                <a:cs typeface="Arial"/>
              </a:rPr>
              <a:t>tenofovir</a:t>
            </a:r>
            <a:r>
              <a:rPr lang="fr-FR" sz="1600" dirty="0">
                <a:solidFill>
                  <a:srgbClr val="BFBFBF"/>
                </a:solidFill>
                <a:latin typeface="Arial"/>
                <a:cs typeface="Arial"/>
              </a:rPr>
              <a:t> </a:t>
            </a:r>
            <a:r>
              <a:rPr lang="fr-FR" sz="1600" dirty="0" err="1">
                <a:solidFill>
                  <a:srgbClr val="BFBFBF"/>
                </a:solidFill>
                <a:latin typeface="Arial"/>
                <a:cs typeface="Arial"/>
              </a:rPr>
              <a:t>disoproxil</a:t>
            </a:r>
            <a:r>
              <a:rPr lang="fr-FR" sz="1600" dirty="0">
                <a:solidFill>
                  <a:srgbClr val="BFBFBF"/>
                </a:solidFill>
                <a:latin typeface="Arial"/>
                <a:cs typeface="Arial"/>
              </a:rPr>
              <a:t> fumarate (TDF) ou </a:t>
            </a:r>
            <a:r>
              <a:rPr lang="fr-FR" sz="1600" dirty="0" err="1">
                <a:solidFill>
                  <a:srgbClr val="BFBFBF"/>
                </a:solidFill>
                <a:latin typeface="Arial"/>
                <a:cs typeface="Arial"/>
              </a:rPr>
              <a:t>tenofovir</a:t>
            </a:r>
            <a:r>
              <a:rPr lang="fr-FR" sz="1600" dirty="0">
                <a:solidFill>
                  <a:srgbClr val="BFBFBF"/>
                </a:solidFill>
                <a:latin typeface="Arial"/>
                <a:cs typeface="Arial"/>
              </a:rPr>
              <a:t> </a:t>
            </a:r>
            <a:r>
              <a:rPr lang="fr-FR" sz="1600" dirty="0" err="1">
                <a:solidFill>
                  <a:srgbClr val="BFBFBF"/>
                </a:solidFill>
                <a:latin typeface="Arial"/>
                <a:cs typeface="Arial"/>
              </a:rPr>
              <a:t>alafenamide</a:t>
            </a:r>
            <a:r>
              <a:rPr lang="fr-FR" sz="1600" dirty="0">
                <a:solidFill>
                  <a:srgbClr val="BFBFBF"/>
                </a:solidFill>
                <a:latin typeface="Arial"/>
                <a:cs typeface="Arial"/>
              </a:rPr>
              <a:t> (TAF)), et être </a:t>
            </a:r>
            <a:r>
              <a:rPr lang="fr-FR" sz="1600" b="1" dirty="0">
                <a:solidFill>
                  <a:srgbClr val="BFBFBF"/>
                </a:solidFill>
                <a:latin typeface="Arial"/>
                <a:cs typeface="Arial"/>
              </a:rPr>
              <a:t>prescrit </a:t>
            </a:r>
            <a:r>
              <a:rPr lang="fr-FR" sz="1600" b="1" dirty="0" err="1">
                <a:solidFill>
                  <a:srgbClr val="BFBFBF"/>
                </a:solidFill>
                <a:latin typeface="Arial"/>
                <a:cs typeface="Arial"/>
              </a:rPr>
              <a:t>quotidiennement</a:t>
            </a:r>
            <a:r>
              <a:rPr lang="fr-FR" sz="1600" b="1" dirty="0">
                <a:solidFill>
                  <a:srgbClr val="BFBFBF"/>
                </a:solidFill>
                <a:latin typeface="Arial"/>
                <a:cs typeface="Arial"/>
              </a:rPr>
              <a:t> </a:t>
            </a:r>
            <a:r>
              <a:rPr lang="fr-FR" sz="1600" dirty="0">
                <a:solidFill>
                  <a:srgbClr val="BFBFBF"/>
                </a:solidFill>
                <a:latin typeface="Arial"/>
                <a:cs typeface="Arial"/>
              </a:rPr>
              <a:t>(grade A). Le </a:t>
            </a:r>
            <a:r>
              <a:rPr lang="fr-FR" sz="1600" b="1" dirty="0">
                <a:solidFill>
                  <a:srgbClr val="BFBFBF"/>
                </a:solidFill>
                <a:latin typeface="Arial"/>
                <a:cs typeface="Arial"/>
              </a:rPr>
              <a:t>TAF doit être préféré au TDF </a:t>
            </a:r>
            <a:r>
              <a:rPr lang="fr-FR" sz="1600" dirty="0">
                <a:solidFill>
                  <a:srgbClr val="BFBFBF"/>
                </a:solidFill>
                <a:latin typeface="Arial"/>
                <a:cs typeface="Arial"/>
              </a:rPr>
              <a:t>en cas de risque de maladie rénale ou osseuse (grade A). Chez les patients ayant un profil de </a:t>
            </a:r>
            <a:r>
              <a:rPr lang="fr-FR" sz="1600" b="1" dirty="0">
                <a:solidFill>
                  <a:srgbClr val="BFBFBF"/>
                </a:solidFill>
                <a:latin typeface="Arial"/>
                <a:cs typeface="Arial"/>
              </a:rPr>
              <a:t>guérison fonctionnelle </a:t>
            </a:r>
            <a:r>
              <a:rPr lang="fr-FR" sz="1600" dirty="0">
                <a:solidFill>
                  <a:srgbClr val="BFBFBF"/>
                </a:solidFill>
                <a:latin typeface="Arial"/>
                <a:cs typeface="Arial"/>
              </a:rPr>
              <a:t>(Ag </a:t>
            </a:r>
            <a:r>
              <a:rPr lang="fr-FR" sz="1600" dirty="0" err="1">
                <a:solidFill>
                  <a:srgbClr val="BFBFBF"/>
                </a:solidFill>
                <a:latin typeface="Arial"/>
                <a:cs typeface="Arial"/>
              </a:rPr>
              <a:t>HBs</a:t>
            </a:r>
            <a:r>
              <a:rPr lang="fr-FR" sz="1600" dirty="0">
                <a:solidFill>
                  <a:srgbClr val="BFBFBF"/>
                </a:solidFill>
                <a:latin typeface="Arial"/>
                <a:cs typeface="Arial"/>
              </a:rPr>
              <a:t> –, </a:t>
            </a:r>
            <a:r>
              <a:rPr lang="fr-FR" sz="1600" dirty="0" err="1">
                <a:solidFill>
                  <a:srgbClr val="BFBFBF"/>
                </a:solidFill>
                <a:latin typeface="Arial"/>
                <a:cs typeface="Arial"/>
              </a:rPr>
              <a:t>Ac</a:t>
            </a:r>
            <a:r>
              <a:rPr lang="fr-FR" sz="1600" dirty="0">
                <a:solidFill>
                  <a:srgbClr val="BFBFBF"/>
                </a:solidFill>
                <a:latin typeface="Arial"/>
                <a:cs typeface="Arial"/>
              </a:rPr>
              <a:t> anti-</a:t>
            </a:r>
            <a:r>
              <a:rPr lang="fr-FR" sz="1600" dirty="0" err="1">
                <a:solidFill>
                  <a:srgbClr val="BFBFBF"/>
                </a:solidFill>
                <a:latin typeface="Arial"/>
                <a:cs typeface="Arial"/>
              </a:rPr>
              <a:t>HBc</a:t>
            </a:r>
            <a:r>
              <a:rPr lang="fr-FR" sz="1600" dirty="0">
                <a:solidFill>
                  <a:srgbClr val="BFBFBF"/>
                </a:solidFill>
                <a:latin typeface="Arial"/>
                <a:cs typeface="Arial"/>
              </a:rPr>
              <a:t> +) traités pour le VIH, </a:t>
            </a:r>
            <a:r>
              <a:rPr lang="fr-FR" sz="1600" b="1" dirty="0">
                <a:solidFill>
                  <a:srgbClr val="BFBFBF"/>
                </a:solidFill>
                <a:latin typeface="Arial"/>
                <a:cs typeface="Arial"/>
              </a:rPr>
              <a:t>l’interruption du traitement actif sur le VHB est à risque de réactivation VHB et doit conduire à un dépistage régulier d’une réactivation VHB </a:t>
            </a:r>
            <a:r>
              <a:rPr lang="fr-FR" sz="1600" dirty="0">
                <a:solidFill>
                  <a:srgbClr val="BFBFBF"/>
                </a:solidFill>
                <a:latin typeface="Arial"/>
                <a:cs typeface="Arial"/>
              </a:rPr>
              <a:t>(grade B).</a:t>
            </a:r>
            <a:br>
              <a:rPr lang="fr-FR" sz="1600" dirty="0">
                <a:solidFill>
                  <a:srgbClr val="BFBFBF"/>
                </a:solidFill>
                <a:latin typeface="Arial"/>
                <a:cs typeface="Arial"/>
              </a:rPr>
            </a:br>
            <a:br>
              <a:rPr lang="fr-FR" sz="1600" dirty="0">
                <a:solidFill>
                  <a:srgbClr val="BFBFBF"/>
                </a:solidFill>
                <a:latin typeface="Arial"/>
                <a:cs typeface="Arial"/>
              </a:rPr>
            </a:br>
            <a:r>
              <a:rPr lang="fr-FR" sz="2400" dirty="0">
                <a:latin typeface="Arial"/>
                <a:cs typeface="Arial"/>
              </a:rPr>
              <a:t>1. Suivre les recommandations</a:t>
            </a:r>
            <a:br>
              <a:rPr lang="fr-FR" sz="2400" dirty="0">
                <a:latin typeface="Arial"/>
                <a:cs typeface="Arial"/>
              </a:rPr>
            </a:br>
            <a:br>
              <a:rPr lang="fr-FR" sz="2400" dirty="0">
                <a:latin typeface="Arial"/>
                <a:cs typeface="Arial"/>
              </a:rPr>
            </a:br>
            <a:r>
              <a:rPr lang="fr-FR" sz="2400" dirty="0">
                <a:latin typeface="Arial"/>
                <a:cs typeface="Arial"/>
              </a:rPr>
              <a:t>2. Traiter tous les coinfectés VIH/VHB par un traitement à double efficacité (TDF ou TAF)</a:t>
            </a:r>
            <a:br>
              <a:rPr lang="fr-FR" sz="2400" dirty="0">
                <a:latin typeface="Arial"/>
                <a:cs typeface="Arial"/>
              </a:rPr>
            </a:br>
            <a:br>
              <a:rPr lang="fr-FR" sz="2400" dirty="0">
                <a:latin typeface="Arial"/>
                <a:cs typeface="Arial"/>
              </a:rPr>
            </a:br>
            <a:r>
              <a:rPr lang="fr-FR" sz="2400" dirty="0">
                <a:latin typeface="Arial"/>
                <a:cs typeface="Arial"/>
              </a:rPr>
              <a:t>3. Ne jamais suspendre le traitement ni la surveillance semestrielle de l’efficacité biologique (ADN VHB, AST/ALT/GGT) et échographique (dépistage précoce du CHC) et de la tolérance (CKD-EPI/phosphorémie)</a:t>
            </a:r>
          </a:p>
        </p:txBody>
      </p:sp>
      <p:sp>
        <p:nvSpPr>
          <p:cNvPr id="4" name="ZoneTexte 3">
            <a:extLst>
              <a:ext uri="{FF2B5EF4-FFF2-40B4-BE49-F238E27FC236}">
                <a16:creationId xmlns:a16="http://schemas.microsoft.com/office/drawing/2014/main" id="{0DB09E26-0394-AD0D-43EF-225AB0C74012}"/>
              </a:ext>
            </a:extLst>
          </p:cNvPr>
          <p:cNvSpPr txBox="1"/>
          <p:nvPr/>
        </p:nvSpPr>
        <p:spPr>
          <a:xfrm>
            <a:off x="116775" y="191910"/>
            <a:ext cx="11925608" cy="1138773"/>
          </a:xfrm>
          <a:prstGeom prst="rect">
            <a:avLst/>
          </a:prstGeom>
          <a:noFill/>
        </p:spPr>
        <p:txBody>
          <a:bodyPr wrap="square" rtlCol="0">
            <a:spAutoFit/>
          </a:bodyPr>
          <a:lstStyle/>
          <a:p>
            <a:pPr algn="ctr"/>
            <a:r>
              <a:rPr lang="fr-FR" sz="3600" dirty="0">
                <a:latin typeface="Trebuchet MS" panose="020B0603020202020204" pitchFamily="34" charset="0"/>
              </a:rPr>
              <a:t>Prise en charge de l’hépatite B chez le </a:t>
            </a:r>
            <a:r>
              <a:rPr lang="fr-FR" sz="3600" dirty="0" err="1">
                <a:latin typeface="Trebuchet MS" panose="020B0603020202020204" pitchFamily="34" charset="0"/>
              </a:rPr>
              <a:t>co-infecté</a:t>
            </a:r>
            <a:r>
              <a:rPr lang="fr-FR" sz="3600" dirty="0">
                <a:latin typeface="Trebuchet MS" panose="020B0603020202020204" pitchFamily="34" charset="0"/>
              </a:rPr>
              <a:t> VIH</a:t>
            </a:r>
          </a:p>
          <a:p>
            <a:pPr algn="ctr"/>
            <a:r>
              <a:rPr lang="fr-FR" sz="3200" dirty="0">
                <a:latin typeface="Trebuchet MS" panose="020B0603020202020204" pitchFamily="34" charset="0"/>
              </a:rPr>
              <a:t>Conclusions</a:t>
            </a:r>
          </a:p>
        </p:txBody>
      </p:sp>
    </p:spTree>
    <p:extLst>
      <p:ext uri="{BB962C8B-B14F-4D97-AF65-F5344CB8AC3E}">
        <p14:creationId xmlns:p14="http://schemas.microsoft.com/office/powerpoint/2010/main" val="23169804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4513" name="Image 1">
            <a:extLst>
              <a:ext uri="{FF2B5EF4-FFF2-40B4-BE49-F238E27FC236}">
                <a16:creationId xmlns:a16="http://schemas.microsoft.com/office/drawing/2014/main" id="{654CC284-BD4F-CF4E-081D-5ACCAC1583E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5189" y="908050"/>
            <a:ext cx="7951787" cy="562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8" name="Grouper 17">
            <a:extLst>
              <a:ext uri="{FF2B5EF4-FFF2-40B4-BE49-F238E27FC236}">
                <a16:creationId xmlns:a16="http://schemas.microsoft.com/office/drawing/2014/main" id="{FC230BCB-E326-B3B3-C199-2AA8C3F65735}"/>
              </a:ext>
            </a:extLst>
          </p:cNvPr>
          <p:cNvGrpSpPr>
            <a:grpSpLocks/>
          </p:cNvGrpSpPr>
          <p:nvPr/>
        </p:nvGrpSpPr>
        <p:grpSpPr bwMode="auto">
          <a:xfrm>
            <a:off x="2351614" y="771438"/>
            <a:ext cx="7621384" cy="2802078"/>
            <a:chOff x="827879" y="771128"/>
            <a:chExt cx="7621146" cy="2803141"/>
          </a:xfrm>
        </p:grpSpPr>
        <p:sp>
          <p:nvSpPr>
            <p:cNvPr id="64526" name="ZoneTexte 8">
              <a:extLst>
                <a:ext uri="{FF2B5EF4-FFF2-40B4-BE49-F238E27FC236}">
                  <a16:creationId xmlns:a16="http://schemas.microsoft.com/office/drawing/2014/main" id="{3064D204-C182-E623-6150-9C173FE180A9}"/>
                </a:ext>
              </a:extLst>
            </p:cNvPr>
            <p:cNvSpPr txBox="1">
              <a:spLocks noChangeArrowheads="1"/>
            </p:cNvSpPr>
            <p:nvPr/>
          </p:nvSpPr>
          <p:spPr bwMode="auto">
            <a:xfrm>
              <a:off x="4662852" y="1658003"/>
              <a:ext cx="1244532" cy="277104"/>
            </a:xfrm>
            <a:prstGeom prst="rect">
              <a:avLst/>
            </a:prstGeom>
            <a:solidFill>
              <a:srgbClr val="31859C">
                <a:alpha val="34901"/>
              </a:srgbClr>
            </a:solidFill>
            <a:ln w="9525">
              <a:solidFill>
                <a:srgbClr val="000090"/>
              </a:solidFill>
              <a:miter lim="800000"/>
              <a:headEnd/>
              <a:tailEnd/>
            </a:ln>
          </p:spPr>
          <p:txBody>
            <a:bodyPr wrap="none" anchor="ct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1200" b="1">
                  <a:solidFill>
                    <a:srgbClr val="000090"/>
                  </a:solidFill>
                </a:rPr>
                <a:t>Vaccine therapy</a:t>
              </a:r>
            </a:p>
          </p:txBody>
        </p:sp>
        <p:sp>
          <p:nvSpPr>
            <p:cNvPr id="64527" name="ZoneTexte 9">
              <a:extLst>
                <a:ext uri="{FF2B5EF4-FFF2-40B4-BE49-F238E27FC236}">
                  <a16:creationId xmlns:a16="http://schemas.microsoft.com/office/drawing/2014/main" id="{9D5FDAAF-36F3-85E6-262B-8F6634CAD36D}"/>
                </a:ext>
              </a:extLst>
            </p:cNvPr>
            <p:cNvSpPr txBox="1">
              <a:spLocks noChangeArrowheads="1"/>
            </p:cNvSpPr>
            <p:nvPr/>
          </p:nvSpPr>
          <p:spPr bwMode="auto">
            <a:xfrm>
              <a:off x="833330" y="2540479"/>
              <a:ext cx="1073807" cy="461665"/>
            </a:xfrm>
            <a:prstGeom prst="rect">
              <a:avLst/>
            </a:prstGeom>
            <a:solidFill>
              <a:srgbClr val="31859C">
                <a:alpha val="34901"/>
              </a:srgbClr>
            </a:solidFill>
            <a:ln w="9525">
              <a:solidFill>
                <a:srgbClr val="000090"/>
              </a:solidFill>
              <a:miter lim="800000"/>
              <a:headEnd/>
              <a:tailEnd/>
            </a:ln>
          </p:spPr>
          <p:txBody>
            <a:bodyPr wrap="none" anchor="ct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1200" b="1">
                  <a:solidFill>
                    <a:srgbClr val="000090"/>
                  </a:solidFill>
                </a:rPr>
                <a:t>Check-point </a:t>
              </a:r>
            </a:p>
            <a:p>
              <a:pPr algn="ctr" eaLnBrk="1" hangingPunct="1"/>
              <a:r>
                <a:rPr lang="fr-FR" altLang="fr-FR" sz="1200" b="1">
                  <a:solidFill>
                    <a:srgbClr val="000090"/>
                  </a:solidFill>
                </a:rPr>
                <a:t>inhibitors</a:t>
              </a:r>
            </a:p>
          </p:txBody>
        </p:sp>
        <p:sp>
          <p:nvSpPr>
            <p:cNvPr id="64528" name="ZoneTexte 10">
              <a:extLst>
                <a:ext uri="{FF2B5EF4-FFF2-40B4-BE49-F238E27FC236}">
                  <a16:creationId xmlns:a16="http://schemas.microsoft.com/office/drawing/2014/main" id="{660B08E2-1511-3F59-9702-FDCC35625575}"/>
                </a:ext>
              </a:extLst>
            </p:cNvPr>
            <p:cNvSpPr txBox="1">
              <a:spLocks noChangeArrowheads="1"/>
            </p:cNvSpPr>
            <p:nvPr/>
          </p:nvSpPr>
          <p:spPr bwMode="auto">
            <a:xfrm>
              <a:off x="7381137" y="1562256"/>
              <a:ext cx="1067888" cy="277104"/>
            </a:xfrm>
            <a:prstGeom prst="rect">
              <a:avLst/>
            </a:prstGeom>
            <a:solidFill>
              <a:srgbClr val="31859C">
                <a:alpha val="34901"/>
              </a:srgbClr>
            </a:solidFill>
            <a:ln w="9525">
              <a:solidFill>
                <a:srgbClr val="000090"/>
              </a:solidFill>
              <a:miter lim="800000"/>
              <a:headEnd/>
              <a:tailEnd/>
            </a:ln>
          </p:spPr>
          <p:txBody>
            <a:bodyPr wrap="none" anchor="ct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1200" b="1">
                  <a:solidFill>
                    <a:srgbClr val="000090"/>
                  </a:solidFill>
                </a:rPr>
                <a:t>TLR agonists</a:t>
              </a:r>
            </a:p>
          </p:txBody>
        </p:sp>
        <p:sp>
          <p:nvSpPr>
            <p:cNvPr id="64529" name="ZoneTexte 11">
              <a:extLst>
                <a:ext uri="{FF2B5EF4-FFF2-40B4-BE49-F238E27FC236}">
                  <a16:creationId xmlns:a16="http://schemas.microsoft.com/office/drawing/2014/main" id="{0D30741B-19D5-7EBF-137A-3109E3253D33}"/>
                </a:ext>
              </a:extLst>
            </p:cNvPr>
            <p:cNvSpPr txBox="1">
              <a:spLocks noChangeArrowheads="1"/>
            </p:cNvSpPr>
            <p:nvPr/>
          </p:nvSpPr>
          <p:spPr bwMode="auto">
            <a:xfrm>
              <a:off x="827879" y="1485209"/>
              <a:ext cx="980173" cy="831312"/>
            </a:xfrm>
            <a:prstGeom prst="rect">
              <a:avLst/>
            </a:prstGeom>
            <a:solidFill>
              <a:srgbClr val="31859C">
                <a:alpha val="34901"/>
              </a:srgbClr>
            </a:solidFill>
            <a:ln w="9525">
              <a:solidFill>
                <a:srgbClr val="000090"/>
              </a:solidFill>
              <a:miter lim="800000"/>
              <a:headEnd/>
              <a:tailEnd/>
            </a:ln>
          </p:spPr>
          <p:txBody>
            <a:bodyPr wrap="none" anchor="ct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1200" b="1">
                  <a:solidFill>
                    <a:srgbClr val="000090"/>
                  </a:solidFill>
                </a:rPr>
                <a:t>Blockade </a:t>
              </a:r>
            </a:p>
            <a:p>
              <a:pPr algn="ctr" eaLnBrk="1" hangingPunct="1"/>
              <a:r>
                <a:rPr lang="fr-FR" altLang="fr-FR" sz="1200" b="1">
                  <a:solidFill>
                    <a:srgbClr val="000090"/>
                  </a:solidFill>
                </a:rPr>
                <a:t>of immune-</a:t>
              </a:r>
            </a:p>
            <a:p>
              <a:pPr algn="ctr" eaLnBrk="1" hangingPunct="1"/>
              <a:r>
                <a:rPr lang="fr-FR" altLang="fr-FR" sz="1200" b="1">
                  <a:solidFill>
                    <a:srgbClr val="000090"/>
                  </a:solidFill>
                </a:rPr>
                <a:t>suppressive </a:t>
              </a:r>
            </a:p>
            <a:p>
              <a:pPr algn="ctr" eaLnBrk="1" hangingPunct="1"/>
              <a:r>
                <a:rPr lang="fr-FR" altLang="fr-FR" sz="1200" b="1">
                  <a:solidFill>
                    <a:srgbClr val="000090"/>
                  </a:solidFill>
                </a:rPr>
                <a:t>cytokines</a:t>
              </a:r>
            </a:p>
          </p:txBody>
        </p:sp>
        <p:sp>
          <p:nvSpPr>
            <p:cNvPr id="64530" name="ZoneTexte 12">
              <a:extLst>
                <a:ext uri="{FF2B5EF4-FFF2-40B4-BE49-F238E27FC236}">
                  <a16:creationId xmlns:a16="http://schemas.microsoft.com/office/drawing/2014/main" id="{34D04355-A216-71A7-DB60-29FAB6D5B7AD}"/>
                </a:ext>
              </a:extLst>
            </p:cNvPr>
            <p:cNvSpPr txBox="1">
              <a:spLocks noChangeArrowheads="1"/>
            </p:cNvSpPr>
            <p:nvPr/>
          </p:nvSpPr>
          <p:spPr bwMode="auto">
            <a:xfrm>
              <a:off x="3557479" y="771128"/>
              <a:ext cx="1366036" cy="461840"/>
            </a:xfrm>
            <a:prstGeom prst="rect">
              <a:avLst/>
            </a:prstGeom>
            <a:solidFill>
              <a:srgbClr val="31859C">
                <a:alpha val="34901"/>
              </a:srgbClr>
            </a:solidFill>
            <a:ln w="9525">
              <a:solidFill>
                <a:srgbClr val="000090"/>
              </a:solidFill>
              <a:miter lim="800000"/>
              <a:headEnd/>
              <a:tailEnd/>
            </a:ln>
          </p:spPr>
          <p:txBody>
            <a:bodyPr wrap="none" anchor="ct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1200" b="1">
                  <a:solidFill>
                    <a:srgbClr val="000090"/>
                  </a:solidFill>
                </a:rPr>
                <a:t>Chimeric antigen </a:t>
              </a:r>
            </a:p>
            <a:p>
              <a:pPr algn="ctr" eaLnBrk="1" hangingPunct="1"/>
              <a:r>
                <a:rPr lang="fr-FR" altLang="fr-FR" sz="1200" b="1">
                  <a:solidFill>
                    <a:srgbClr val="000090"/>
                  </a:solidFill>
                </a:rPr>
                <a:t>Receptors (CAR)</a:t>
              </a:r>
            </a:p>
          </p:txBody>
        </p:sp>
        <p:sp>
          <p:nvSpPr>
            <p:cNvPr id="64531" name="ZoneTexte 14">
              <a:extLst>
                <a:ext uri="{FF2B5EF4-FFF2-40B4-BE49-F238E27FC236}">
                  <a16:creationId xmlns:a16="http://schemas.microsoft.com/office/drawing/2014/main" id="{725BB609-30EF-272F-6D96-3E621313225B}"/>
                </a:ext>
              </a:extLst>
            </p:cNvPr>
            <p:cNvSpPr txBox="1">
              <a:spLocks noChangeArrowheads="1"/>
            </p:cNvSpPr>
            <p:nvPr/>
          </p:nvSpPr>
          <p:spPr bwMode="auto">
            <a:xfrm>
              <a:off x="5513965" y="3297165"/>
              <a:ext cx="1438169" cy="277104"/>
            </a:xfrm>
            <a:prstGeom prst="rect">
              <a:avLst/>
            </a:prstGeom>
            <a:solidFill>
              <a:srgbClr val="31859C">
                <a:alpha val="34901"/>
              </a:srgbClr>
            </a:solidFill>
            <a:ln w="9525">
              <a:solidFill>
                <a:srgbClr val="000090"/>
              </a:solidFill>
              <a:miter lim="800000"/>
              <a:headEnd/>
              <a:tailEnd/>
            </a:ln>
          </p:spPr>
          <p:txBody>
            <a:bodyPr wrap="none" anchor="ct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1200" b="1">
                  <a:solidFill>
                    <a:srgbClr val="000090"/>
                  </a:solidFill>
                </a:rPr>
                <a:t>Antiviral cytokines</a:t>
              </a:r>
            </a:p>
          </p:txBody>
        </p:sp>
      </p:grpSp>
      <p:grpSp>
        <p:nvGrpSpPr>
          <p:cNvPr id="19" name="Grouper 18">
            <a:extLst>
              <a:ext uri="{FF2B5EF4-FFF2-40B4-BE49-F238E27FC236}">
                <a16:creationId xmlns:a16="http://schemas.microsoft.com/office/drawing/2014/main" id="{D6435CB3-B510-EAF6-EFE3-8DD3594C500E}"/>
              </a:ext>
            </a:extLst>
          </p:cNvPr>
          <p:cNvGrpSpPr>
            <a:grpSpLocks/>
          </p:cNvGrpSpPr>
          <p:nvPr/>
        </p:nvGrpSpPr>
        <p:grpSpPr bwMode="auto">
          <a:xfrm>
            <a:off x="2308886" y="3978293"/>
            <a:ext cx="5909237" cy="2673314"/>
            <a:chOff x="784386" y="3978465"/>
            <a:chExt cx="5909739" cy="2672963"/>
          </a:xfrm>
        </p:grpSpPr>
        <p:sp>
          <p:nvSpPr>
            <p:cNvPr id="64518" name="ZoneTexte 2">
              <a:extLst>
                <a:ext uri="{FF2B5EF4-FFF2-40B4-BE49-F238E27FC236}">
                  <a16:creationId xmlns:a16="http://schemas.microsoft.com/office/drawing/2014/main" id="{1D662C88-6374-6447-7CDC-C61BC2EA9723}"/>
                </a:ext>
              </a:extLst>
            </p:cNvPr>
            <p:cNvSpPr txBox="1">
              <a:spLocks noChangeArrowheads="1"/>
            </p:cNvSpPr>
            <p:nvPr/>
          </p:nvSpPr>
          <p:spPr bwMode="auto">
            <a:xfrm>
              <a:off x="1200587" y="4004475"/>
              <a:ext cx="1249166" cy="276963"/>
            </a:xfrm>
            <a:prstGeom prst="rect">
              <a:avLst/>
            </a:prstGeom>
            <a:solidFill>
              <a:srgbClr val="FFFFFF">
                <a:alpha val="59999"/>
              </a:srgbClr>
            </a:solidFill>
            <a:ln w="9525">
              <a:solidFill>
                <a:srgbClr val="000090"/>
              </a:solidFill>
              <a:miter lim="800000"/>
              <a:headEnd/>
              <a:tailEnd/>
            </a:ln>
          </p:spPr>
          <p:txBody>
            <a:bodyPr wrap="none" anchor="ct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1200" b="1">
                  <a:solidFill>
                    <a:srgbClr val="000090"/>
                  </a:solidFill>
                </a:rPr>
                <a:t>Entry inhibitors</a:t>
              </a:r>
            </a:p>
          </p:txBody>
        </p:sp>
        <p:sp>
          <p:nvSpPr>
            <p:cNvPr id="64519" name="ZoneTexte 3">
              <a:extLst>
                <a:ext uri="{FF2B5EF4-FFF2-40B4-BE49-F238E27FC236}">
                  <a16:creationId xmlns:a16="http://schemas.microsoft.com/office/drawing/2014/main" id="{C29DF9EB-27B7-FADC-65B0-8FD831686F66}"/>
                </a:ext>
              </a:extLst>
            </p:cNvPr>
            <p:cNvSpPr txBox="1">
              <a:spLocks noChangeArrowheads="1"/>
            </p:cNvSpPr>
            <p:nvPr/>
          </p:nvSpPr>
          <p:spPr bwMode="auto">
            <a:xfrm>
              <a:off x="2463015" y="6374465"/>
              <a:ext cx="1297708" cy="276963"/>
            </a:xfrm>
            <a:prstGeom prst="rect">
              <a:avLst/>
            </a:prstGeom>
            <a:solidFill>
              <a:srgbClr val="FFFFFF">
                <a:alpha val="59999"/>
              </a:srgbClr>
            </a:solidFill>
            <a:ln w="9525">
              <a:solidFill>
                <a:srgbClr val="000090"/>
              </a:solidFill>
              <a:miter lim="800000"/>
              <a:headEnd/>
              <a:tailEnd/>
            </a:ln>
          </p:spPr>
          <p:txBody>
            <a:bodyPr wrap="none" anchor="ct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1200" b="1">
                  <a:solidFill>
                    <a:srgbClr val="000090"/>
                  </a:solidFill>
                </a:rPr>
                <a:t>Core modulators</a:t>
              </a:r>
            </a:p>
          </p:txBody>
        </p:sp>
        <p:sp>
          <p:nvSpPr>
            <p:cNvPr id="64520" name="ZoneTexte 4">
              <a:extLst>
                <a:ext uri="{FF2B5EF4-FFF2-40B4-BE49-F238E27FC236}">
                  <a16:creationId xmlns:a16="http://schemas.microsoft.com/office/drawing/2014/main" id="{57D09E67-EB85-F6BE-0959-FF657816A9DA}"/>
                </a:ext>
              </a:extLst>
            </p:cNvPr>
            <p:cNvSpPr txBox="1">
              <a:spLocks noChangeArrowheads="1"/>
            </p:cNvSpPr>
            <p:nvPr/>
          </p:nvSpPr>
          <p:spPr bwMode="auto">
            <a:xfrm>
              <a:off x="784386" y="5285837"/>
              <a:ext cx="1398579" cy="276963"/>
            </a:xfrm>
            <a:prstGeom prst="rect">
              <a:avLst/>
            </a:prstGeom>
            <a:solidFill>
              <a:srgbClr val="FFFFFF">
                <a:alpha val="59999"/>
              </a:srgbClr>
            </a:solidFill>
            <a:ln w="9525">
              <a:solidFill>
                <a:srgbClr val="000090"/>
              </a:solidFill>
              <a:miter lim="800000"/>
              <a:headEnd/>
              <a:tailEnd/>
            </a:ln>
          </p:spPr>
          <p:txBody>
            <a:bodyPr wrap="none" anchor="ct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1200" b="1">
                  <a:solidFill>
                    <a:srgbClr val="000090"/>
                  </a:solidFill>
                </a:rPr>
                <a:t>Targeting cccDNA</a:t>
              </a:r>
            </a:p>
          </p:txBody>
        </p:sp>
        <p:sp>
          <p:nvSpPr>
            <p:cNvPr id="64521" name="ZoneTexte 5">
              <a:extLst>
                <a:ext uri="{FF2B5EF4-FFF2-40B4-BE49-F238E27FC236}">
                  <a16:creationId xmlns:a16="http://schemas.microsoft.com/office/drawing/2014/main" id="{466BDDD8-895D-DFDF-2077-C2A9FD65E403}"/>
                </a:ext>
              </a:extLst>
            </p:cNvPr>
            <p:cNvSpPr txBox="1">
              <a:spLocks noChangeArrowheads="1"/>
            </p:cNvSpPr>
            <p:nvPr/>
          </p:nvSpPr>
          <p:spPr bwMode="auto">
            <a:xfrm>
              <a:off x="3829004" y="5889222"/>
              <a:ext cx="986251" cy="461604"/>
            </a:xfrm>
            <a:prstGeom prst="rect">
              <a:avLst/>
            </a:prstGeom>
            <a:solidFill>
              <a:srgbClr val="FFFFFF">
                <a:alpha val="59999"/>
              </a:srgbClr>
            </a:solidFill>
            <a:ln w="9525">
              <a:solidFill>
                <a:srgbClr val="000090"/>
              </a:solidFill>
              <a:miter lim="800000"/>
              <a:headEnd/>
              <a:tailEnd/>
            </a:ln>
          </p:spPr>
          <p:txBody>
            <a:bodyPr wrap="none" anchor="ct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1200" b="1">
                  <a:solidFill>
                    <a:srgbClr val="000090"/>
                  </a:solidFill>
                </a:rPr>
                <a:t>Polymerase </a:t>
              </a:r>
            </a:p>
            <a:p>
              <a:pPr algn="ctr" eaLnBrk="1" hangingPunct="1"/>
              <a:r>
                <a:rPr lang="fr-FR" altLang="fr-FR" sz="1200" b="1">
                  <a:solidFill>
                    <a:srgbClr val="000090"/>
                  </a:solidFill>
                </a:rPr>
                <a:t>inhibitors</a:t>
              </a:r>
            </a:p>
          </p:txBody>
        </p:sp>
        <p:sp>
          <p:nvSpPr>
            <p:cNvPr id="64522" name="ZoneTexte 6">
              <a:extLst>
                <a:ext uri="{FF2B5EF4-FFF2-40B4-BE49-F238E27FC236}">
                  <a16:creationId xmlns:a16="http://schemas.microsoft.com/office/drawing/2014/main" id="{634EB9C9-48DD-5FE0-3703-5B3A2209321F}"/>
                </a:ext>
              </a:extLst>
            </p:cNvPr>
            <p:cNvSpPr txBox="1">
              <a:spLocks noChangeArrowheads="1"/>
            </p:cNvSpPr>
            <p:nvPr/>
          </p:nvSpPr>
          <p:spPr bwMode="auto">
            <a:xfrm>
              <a:off x="2737347" y="4870218"/>
              <a:ext cx="980288" cy="461604"/>
            </a:xfrm>
            <a:prstGeom prst="rect">
              <a:avLst/>
            </a:prstGeom>
            <a:solidFill>
              <a:srgbClr val="FFFFFF">
                <a:alpha val="59999"/>
              </a:srgbClr>
            </a:solidFill>
            <a:ln w="9525">
              <a:solidFill>
                <a:srgbClr val="000090"/>
              </a:solidFill>
              <a:miter lim="800000"/>
              <a:headEnd/>
              <a:tailEnd/>
            </a:ln>
          </p:spPr>
          <p:txBody>
            <a:bodyPr wrap="none" anchor="ct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1200" b="1">
                  <a:solidFill>
                    <a:srgbClr val="000090"/>
                  </a:solidFill>
                </a:rPr>
                <a:t>RNA </a:t>
              </a:r>
            </a:p>
            <a:p>
              <a:pPr algn="ctr" eaLnBrk="1" hangingPunct="1"/>
              <a:r>
                <a:rPr lang="fr-FR" altLang="fr-FR" sz="1200" b="1">
                  <a:solidFill>
                    <a:srgbClr val="000090"/>
                  </a:solidFill>
                </a:rPr>
                <a:t>interference</a:t>
              </a:r>
            </a:p>
          </p:txBody>
        </p:sp>
        <p:sp>
          <p:nvSpPr>
            <p:cNvPr id="64523" name="ZoneTexte 7">
              <a:extLst>
                <a:ext uri="{FF2B5EF4-FFF2-40B4-BE49-F238E27FC236}">
                  <a16:creationId xmlns:a16="http://schemas.microsoft.com/office/drawing/2014/main" id="{3124D5A3-7C0F-148C-8E32-7A2DFD2CCF9E}"/>
                </a:ext>
              </a:extLst>
            </p:cNvPr>
            <p:cNvSpPr txBox="1">
              <a:spLocks noChangeArrowheads="1"/>
            </p:cNvSpPr>
            <p:nvPr/>
          </p:nvSpPr>
          <p:spPr bwMode="auto">
            <a:xfrm>
              <a:off x="3078535" y="3978465"/>
              <a:ext cx="1313741" cy="276963"/>
            </a:xfrm>
            <a:prstGeom prst="rect">
              <a:avLst/>
            </a:prstGeom>
            <a:solidFill>
              <a:srgbClr val="FFFFFF">
                <a:alpha val="59999"/>
              </a:srgbClr>
            </a:solidFill>
            <a:ln w="9525">
              <a:solidFill>
                <a:srgbClr val="000090"/>
              </a:solidFill>
              <a:miter lim="800000"/>
              <a:headEnd/>
              <a:tailEnd/>
            </a:ln>
          </p:spPr>
          <p:txBody>
            <a:bodyPr wrap="none" anchor="ct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1200" b="1">
                  <a:solidFill>
                    <a:srgbClr val="000090"/>
                  </a:solidFill>
                </a:rPr>
                <a:t>Egress Inhibitors</a:t>
              </a:r>
            </a:p>
          </p:txBody>
        </p:sp>
        <p:sp>
          <p:nvSpPr>
            <p:cNvPr id="64524" name="ZoneTexte 13">
              <a:extLst>
                <a:ext uri="{FF2B5EF4-FFF2-40B4-BE49-F238E27FC236}">
                  <a16:creationId xmlns:a16="http://schemas.microsoft.com/office/drawing/2014/main" id="{0A9AB000-855C-554B-0AD2-4BEA67385C8E}"/>
                </a:ext>
              </a:extLst>
            </p:cNvPr>
            <p:cNvSpPr txBox="1">
              <a:spLocks noChangeArrowheads="1"/>
            </p:cNvSpPr>
            <p:nvPr/>
          </p:nvSpPr>
          <p:spPr bwMode="auto">
            <a:xfrm>
              <a:off x="5396417" y="6149933"/>
              <a:ext cx="1297708" cy="276963"/>
            </a:xfrm>
            <a:prstGeom prst="rect">
              <a:avLst/>
            </a:prstGeom>
            <a:solidFill>
              <a:srgbClr val="FFFFFF">
                <a:alpha val="59999"/>
              </a:srgbClr>
            </a:solidFill>
            <a:ln w="9525">
              <a:solidFill>
                <a:srgbClr val="000090"/>
              </a:solidFill>
              <a:miter lim="800000"/>
              <a:headEnd/>
              <a:tailEnd/>
            </a:ln>
          </p:spPr>
          <p:txBody>
            <a:bodyPr wrap="none" anchor="ct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1200" b="1">
                  <a:solidFill>
                    <a:srgbClr val="000090"/>
                  </a:solidFill>
                </a:rPr>
                <a:t>Core modulators</a:t>
              </a:r>
            </a:p>
          </p:txBody>
        </p:sp>
        <p:sp>
          <p:nvSpPr>
            <p:cNvPr id="64525" name="ZoneTexte 15">
              <a:extLst>
                <a:ext uri="{FF2B5EF4-FFF2-40B4-BE49-F238E27FC236}">
                  <a16:creationId xmlns:a16="http://schemas.microsoft.com/office/drawing/2014/main" id="{B7065B83-CF46-2AD3-5BE3-524A7957CF3A}"/>
                </a:ext>
              </a:extLst>
            </p:cNvPr>
            <p:cNvSpPr txBox="1">
              <a:spLocks noChangeArrowheads="1"/>
            </p:cNvSpPr>
            <p:nvPr/>
          </p:nvSpPr>
          <p:spPr bwMode="auto">
            <a:xfrm>
              <a:off x="2195736" y="4329391"/>
              <a:ext cx="936104" cy="461665"/>
            </a:xfrm>
            <a:prstGeom prst="rect">
              <a:avLst/>
            </a:prstGeom>
            <a:solidFill>
              <a:srgbClr val="FFFFFF">
                <a:alpha val="59999"/>
              </a:srgbClr>
            </a:solidFill>
            <a:ln w="9525">
              <a:solidFill>
                <a:srgbClr val="000090"/>
              </a:solidFill>
              <a:miter lim="800000"/>
              <a:headEnd/>
              <a:tailEnd/>
            </a:ln>
          </p:spPr>
          <p:txBody>
            <a:bodyPr anchor="ct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1200" b="1">
                  <a:solidFill>
                    <a:srgbClr val="000090"/>
                  </a:solidFill>
                </a:rPr>
                <a:t>Targeting HBx</a:t>
              </a:r>
            </a:p>
          </p:txBody>
        </p:sp>
      </p:grpSp>
      <p:sp>
        <p:nvSpPr>
          <p:cNvPr id="64516" name="ZoneTexte 16">
            <a:extLst>
              <a:ext uri="{FF2B5EF4-FFF2-40B4-BE49-F238E27FC236}">
                <a16:creationId xmlns:a16="http://schemas.microsoft.com/office/drawing/2014/main" id="{43C0B6B9-2132-0964-9172-64DC0C3F610C}"/>
              </a:ext>
            </a:extLst>
          </p:cNvPr>
          <p:cNvSpPr txBox="1">
            <a:spLocks noChangeArrowheads="1"/>
          </p:cNvSpPr>
          <p:nvPr/>
        </p:nvSpPr>
        <p:spPr bwMode="auto">
          <a:xfrm>
            <a:off x="7151689" y="6524626"/>
            <a:ext cx="319563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sz="1400" dirty="0" err="1">
                <a:latin typeface="Arial" panose="020B0604020202020204" pitchFamily="34" charset="0"/>
                <a:cs typeface="Arial" panose="020B0604020202020204" pitchFamily="34" charset="0"/>
              </a:rPr>
              <a:t>Testoni</a:t>
            </a:r>
            <a:r>
              <a:rPr lang="fr-FR" altLang="fr-FR" sz="1400" dirty="0">
                <a:latin typeface="Arial" panose="020B0604020202020204" pitchFamily="34" charset="0"/>
                <a:cs typeface="Arial" panose="020B0604020202020204" pitchFamily="34" charset="0"/>
              </a:rPr>
              <a:t> and </a:t>
            </a:r>
            <a:r>
              <a:rPr lang="fr-FR" altLang="fr-FR" sz="1400" dirty="0" err="1">
                <a:latin typeface="Arial" panose="020B0604020202020204" pitchFamily="34" charset="0"/>
                <a:cs typeface="Arial" panose="020B0604020202020204" pitchFamily="34" charset="0"/>
              </a:rPr>
              <a:t>Zoulim</a:t>
            </a:r>
            <a:r>
              <a:rPr lang="fr-FR" altLang="fr-FR" sz="1400" dirty="0">
                <a:latin typeface="Arial" panose="020B0604020202020204" pitchFamily="34" charset="0"/>
                <a:cs typeface="Arial" panose="020B0604020202020204" pitchFamily="34" charset="0"/>
              </a:rPr>
              <a:t>, </a:t>
            </a:r>
            <a:r>
              <a:rPr lang="fr-FR" altLang="fr-FR" sz="1400" dirty="0" err="1">
                <a:latin typeface="Arial" panose="020B0604020202020204" pitchFamily="34" charset="0"/>
                <a:cs typeface="Arial" panose="020B0604020202020204" pitchFamily="34" charset="0"/>
              </a:rPr>
              <a:t>Hepatology</a:t>
            </a:r>
            <a:r>
              <a:rPr lang="fr-FR" altLang="fr-FR" sz="1400" dirty="0">
                <a:latin typeface="Arial" panose="020B0604020202020204" pitchFamily="34" charset="0"/>
                <a:cs typeface="Arial" panose="020B0604020202020204" pitchFamily="34" charset="0"/>
              </a:rPr>
              <a:t> 2015</a:t>
            </a:r>
          </a:p>
        </p:txBody>
      </p:sp>
      <p:sp>
        <p:nvSpPr>
          <p:cNvPr id="64517" name="ZoneTexte 19">
            <a:extLst>
              <a:ext uri="{FF2B5EF4-FFF2-40B4-BE49-F238E27FC236}">
                <a16:creationId xmlns:a16="http://schemas.microsoft.com/office/drawing/2014/main" id="{5270A83C-C1B6-001C-54F2-45254FD9BF9B}"/>
              </a:ext>
            </a:extLst>
          </p:cNvPr>
          <p:cNvSpPr txBox="1">
            <a:spLocks noChangeArrowheads="1"/>
          </p:cNvSpPr>
          <p:nvPr/>
        </p:nvSpPr>
        <p:spPr bwMode="auto">
          <a:xfrm>
            <a:off x="3575051" y="1"/>
            <a:ext cx="4138613"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sz="3600" dirty="0">
                <a:latin typeface="Trebuchet MS" panose="020B0703020202090204" pitchFamily="34" charset="0"/>
              </a:rPr>
              <a:t>HBV cure: l’avenir?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0793" y="2828100"/>
            <a:ext cx="11808178" cy="3803475"/>
          </a:xfrm>
        </p:spPr>
        <p:txBody>
          <a:bodyPr>
            <a:normAutofit fontScale="90000"/>
          </a:bodyPr>
          <a:lstStyle/>
          <a:p>
            <a:r>
              <a:rPr lang="fr-FR" sz="3100" b="1" dirty="0"/>
              <a:t>VHB</a:t>
            </a:r>
            <a:br>
              <a:rPr lang="fr-FR" sz="3100" b="1" dirty="0"/>
            </a:br>
            <a:r>
              <a:rPr lang="fr-FR" sz="1600" dirty="0"/>
              <a:t>7. Quelle est la stratégie thérapeutique des patients </a:t>
            </a:r>
            <a:r>
              <a:rPr lang="fr-FR" sz="1600" dirty="0" err="1"/>
              <a:t>co</a:t>
            </a:r>
            <a:r>
              <a:rPr lang="fr-FR" sz="1600" dirty="0"/>
              <a:t>-infectés par le VIH ou le VHC ? </a:t>
            </a:r>
            <a:r>
              <a:rPr lang="fr-FR" sz="2200" b="1" dirty="0">
                <a:highlight>
                  <a:srgbClr val="FFFF00"/>
                </a:highlight>
              </a:rPr>
              <a:t>Les patients </a:t>
            </a:r>
            <a:r>
              <a:rPr lang="fr-FR" sz="2200" b="1" dirty="0" err="1">
                <a:highlight>
                  <a:srgbClr val="FFFF00"/>
                </a:highlight>
              </a:rPr>
              <a:t>co</a:t>
            </a:r>
            <a:r>
              <a:rPr lang="fr-FR" sz="2200" b="1" dirty="0">
                <a:highlight>
                  <a:srgbClr val="FFFF00"/>
                </a:highlight>
              </a:rPr>
              <a:t>-infectés par le VHB et le VIH ont une indication à un traitement antiviral contre le VHB, quel que soit le stade de l’infection VHB (grade A</a:t>
            </a:r>
            <a:r>
              <a:rPr lang="fr-FR" sz="2200" dirty="0">
                <a:highlight>
                  <a:srgbClr val="FFFF00"/>
                </a:highlight>
              </a:rPr>
              <a:t>)</a:t>
            </a:r>
            <a:r>
              <a:rPr lang="fr-FR" sz="1600" dirty="0">
                <a:highlight>
                  <a:srgbClr val="FFFF00"/>
                </a:highlight>
              </a:rPr>
              <a:t>. </a:t>
            </a:r>
            <a:r>
              <a:rPr lang="fr-FR" sz="1800" b="1" dirty="0"/>
              <a:t>Le traitement antirétroviral doit contenir une molécule active contre le VHB</a:t>
            </a:r>
            <a:r>
              <a:rPr lang="fr-FR" sz="1600" dirty="0"/>
              <a:t>, en première intention le </a:t>
            </a:r>
            <a:r>
              <a:rPr lang="fr-FR" sz="1600" dirty="0" err="1"/>
              <a:t>tenofovir</a:t>
            </a:r>
            <a:r>
              <a:rPr lang="fr-FR" sz="1600" dirty="0"/>
              <a:t> (</a:t>
            </a:r>
            <a:r>
              <a:rPr lang="fr-FR" sz="1600" dirty="0" err="1"/>
              <a:t>tenofovir</a:t>
            </a:r>
            <a:r>
              <a:rPr lang="fr-FR" sz="1600" dirty="0"/>
              <a:t> </a:t>
            </a:r>
            <a:r>
              <a:rPr lang="fr-FR" sz="1600" dirty="0" err="1"/>
              <a:t>disoproxil</a:t>
            </a:r>
            <a:r>
              <a:rPr lang="fr-FR" sz="1600" dirty="0"/>
              <a:t> fumarate (TDF) ou </a:t>
            </a:r>
            <a:r>
              <a:rPr lang="fr-FR" sz="1600" dirty="0" err="1"/>
              <a:t>tenofovir</a:t>
            </a:r>
            <a:r>
              <a:rPr lang="fr-FR" sz="1600" dirty="0"/>
              <a:t> </a:t>
            </a:r>
            <a:r>
              <a:rPr lang="fr-FR" sz="1600" dirty="0" err="1"/>
              <a:t>alafenamide</a:t>
            </a:r>
            <a:r>
              <a:rPr lang="fr-FR" sz="1600" dirty="0"/>
              <a:t> (TAF)), et être </a:t>
            </a:r>
            <a:r>
              <a:rPr lang="fr-FR" sz="1800" b="1" dirty="0"/>
              <a:t>prescrit </a:t>
            </a:r>
            <a:r>
              <a:rPr lang="fr-FR" sz="1800" b="1" dirty="0" err="1"/>
              <a:t>quotidiennement</a:t>
            </a:r>
            <a:r>
              <a:rPr lang="fr-FR" sz="1800" b="1" dirty="0"/>
              <a:t> </a:t>
            </a:r>
            <a:r>
              <a:rPr lang="fr-FR" sz="1600" dirty="0"/>
              <a:t>(grade A). </a:t>
            </a:r>
            <a:r>
              <a:rPr lang="fr-FR" sz="1600" dirty="0">
                <a:solidFill>
                  <a:srgbClr val="BFBFBF"/>
                </a:solidFill>
              </a:rPr>
              <a:t>Le </a:t>
            </a:r>
            <a:r>
              <a:rPr lang="fr-FR" sz="2200" b="1" dirty="0">
                <a:solidFill>
                  <a:srgbClr val="BFBFBF"/>
                </a:solidFill>
              </a:rPr>
              <a:t>TAF doit être préféré au TDF </a:t>
            </a:r>
            <a:r>
              <a:rPr lang="fr-FR" sz="1600" dirty="0">
                <a:solidFill>
                  <a:srgbClr val="BFBFBF"/>
                </a:solidFill>
              </a:rPr>
              <a:t>en cas de risque de maladie rénale ou osseuse (grade A). Chez les patients ayant un profil de </a:t>
            </a:r>
            <a:r>
              <a:rPr lang="fr-FR" sz="1800" b="1" dirty="0">
                <a:solidFill>
                  <a:srgbClr val="BFBFBF"/>
                </a:solidFill>
              </a:rPr>
              <a:t>guérison fonctionnelle </a:t>
            </a:r>
            <a:r>
              <a:rPr lang="fr-FR" sz="1600" dirty="0">
                <a:solidFill>
                  <a:srgbClr val="BFBFBF"/>
                </a:solidFill>
              </a:rPr>
              <a:t>(Ag </a:t>
            </a:r>
            <a:r>
              <a:rPr lang="fr-FR" sz="1600" dirty="0" err="1">
                <a:solidFill>
                  <a:srgbClr val="BFBFBF"/>
                </a:solidFill>
              </a:rPr>
              <a:t>HBs</a:t>
            </a:r>
            <a:r>
              <a:rPr lang="fr-FR" sz="1600" dirty="0">
                <a:solidFill>
                  <a:srgbClr val="BFBFBF"/>
                </a:solidFill>
              </a:rPr>
              <a:t> –, </a:t>
            </a:r>
            <a:r>
              <a:rPr lang="fr-FR" sz="1600" dirty="0" err="1">
                <a:solidFill>
                  <a:srgbClr val="BFBFBF"/>
                </a:solidFill>
              </a:rPr>
              <a:t>Ac</a:t>
            </a:r>
            <a:r>
              <a:rPr lang="fr-FR" sz="1600" dirty="0">
                <a:solidFill>
                  <a:srgbClr val="BFBFBF"/>
                </a:solidFill>
              </a:rPr>
              <a:t> anti-</a:t>
            </a:r>
            <a:r>
              <a:rPr lang="fr-FR" sz="1600" dirty="0" err="1">
                <a:solidFill>
                  <a:srgbClr val="BFBFBF"/>
                </a:solidFill>
              </a:rPr>
              <a:t>HBc</a:t>
            </a:r>
            <a:r>
              <a:rPr lang="fr-FR" sz="1600" dirty="0">
                <a:solidFill>
                  <a:srgbClr val="BFBFBF"/>
                </a:solidFill>
              </a:rPr>
              <a:t> +) traités pour le VIH, </a:t>
            </a:r>
            <a:r>
              <a:rPr lang="fr-FR" sz="2200" b="1" dirty="0">
                <a:solidFill>
                  <a:srgbClr val="BFBFBF"/>
                </a:solidFill>
              </a:rPr>
              <a:t>l’interruption du traitement actif sur le VHB est à risque de réactivation VHB </a:t>
            </a:r>
            <a:r>
              <a:rPr lang="fr-FR" sz="1800" b="1" dirty="0">
                <a:solidFill>
                  <a:srgbClr val="BFBFBF"/>
                </a:solidFill>
              </a:rPr>
              <a:t>et doit conduire à un dépistage régulier d’une réactivation VHB </a:t>
            </a:r>
            <a:r>
              <a:rPr lang="fr-FR" sz="1600" dirty="0">
                <a:solidFill>
                  <a:srgbClr val="BFBFBF"/>
                </a:solidFill>
              </a:rPr>
              <a:t>(grade B).</a:t>
            </a:r>
            <a:br>
              <a:rPr lang="fr-FR" sz="1600" dirty="0">
                <a:solidFill>
                  <a:srgbClr val="BFBFBF"/>
                </a:solidFill>
              </a:rPr>
            </a:br>
            <a:br>
              <a:rPr lang="fr-FR" sz="1600" dirty="0">
                <a:solidFill>
                  <a:srgbClr val="BFBFBF"/>
                </a:solidFill>
              </a:rPr>
            </a:br>
            <a:br>
              <a:rPr lang="fr-FR" sz="1600" dirty="0"/>
            </a:br>
            <a:r>
              <a:rPr lang="fr-FR" sz="3100" b="1" dirty="0"/>
              <a:t>VHD</a:t>
            </a:r>
            <a:br>
              <a:rPr lang="fr-FR" sz="3100" b="1" dirty="0"/>
            </a:br>
            <a:r>
              <a:rPr lang="fr-FR" sz="1600" dirty="0"/>
              <a:t>7. Prise en charge des populations particulières </a:t>
            </a:r>
            <a:br>
              <a:rPr lang="fr-FR" sz="1600" dirty="0"/>
            </a:br>
            <a:r>
              <a:rPr lang="fr-FR" sz="1600" dirty="0"/>
              <a:t>7.1. </a:t>
            </a:r>
            <a:r>
              <a:rPr lang="fr-FR" sz="1600" dirty="0" err="1"/>
              <a:t>Co-infection</a:t>
            </a:r>
            <a:r>
              <a:rPr lang="fr-FR" sz="1600" dirty="0"/>
              <a:t> par le VIH et/ou le VHC Il est recommandé </a:t>
            </a:r>
            <a:r>
              <a:rPr lang="fr-FR" sz="1800" b="1" dirty="0"/>
              <a:t>de </a:t>
            </a:r>
            <a:r>
              <a:rPr lang="fr-FR" sz="2200" b="1" dirty="0"/>
              <a:t>traiter les patients infectés par le VIH </a:t>
            </a:r>
            <a:r>
              <a:rPr lang="fr-FR" sz="1800" b="1" dirty="0"/>
              <a:t>contrôlés sur le plan </a:t>
            </a:r>
            <a:r>
              <a:rPr lang="fr-FR" sz="1800" b="1" dirty="0" err="1"/>
              <a:t>immunovirologique</a:t>
            </a:r>
            <a:r>
              <a:rPr lang="fr-FR" sz="1800" b="1" dirty="0"/>
              <a:t> </a:t>
            </a:r>
            <a:r>
              <a:rPr lang="fr-FR" sz="1600" dirty="0"/>
              <a:t>et présentant </a:t>
            </a:r>
            <a:r>
              <a:rPr lang="fr-FR" sz="2200" b="1" dirty="0"/>
              <a:t>une infection VHD réplicative </a:t>
            </a:r>
            <a:r>
              <a:rPr lang="fr-FR" sz="1800" b="1" dirty="0"/>
              <a:t>selon les mêmes indications et modalités que les patients séronégatifs pour le VIH </a:t>
            </a:r>
            <a:r>
              <a:rPr lang="fr-FR" sz="1600" dirty="0"/>
              <a:t>(AE). En cas de traitement par le LNF/RTV, il est recommandé d’apporter une </a:t>
            </a:r>
            <a:r>
              <a:rPr lang="fr-FR" sz="1800" b="1" dirty="0"/>
              <a:t>attention au risque </a:t>
            </a:r>
            <a:r>
              <a:rPr lang="fr-FR" sz="2200" b="1" dirty="0"/>
              <a:t>d’</a:t>
            </a:r>
            <a:r>
              <a:rPr lang="fr-FR" sz="2200" b="1" dirty="0" err="1"/>
              <a:t>interaction</a:t>
            </a:r>
            <a:r>
              <a:rPr lang="fr-FR" sz="2200" b="1" dirty="0"/>
              <a:t> médicamenteuse </a:t>
            </a:r>
            <a:r>
              <a:rPr lang="fr-FR" sz="1800" b="1" dirty="0"/>
              <a:t>avec le traitement antirétroviral (ARV) </a:t>
            </a:r>
            <a:r>
              <a:rPr lang="fr-FR" sz="1600" dirty="0"/>
              <a:t>du patient (AE). Il est recommandé une surveillance clinique, biologique, virologique et échographique identique à celle des patients séronégatifs pour le VIH (AE). Chez tous les patients tri-infectés VHB-VHD-VHC, il est recommandé de traiter l’infection VHC </a:t>
            </a:r>
            <a:r>
              <a:rPr lang="fr-FR" sz="1600" dirty="0" err="1"/>
              <a:t>réplicative</a:t>
            </a:r>
            <a:r>
              <a:rPr lang="fr-FR" sz="1600" dirty="0"/>
              <a:t> préalablement à l’instauration du traitement anti-VHD (Grade A). Il est recommandé de statuer sur l’éligibilité à un traitement du VHD après l’éradication du VHC (Grade A). </a:t>
            </a:r>
          </a:p>
        </p:txBody>
      </p:sp>
      <p:sp>
        <p:nvSpPr>
          <p:cNvPr id="4" name="ZoneTexte 3"/>
          <p:cNvSpPr txBox="1"/>
          <p:nvPr/>
        </p:nvSpPr>
        <p:spPr>
          <a:xfrm>
            <a:off x="116775" y="191910"/>
            <a:ext cx="11925608" cy="1138773"/>
          </a:xfrm>
          <a:prstGeom prst="rect">
            <a:avLst/>
          </a:prstGeom>
          <a:noFill/>
        </p:spPr>
        <p:txBody>
          <a:bodyPr wrap="square" rtlCol="0">
            <a:spAutoFit/>
          </a:bodyPr>
          <a:lstStyle/>
          <a:p>
            <a:pPr algn="ctr"/>
            <a:r>
              <a:rPr lang="fr-FR" sz="3600" dirty="0">
                <a:latin typeface="Trebuchet MS" panose="020B0603020202020204" pitchFamily="34" charset="0"/>
              </a:rPr>
              <a:t>Prise en charge de l’hépatite B chez le </a:t>
            </a:r>
            <a:r>
              <a:rPr lang="fr-FR" sz="3600" dirty="0" err="1">
                <a:latin typeface="Trebuchet MS" panose="020B0603020202020204" pitchFamily="34" charset="0"/>
              </a:rPr>
              <a:t>co-infecté</a:t>
            </a:r>
            <a:r>
              <a:rPr lang="fr-FR" sz="3600" dirty="0">
                <a:latin typeface="Trebuchet MS" panose="020B0603020202020204" pitchFamily="34" charset="0"/>
              </a:rPr>
              <a:t> VIH</a:t>
            </a:r>
          </a:p>
          <a:p>
            <a:pPr algn="ctr"/>
            <a:r>
              <a:rPr lang="fr-FR" sz="3200" dirty="0">
                <a:latin typeface="Trebuchet MS" panose="020B0603020202020204" pitchFamily="34" charset="0"/>
              </a:rPr>
              <a:t>Recommandations HAS/ANRS/CNS 2024</a:t>
            </a:r>
          </a:p>
        </p:txBody>
      </p:sp>
    </p:spTree>
    <p:extLst>
      <p:ext uri="{BB962C8B-B14F-4D97-AF65-F5344CB8AC3E}">
        <p14:creationId xmlns:p14="http://schemas.microsoft.com/office/powerpoint/2010/main" val="30184389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re 1"/>
          <p:cNvSpPr>
            <a:spLocks noGrp="1"/>
          </p:cNvSpPr>
          <p:nvPr>
            <p:ph type="title"/>
          </p:nvPr>
        </p:nvSpPr>
        <p:spPr>
          <a:xfrm>
            <a:off x="875967" y="40202"/>
            <a:ext cx="11038416" cy="1152525"/>
          </a:xfrm>
        </p:spPr>
        <p:txBody>
          <a:bodyPr lIns="121917" tIns="60958" rIns="121917" bIns="60958"/>
          <a:lstStyle/>
          <a:p>
            <a:r>
              <a:rPr lang="fr-FR" sz="3600" dirty="0">
                <a:solidFill>
                  <a:schemeClr val="tx1"/>
                </a:solidFill>
                <a:latin typeface="Trebuchet MS" charset="0"/>
                <a:ea typeface="ＭＳ Ｐゴシック" charset="0"/>
                <a:cs typeface="Trebuchet MS" charset="0"/>
              </a:rPr>
              <a:t>Nouvelles cibles thérapeutiques: </a:t>
            </a:r>
            <a:r>
              <a:rPr lang="fr-FR" altLang="fr-FR" sz="3600" dirty="0">
                <a:latin typeface="Trebuchet MS" panose="020B0703020202090204" pitchFamily="34" charset="0"/>
              </a:rPr>
              <a:t>HBV cure, l’avenir?</a:t>
            </a:r>
            <a:br>
              <a:rPr lang="fr-FR" altLang="fr-FR" sz="3600" dirty="0">
                <a:latin typeface="Trebuchet MS" panose="020B0703020202090204" pitchFamily="34" charset="0"/>
              </a:rPr>
            </a:br>
            <a:r>
              <a:rPr lang="fr-FR" sz="3600" dirty="0">
                <a:solidFill>
                  <a:schemeClr val="tx1"/>
                </a:solidFill>
                <a:latin typeface="Trebuchet MS" charset="0"/>
                <a:ea typeface="ＭＳ Ｐゴシック" charset="0"/>
                <a:cs typeface="Trebuchet MS" charset="0"/>
              </a:rPr>
              <a:t> </a:t>
            </a:r>
          </a:p>
        </p:txBody>
      </p:sp>
      <p:sp>
        <p:nvSpPr>
          <p:cNvPr id="44034" name="Rectangle 6"/>
          <p:cNvSpPr>
            <a:spLocks noChangeArrowheads="1"/>
          </p:cNvSpPr>
          <p:nvPr/>
        </p:nvSpPr>
        <p:spPr bwMode="auto">
          <a:xfrm>
            <a:off x="7137401" y="1435101"/>
            <a:ext cx="3748617" cy="4500563"/>
          </a:xfrm>
          <a:prstGeom prst="rect">
            <a:avLst/>
          </a:prstGeom>
          <a:solidFill>
            <a:srgbClr val="BBDCEB">
              <a:alpha val="20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lIns="91438" tIns="45719" rIns="91438" bIns="45719"/>
          <a:lstStyle/>
          <a:p>
            <a:pPr defTabSz="912813">
              <a:spcAft>
                <a:spcPct val="25000"/>
              </a:spcAft>
              <a:buFontTx/>
              <a:buChar char="•"/>
            </a:pPr>
            <a:endParaRPr lang="en-US" sz="3600" b="1">
              <a:solidFill>
                <a:srgbClr val="000000"/>
              </a:solidFill>
              <a:latin typeface="Arial" charset="0"/>
              <a:cs typeface="Arial" charset="0"/>
            </a:endParaRPr>
          </a:p>
        </p:txBody>
      </p:sp>
      <p:sp>
        <p:nvSpPr>
          <p:cNvPr id="44035" name="Rectangle 13"/>
          <p:cNvSpPr>
            <a:spLocks noChangeArrowheads="1"/>
          </p:cNvSpPr>
          <p:nvPr/>
        </p:nvSpPr>
        <p:spPr bwMode="auto">
          <a:xfrm>
            <a:off x="1390651" y="1412875"/>
            <a:ext cx="4207933" cy="4230688"/>
          </a:xfrm>
          <a:prstGeom prst="rect">
            <a:avLst/>
          </a:prstGeom>
          <a:solidFill>
            <a:srgbClr val="F3F1E9"/>
          </a:solidFill>
          <a:ln>
            <a:noFill/>
          </a:ln>
          <a:extLst>
            <a:ext uri="{91240B29-F687-4f45-9708-019B960494DF}">
              <a14:hiddenLine xmlns:a14="http://schemas.microsoft.com/office/drawing/2010/main" xmlns="" w="9525">
                <a:solidFill>
                  <a:srgbClr val="000000"/>
                </a:solidFill>
                <a:round/>
                <a:headEnd/>
                <a:tailEnd/>
              </a14:hiddenLine>
            </a:ext>
          </a:extLst>
        </p:spPr>
        <p:txBody>
          <a:bodyPr lIns="91438" tIns="45719" rIns="91438" bIns="45719"/>
          <a:lstStyle/>
          <a:p>
            <a:pPr defTabSz="684213">
              <a:spcAft>
                <a:spcPct val="25000"/>
              </a:spcAft>
              <a:buFontTx/>
              <a:buChar char="•"/>
            </a:pPr>
            <a:endParaRPr lang="en-US" sz="2700" b="1">
              <a:solidFill>
                <a:srgbClr val="000000"/>
              </a:solidFill>
              <a:latin typeface="Arial" charset="0"/>
              <a:cs typeface="Arial" charset="0"/>
            </a:endParaRPr>
          </a:p>
        </p:txBody>
      </p:sp>
      <p:sp>
        <p:nvSpPr>
          <p:cNvPr id="6" name="Rounded Rectangle 14"/>
          <p:cNvSpPr>
            <a:spLocks/>
          </p:cNvSpPr>
          <p:nvPr/>
        </p:nvSpPr>
        <p:spPr>
          <a:xfrm rot="16200000">
            <a:off x="1688837" y="2578366"/>
            <a:ext cx="3268663" cy="2722033"/>
          </a:xfrm>
          <a:prstGeom prst="roundRect">
            <a:avLst>
              <a:gd name="adj" fmla="val 12287"/>
            </a:avLst>
          </a:prstGeom>
          <a:gradFill flip="none" rotWithShape="1">
            <a:gsLst>
              <a:gs pos="50000">
                <a:srgbClr val="D5D0B5"/>
              </a:gs>
              <a:gs pos="62000">
                <a:srgbClr val="DED9C4"/>
              </a:gs>
              <a:gs pos="99000">
                <a:srgbClr val="EEECE2"/>
              </a:gs>
            </a:gsLst>
            <a:lin ang="18600000" scaled="0"/>
            <a:tileRect/>
          </a:gradFill>
          <a:ln w="3175" cap="flat" cmpd="sng" algn="ctr">
            <a:noFill/>
            <a:prstDash val="solid"/>
          </a:ln>
          <a:effectLst/>
        </p:spPr>
        <p:txBody>
          <a:bodyPr lIns="47961" tIns="23981" rIns="47961" bIns="23981" anchor="ctr"/>
          <a:lstStyle/>
          <a:p>
            <a:pPr algn="ctr" defTabSz="342561">
              <a:defRPr/>
            </a:pPr>
            <a:endParaRPr lang="en-US" sz="1300" kern="0" dirty="0">
              <a:solidFill>
                <a:prstClr val="white"/>
              </a:solidFill>
              <a:latin typeface="Franklin Gothic Book" pitchFamily="34" charset="0"/>
              <a:cs typeface="Arial" charset="0"/>
            </a:endParaRPr>
          </a:p>
        </p:txBody>
      </p:sp>
      <p:sp>
        <p:nvSpPr>
          <p:cNvPr id="7" name="Oval 70"/>
          <p:cNvSpPr>
            <a:spLocks noChangeAspect="1" noChangeArrowheads="1"/>
          </p:cNvSpPr>
          <p:nvPr/>
        </p:nvSpPr>
        <p:spPr bwMode="auto">
          <a:xfrm>
            <a:off x="2436665" y="2893551"/>
            <a:ext cx="1864587" cy="1092411"/>
          </a:xfrm>
          <a:prstGeom prst="ellipse">
            <a:avLst/>
          </a:prstGeom>
          <a:gradFill flip="none" rotWithShape="1">
            <a:gsLst>
              <a:gs pos="58000">
                <a:srgbClr val="C4BD97"/>
              </a:gs>
              <a:gs pos="97000">
                <a:srgbClr val="BEB68C"/>
              </a:gs>
              <a:gs pos="18000">
                <a:srgbClr val="FFFFFF"/>
              </a:gs>
            </a:gsLst>
            <a:path path="circle">
              <a:fillToRect r="100000" b="100000"/>
            </a:path>
            <a:tileRect l="-100000" t="-100000"/>
          </a:gradFill>
          <a:ln w="9525">
            <a:noFill/>
            <a:round/>
            <a:headEnd/>
            <a:tailEnd/>
          </a:ln>
        </p:spPr>
        <p:txBody>
          <a:bodyPr wrap="none" lIns="91438" tIns="45719" rIns="91438" bIns="45719" anchor="ctr"/>
          <a:lstStyle>
            <a:lvl1pPr eaLnBrk="0" hangingPunct="0">
              <a:defRPr sz="3600" b="1" baseline="-25000">
                <a:solidFill>
                  <a:schemeClr val="tx1"/>
                </a:solidFill>
                <a:latin typeface="Arial" charset="0"/>
                <a:cs typeface="Arial" charset="0"/>
              </a:defRPr>
            </a:lvl1pPr>
            <a:lvl2pPr marL="742950" indent="-285750" eaLnBrk="0" hangingPunct="0">
              <a:defRPr sz="3600" b="1" baseline="-25000">
                <a:solidFill>
                  <a:schemeClr val="tx1"/>
                </a:solidFill>
                <a:latin typeface="Arial" charset="0"/>
                <a:cs typeface="Arial" charset="0"/>
              </a:defRPr>
            </a:lvl2pPr>
            <a:lvl3pPr marL="1143000" indent="-228600" eaLnBrk="0" hangingPunct="0">
              <a:defRPr sz="3600" b="1" baseline="-25000">
                <a:solidFill>
                  <a:schemeClr val="tx1"/>
                </a:solidFill>
                <a:latin typeface="Arial" charset="0"/>
                <a:cs typeface="Arial" charset="0"/>
              </a:defRPr>
            </a:lvl3pPr>
            <a:lvl4pPr marL="1600200" indent="-228600" eaLnBrk="0" hangingPunct="0">
              <a:defRPr sz="3600" b="1" baseline="-25000">
                <a:solidFill>
                  <a:schemeClr val="tx1"/>
                </a:solidFill>
                <a:latin typeface="Arial" charset="0"/>
                <a:cs typeface="Arial" charset="0"/>
              </a:defRPr>
            </a:lvl4pPr>
            <a:lvl5pPr marL="2057400" indent="-228600" eaLnBrk="0" hangingPunct="0">
              <a:defRPr sz="3600" b="1" baseline="-25000">
                <a:solidFill>
                  <a:schemeClr val="tx1"/>
                </a:solidFill>
                <a:latin typeface="Arial" charset="0"/>
                <a:cs typeface="Arial" charset="0"/>
              </a:defRPr>
            </a:lvl5pPr>
            <a:lvl6pPr marL="2514600" indent="-228600" eaLnBrk="0" fontAlgn="base" hangingPunct="0">
              <a:spcBef>
                <a:spcPct val="0"/>
              </a:spcBef>
              <a:spcAft>
                <a:spcPct val="0"/>
              </a:spcAft>
              <a:defRPr sz="3600" b="1" baseline="-25000">
                <a:solidFill>
                  <a:schemeClr val="tx1"/>
                </a:solidFill>
                <a:latin typeface="Arial" charset="0"/>
                <a:cs typeface="Arial" charset="0"/>
              </a:defRPr>
            </a:lvl6pPr>
            <a:lvl7pPr marL="2971800" indent="-228600" eaLnBrk="0" fontAlgn="base" hangingPunct="0">
              <a:spcBef>
                <a:spcPct val="0"/>
              </a:spcBef>
              <a:spcAft>
                <a:spcPct val="0"/>
              </a:spcAft>
              <a:defRPr sz="3600" b="1" baseline="-25000">
                <a:solidFill>
                  <a:schemeClr val="tx1"/>
                </a:solidFill>
                <a:latin typeface="Arial" charset="0"/>
                <a:cs typeface="Arial" charset="0"/>
              </a:defRPr>
            </a:lvl7pPr>
            <a:lvl8pPr marL="3429000" indent="-228600" eaLnBrk="0" fontAlgn="base" hangingPunct="0">
              <a:spcBef>
                <a:spcPct val="0"/>
              </a:spcBef>
              <a:spcAft>
                <a:spcPct val="0"/>
              </a:spcAft>
              <a:defRPr sz="3600" b="1" baseline="-25000">
                <a:solidFill>
                  <a:schemeClr val="tx1"/>
                </a:solidFill>
                <a:latin typeface="Arial" charset="0"/>
                <a:cs typeface="Arial" charset="0"/>
              </a:defRPr>
            </a:lvl8pPr>
            <a:lvl9pPr marL="3886200" indent="-228600" eaLnBrk="0" fontAlgn="base" hangingPunct="0">
              <a:spcBef>
                <a:spcPct val="0"/>
              </a:spcBef>
              <a:spcAft>
                <a:spcPct val="0"/>
              </a:spcAft>
              <a:defRPr sz="3600" b="1" baseline="-25000">
                <a:solidFill>
                  <a:schemeClr val="tx1"/>
                </a:solidFill>
                <a:latin typeface="Arial" charset="0"/>
                <a:cs typeface="Arial" charset="0"/>
              </a:defRPr>
            </a:lvl9pPr>
          </a:lstStyle>
          <a:p>
            <a:pPr defTabSz="685783">
              <a:defRPr/>
            </a:pPr>
            <a:endParaRPr lang="en-US" altLang="en-US" sz="2100" kern="0" baseline="0">
              <a:solidFill>
                <a:srgbClr val="000000"/>
              </a:solidFill>
            </a:endParaRPr>
          </a:p>
        </p:txBody>
      </p:sp>
      <p:grpSp>
        <p:nvGrpSpPr>
          <p:cNvPr id="44040" name="Group 16"/>
          <p:cNvGrpSpPr>
            <a:grpSpLocks noChangeAspect="1"/>
          </p:cNvGrpSpPr>
          <p:nvPr/>
        </p:nvGrpSpPr>
        <p:grpSpPr bwMode="auto">
          <a:xfrm>
            <a:off x="2749551" y="3338514"/>
            <a:ext cx="702733" cy="212725"/>
            <a:chOff x="2291060" y="2411437"/>
            <a:chExt cx="389492" cy="119675"/>
          </a:xfrm>
        </p:grpSpPr>
        <p:sp>
          <p:nvSpPr>
            <p:cNvPr id="9" name="Oval 334"/>
            <p:cNvSpPr/>
            <p:nvPr/>
          </p:nvSpPr>
          <p:spPr bwMode="auto">
            <a:xfrm>
              <a:off x="2291060" y="2411437"/>
              <a:ext cx="126702" cy="119675"/>
            </a:xfrm>
            <a:prstGeom prst="ellipse">
              <a:avLst/>
            </a:prstGeom>
            <a:noFill/>
            <a:ln w="38100" cap="flat" cmpd="sng" algn="ctr">
              <a:solidFill>
                <a:schemeClr val="tx1">
                  <a:lumMod val="50000"/>
                  <a:lumOff val="50000"/>
                </a:schemeClr>
              </a:solidFill>
              <a:prstDash val="solid"/>
            </a:ln>
            <a:effectLst/>
          </p:spPr>
          <p:txBody>
            <a:bodyPr anchor="ctr"/>
            <a:lstStyle/>
            <a:p>
              <a:pPr algn="ctr" defTabSz="685783">
                <a:defRPr/>
              </a:pPr>
              <a:endParaRPr lang="en-US" sz="1300" kern="0">
                <a:solidFill>
                  <a:srgbClr val="FFFFFF"/>
                </a:solidFill>
                <a:cs typeface="Arial" panose="020B0604020202020204" pitchFamily="34" charset="0"/>
              </a:endParaRPr>
            </a:p>
          </p:txBody>
        </p:sp>
        <p:sp>
          <p:nvSpPr>
            <p:cNvPr id="10" name="Oval 335"/>
            <p:cNvSpPr/>
            <p:nvPr/>
          </p:nvSpPr>
          <p:spPr bwMode="auto">
            <a:xfrm>
              <a:off x="2422455" y="2411437"/>
              <a:ext cx="126702" cy="119675"/>
            </a:xfrm>
            <a:prstGeom prst="ellipse">
              <a:avLst/>
            </a:prstGeom>
            <a:noFill/>
            <a:ln w="38100" cap="flat" cmpd="sng" algn="ctr">
              <a:solidFill>
                <a:schemeClr val="tx1">
                  <a:lumMod val="50000"/>
                  <a:lumOff val="50000"/>
                </a:schemeClr>
              </a:solidFill>
              <a:prstDash val="solid"/>
            </a:ln>
            <a:effectLst/>
          </p:spPr>
          <p:txBody>
            <a:bodyPr anchor="ctr"/>
            <a:lstStyle/>
            <a:p>
              <a:pPr algn="ctr" defTabSz="685783">
                <a:defRPr/>
              </a:pPr>
              <a:endParaRPr lang="en-US" sz="1300" kern="0" dirty="0">
                <a:solidFill>
                  <a:srgbClr val="FFFFFF"/>
                </a:solidFill>
                <a:cs typeface="Arial" panose="020B0604020202020204" pitchFamily="34" charset="0"/>
              </a:endParaRPr>
            </a:p>
          </p:txBody>
        </p:sp>
        <p:sp>
          <p:nvSpPr>
            <p:cNvPr id="11" name="Oval 336"/>
            <p:cNvSpPr/>
            <p:nvPr/>
          </p:nvSpPr>
          <p:spPr bwMode="auto">
            <a:xfrm>
              <a:off x="2553850" y="2411437"/>
              <a:ext cx="126702" cy="119675"/>
            </a:xfrm>
            <a:prstGeom prst="ellipse">
              <a:avLst/>
            </a:prstGeom>
            <a:noFill/>
            <a:ln w="38100" cap="flat" cmpd="sng" algn="ctr">
              <a:solidFill>
                <a:schemeClr val="tx1">
                  <a:lumMod val="50000"/>
                  <a:lumOff val="50000"/>
                </a:schemeClr>
              </a:solidFill>
              <a:prstDash val="solid"/>
            </a:ln>
            <a:effectLst/>
          </p:spPr>
          <p:txBody>
            <a:bodyPr anchor="ctr"/>
            <a:lstStyle/>
            <a:p>
              <a:pPr algn="ctr" defTabSz="685783">
                <a:defRPr/>
              </a:pPr>
              <a:endParaRPr lang="en-US" sz="1300" kern="0" dirty="0">
                <a:solidFill>
                  <a:srgbClr val="FFFFFF"/>
                </a:solidFill>
                <a:cs typeface="Arial" panose="020B0604020202020204" pitchFamily="34" charset="0"/>
              </a:endParaRPr>
            </a:p>
          </p:txBody>
        </p:sp>
      </p:grpSp>
      <p:sp>
        <p:nvSpPr>
          <p:cNvPr id="12" name="TextBox 37"/>
          <p:cNvSpPr txBox="1">
            <a:spLocks noChangeArrowheads="1"/>
          </p:cNvSpPr>
          <p:nvPr/>
        </p:nvSpPr>
        <p:spPr bwMode="auto">
          <a:xfrm>
            <a:off x="3452284" y="3278189"/>
            <a:ext cx="1107016"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tIns="45719" rIns="91438" bIns="45719">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2800" b="1">
                <a:solidFill>
                  <a:schemeClr val="tx1"/>
                </a:solidFill>
                <a:latin typeface="Arial" pitchFamily="34" charset="0"/>
                <a:cs typeface="Arial" pitchFamily="34" charset="0"/>
              </a:defRPr>
            </a:lvl9pPr>
          </a:lstStyle>
          <a:p>
            <a:pPr algn="ctr" defTabSz="685783" eaLnBrk="1" hangingPunct="1">
              <a:defRPr/>
            </a:pPr>
            <a:r>
              <a:rPr lang="en-US" sz="1100" kern="0" dirty="0" err="1">
                <a:solidFill>
                  <a:srgbClr val="404040"/>
                </a:solidFill>
                <a:latin typeface="Arial"/>
              </a:rPr>
              <a:t>cccDNA</a:t>
            </a:r>
            <a:r>
              <a:rPr lang="en-US" sz="1100" kern="0" dirty="0">
                <a:solidFill>
                  <a:srgbClr val="404040"/>
                </a:solidFill>
                <a:latin typeface="Arial"/>
              </a:rPr>
              <a:t> </a:t>
            </a:r>
          </a:p>
        </p:txBody>
      </p:sp>
      <p:grpSp>
        <p:nvGrpSpPr>
          <p:cNvPr id="44042" name="Group 21"/>
          <p:cNvGrpSpPr>
            <a:grpSpLocks/>
          </p:cNvGrpSpPr>
          <p:nvPr/>
        </p:nvGrpSpPr>
        <p:grpSpPr bwMode="auto">
          <a:xfrm>
            <a:off x="2658533" y="4449759"/>
            <a:ext cx="1905000" cy="230832"/>
            <a:chOff x="2267466" y="4889451"/>
            <a:chExt cx="1977936" cy="246924"/>
          </a:xfrm>
        </p:grpSpPr>
        <p:grpSp>
          <p:nvGrpSpPr>
            <p:cNvPr id="44194" name="Group 22"/>
            <p:cNvGrpSpPr>
              <a:grpSpLocks/>
            </p:cNvGrpSpPr>
            <p:nvPr/>
          </p:nvGrpSpPr>
          <p:grpSpPr bwMode="auto">
            <a:xfrm>
              <a:off x="2267466" y="4953651"/>
              <a:ext cx="1097280" cy="148599"/>
              <a:chOff x="2267466" y="4953000"/>
              <a:chExt cx="1097280" cy="148599"/>
            </a:xfrm>
          </p:grpSpPr>
          <p:sp>
            <p:nvSpPr>
              <p:cNvPr id="16" name="Line 10"/>
              <p:cNvSpPr>
                <a:spLocks noChangeAspect="1" noChangeShapeType="1"/>
              </p:cNvSpPr>
              <p:nvPr/>
            </p:nvSpPr>
            <p:spPr bwMode="auto">
              <a:xfrm flipV="1">
                <a:off x="2715798" y="5026351"/>
                <a:ext cx="648324" cy="0"/>
              </a:xfrm>
              <a:prstGeom prst="line">
                <a:avLst/>
              </a:prstGeom>
              <a:noFill/>
              <a:ln w="38100">
                <a:solidFill>
                  <a:schemeClr val="tx1">
                    <a:lumMod val="50000"/>
                    <a:lumOff val="50000"/>
                  </a:schemeClr>
                </a:solidFill>
                <a:round/>
                <a:headEnd/>
                <a:tailEnd/>
              </a:ln>
              <a:extLst>
                <a:ext uri="{909E8E84-426E-40dd-AFC4-6F175D3DCCD1}">
                  <a14:hiddenFill xmlns:a14="http://schemas.microsoft.com/office/drawing/2010/main" xmlns="">
                    <a:noFill/>
                  </a14:hiddenFill>
                </a:ext>
              </a:extLst>
            </p:spPr>
            <p:txBody>
              <a:bodyPr wrap="none" anchor="ctr"/>
              <a:lstStyle/>
              <a:p>
                <a:pPr algn="ctr" defTabSz="685783">
                  <a:defRPr/>
                </a:pPr>
                <a:endParaRPr lang="en-US" sz="1500" kern="0">
                  <a:solidFill>
                    <a:srgbClr val="000000"/>
                  </a:solidFill>
                  <a:cs typeface="Arial" panose="020B0604020202020204" pitchFamily="34" charset="0"/>
                </a:endParaRPr>
              </a:p>
            </p:txBody>
          </p:sp>
          <p:sp>
            <p:nvSpPr>
              <p:cNvPr id="17" name="Line 11"/>
              <p:cNvSpPr>
                <a:spLocks noChangeAspect="1" noChangeShapeType="1"/>
              </p:cNvSpPr>
              <p:nvPr/>
            </p:nvSpPr>
            <p:spPr bwMode="auto">
              <a:xfrm flipV="1">
                <a:off x="3120176" y="5101071"/>
                <a:ext cx="243946" cy="0"/>
              </a:xfrm>
              <a:prstGeom prst="line">
                <a:avLst/>
              </a:prstGeom>
              <a:noFill/>
              <a:ln w="38100">
                <a:solidFill>
                  <a:schemeClr val="tx1">
                    <a:lumMod val="50000"/>
                    <a:lumOff val="50000"/>
                  </a:schemeClr>
                </a:solidFill>
                <a:round/>
                <a:headEnd/>
                <a:tailEnd/>
              </a:ln>
              <a:extLst>
                <a:ext uri="{909E8E84-426E-40dd-AFC4-6F175D3DCCD1}">
                  <a14:hiddenFill xmlns:a14="http://schemas.microsoft.com/office/drawing/2010/main" xmlns="">
                    <a:noFill/>
                  </a14:hiddenFill>
                </a:ext>
              </a:extLst>
            </p:spPr>
            <p:txBody>
              <a:bodyPr wrap="none" anchor="ctr"/>
              <a:lstStyle/>
              <a:p>
                <a:pPr algn="ctr" defTabSz="685783">
                  <a:defRPr/>
                </a:pPr>
                <a:endParaRPr lang="en-US" sz="1500" kern="0">
                  <a:solidFill>
                    <a:srgbClr val="000000"/>
                  </a:solidFill>
                  <a:cs typeface="Arial" panose="020B0604020202020204" pitchFamily="34" charset="0"/>
                </a:endParaRPr>
              </a:p>
            </p:txBody>
          </p:sp>
          <p:sp>
            <p:nvSpPr>
              <p:cNvPr id="18" name="Line 12"/>
              <p:cNvSpPr>
                <a:spLocks noChangeAspect="1" noChangeShapeType="1"/>
              </p:cNvSpPr>
              <p:nvPr/>
            </p:nvSpPr>
            <p:spPr bwMode="auto">
              <a:xfrm flipV="1">
                <a:off x="2267466" y="4951632"/>
                <a:ext cx="1096656" cy="0"/>
              </a:xfrm>
              <a:prstGeom prst="line">
                <a:avLst/>
              </a:prstGeom>
              <a:noFill/>
              <a:ln w="38100">
                <a:solidFill>
                  <a:schemeClr val="tx1">
                    <a:lumMod val="50000"/>
                    <a:lumOff val="50000"/>
                  </a:schemeClr>
                </a:solidFill>
                <a:round/>
                <a:headEnd/>
                <a:tailEnd/>
              </a:ln>
              <a:extLst>
                <a:ext uri="{909E8E84-426E-40dd-AFC4-6F175D3DCCD1}">
                  <a14:hiddenFill xmlns:a14="http://schemas.microsoft.com/office/drawing/2010/main" xmlns="">
                    <a:noFill/>
                  </a14:hiddenFill>
                </a:ext>
              </a:extLst>
            </p:spPr>
            <p:txBody>
              <a:bodyPr wrap="none" anchor="ctr"/>
              <a:lstStyle/>
              <a:p>
                <a:pPr algn="ctr" defTabSz="685783">
                  <a:defRPr/>
                </a:pPr>
                <a:endParaRPr lang="en-US" sz="1500" kern="0">
                  <a:ln>
                    <a:solidFill>
                      <a:srgbClr val="FF5050"/>
                    </a:solidFill>
                  </a:ln>
                  <a:solidFill>
                    <a:srgbClr val="000000"/>
                  </a:solidFill>
                  <a:cs typeface="Arial" panose="020B0604020202020204" pitchFamily="34" charset="0"/>
                </a:endParaRPr>
              </a:p>
            </p:txBody>
          </p:sp>
        </p:grpSp>
        <p:sp>
          <p:nvSpPr>
            <p:cNvPr id="15" name="TextBox 38"/>
            <p:cNvSpPr txBox="1">
              <a:spLocks noChangeArrowheads="1"/>
            </p:cNvSpPr>
            <p:nvPr/>
          </p:nvSpPr>
          <p:spPr bwMode="auto">
            <a:xfrm>
              <a:off x="3357529" y="4889451"/>
              <a:ext cx="887873" cy="246924"/>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2800" b="1">
                  <a:solidFill>
                    <a:schemeClr val="tx1"/>
                  </a:solidFill>
                  <a:latin typeface="Arial" pitchFamily="34" charset="0"/>
                  <a:cs typeface="Arial" pitchFamily="34" charset="0"/>
                </a:defRPr>
              </a:lvl9pPr>
            </a:lstStyle>
            <a:p>
              <a:pPr defTabSz="685783" eaLnBrk="1" hangingPunct="1">
                <a:defRPr/>
              </a:pPr>
              <a:r>
                <a:rPr lang="en-US" sz="900" kern="0" dirty="0">
                  <a:solidFill>
                    <a:prstClr val="black">
                      <a:lumMod val="75000"/>
                      <a:lumOff val="25000"/>
                    </a:prstClr>
                  </a:solidFill>
                  <a:latin typeface="Arial"/>
                </a:rPr>
                <a:t>Viral RNA</a:t>
              </a:r>
            </a:p>
          </p:txBody>
        </p:sp>
      </p:grpSp>
      <p:sp>
        <p:nvSpPr>
          <p:cNvPr id="19" name="TextBox 38"/>
          <p:cNvSpPr txBox="1">
            <a:spLocks noChangeArrowheads="1"/>
          </p:cNvSpPr>
          <p:nvPr/>
        </p:nvSpPr>
        <p:spPr bwMode="auto">
          <a:xfrm>
            <a:off x="2745318" y="5167314"/>
            <a:ext cx="1159933" cy="193675"/>
          </a:xfrm>
          <a:prstGeom prst="roundRect">
            <a:avLst>
              <a:gd name="adj" fmla="val 46504"/>
            </a:avLst>
          </a:prstGeom>
          <a:noFill/>
          <a:ln>
            <a:noFill/>
          </a:ln>
        </p:spPr>
        <p:txBody>
          <a:bodyPr lIns="0" tIns="0" rIns="0" bIns="0">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2800" b="1">
                <a:solidFill>
                  <a:schemeClr val="tx1"/>
                </a:solidFill>
                <a:latin typeface="Arial" pitchFamily="34" charset="0"/>
                <a:cs typeface="Arial" pitchFamily="34" charset="0"/>
              </a:defRPr>
            </a:lvl9pPr>
          </a:lstStyle>
          <a:p>
            <a:pPr algn="ctr" defTabSz="685783" eaLnBrk="1" hangingPunct="1">
              <a:defRPr/>
            </a:pPr>
            <a:r>
              <a:rPr lang="en-US" sz="900" kern="0" dirty="0">
                <a:solidFill>
                  <a:srgbClr val="404040"/>
                </a:solidFill>
                <a:latin typeface="Arial"/>
              </a:rPr>
              <a:t>Viral Proteins</a:t>
            </a:r>
          </a:p>
        </p:txBody>
      </p:sp>
      <p:cxnSp>
        <p:nvCxnSpPr>
          <p:cNvPr id="20" name="Straight Arrow Connector 345"/>
          <p:cNvCxnSpPr/>
          <p:nvPr/>
        </p:nvCxnSpPr>
        <p:spPr>
          <a:xfrm>
            <a:off x="3314700" y="3865564"/>
            <a:ext cx="0" cy="492125"/>
          </a:xfrm>
          <a:prstGeom prst="straightConnector1">
            <a:avLst/>
          </a:prstGeom>
          <a:noFill/>
          <a:ln w="19050" cap="flat" cmpd="sng" algn="ctr">
            <a:solidFill>
              <a:schemeClr val="tx1">
                <a:lumMod val="50000"/>
                <a:lumOff val="50000"/>
              </a:schemeClr>
            </a:solidFill>
            <a:prstDash val="solid"/>
            <a:miter lim="800000"/>
            <a:tailEnd type="triangle"/>
          </a:ln>
          <a:effectLst/>
        </p:spPr>
      </p:cxnSp>
      <p:cxnSp>
        <p:nvCxnSpPr>
          <p:cNvPr id="44045" name="Straight Arrow Connector 29"/>
          <p:cNvCxnSpPr>
            <a:cxnSpLocks noChangeShapeType="1"/>
          </p:cNvCxnSpPr>
          <p:nvPr/>
        </p:nvCxnSpPr>
        <p:spPr bwMode="auto">
          <a:xfrm>
            <a:off x="3327400" y="4813301"/>
            <a:ext cx="0" cy="277813"/>
          </a:xfrm>
          <a:prstGeom prst="straightConnector1">
            <a:avLst/>
          </a:prstGeom>
          <a:noFill/>
          <a:ln w="19050">
            <a:solidFill>
              <a:srgbClr val="7F7F7F"/>
            </a:solidFill>
            <a:miter lim="800000"/>
            <a:headEnd/>
            <a:tailEnd type="triangle" w="med" len="med"/>
          </a:ln>
          <a:extLst>
            <a:ext uri="{909E8E84-426E-40dd-AFC4-6F175D3DCCD1}">
              <a14:hiddenFill xmlns:a14="http://schemas.microsoft.com/office/drawing/2010/main" xmlns="">
                <a:noFill/>
              </a14:hiddenFill>
            </a:ext>
          </a:extLst>
        </p:spPr>
      </p:cxnSp>
      <p:cxnSp>
        <p:nvCxnSpPr>
          <p:cNvPr id="44046" name="Straight Arrow Connector 30"/>
          <p:cNvCxnSpPr>
            <a:cxnSpLocks noChangeShapeType="1"/>
          </p:cNvCxnSpPr>
          <p:nvPr/>
        </p:nvCxnSpPr>
        <p:spPr bwMode="auto">
          <a:xfrm rot="5400000" flipH="1">
            <a:off x="2250017" y="4914372"/>
            <a:ext cx="0" cy="740833"/>
          </a:xfrm>
          <a:prstGeom prst="straightConnector1">
            <a:avLst/>
          </a:prstGeom>
          <a:noFill/>
          <a:ln w="19050">
            <a:solidFill>
              <a:srgbClr val="7F7F7F"/>
            </a:solidFill>
            <a:miter lim="800000"/>
            <a:headEnd/>
            <a:tailEnd type="triangle" w="med" len="med"/>
          </a:ln>
          <a:extLst>
            <a:ext uri="{909E8E84-426E-40dd-AFC4-6F175D3DCCD1}">
              <a14:hiddenFill xmlns:a14="http://schemas.microsoft.com/office/drawing/2010/main" xmlns="">
                <a:noFill/>
              </a14:hiddenFill>
            </a:ext>
          </a:extLst>
        </p:spPr>
      </p:cxnSp>
      <p:cxnSp>
        <p:nvCxnSpPr>
          <p:cNvPr id="44047" name="Straight Arrow Connector 31"/>
          <p:cNvCxnSpPr>
            <a:cxnSpLocks noChangeShapeType="1"/>
          </p:cNvCxnSpPr>
          <p:nvPr/>
        </p:nvCxnSpPr>
        <p:spPr bwMode="auto">
          <a:xfrm rot="5400000" flipH="1" flipV="1">
            <a:off x="4740276" y="5167313"/>
            <a:ext cx="0" cy="234951"/>
          </a:xfrm>
          <a:prstGeom prst="straightConnector1">
            <a:avLst/>
          </a:prstGeom>
          <a:noFill/>
          <a:ln w="19050">
            <a:solidFill>
              <a:srgbClr val="7F7F7F"/>
            </a:solidFill>
            <a:miter lim="800000"/>
            <a:headEnd/>
            <a:tailEnd type="triangle" w="med" len="med"/>
          </a:ln>
          <a:extLst>
            <a:ext uri="{909E8E84-426E-40dd-AFC4-6F175D3DCCD1}">
              <a14:hiddenFill xmlns:a14="http://schemas.microsoft.com/office/drawing/2010/main" xmlns="">
                <a:noFill/>
              </a14:hiddenFill>
            </a:ext>
          </a:extLst>
        </p:spPr>
      </p:cxnSp>
      <p:cxnSp>
        <p:nvCxnSpPr>
          <p:cNvPr id="44048" name="Straight Arrow Connector 32"/>
          <p:cNvCxnSpPr>
            <a:cxnSpLocks noChangeShapeType="1"/>
          </p:cNvCxnSpPr>
          <p:nvPr/>
        </p:nvCxnSpPr>
        <p:spPr bwMode="auto">
          <a:xfrm rot="5400000" flipH="1" flipV="1">
            <a:off x="4060825" y="5167314"/>
            <a:ext cx="0" cy="234949"/>
          </a:xfrm>
          <a:prstGeom prst="straightConnector1">
            <a:avLst/>
          </a:prstGeom>
          <a:noFill/>
          <a:ln w="19050">
            <a:solidFill>
              <a:srgbClr val="7F7F7F"/>
            </a:solidFill>
            <a:miter lim="800000"/>
            <a:headEnd/>
            <a:tailEnd type="triangle" w="med" len="med"/>
          </a:ln>
          <a:extLst>
            <a:ext uri="{909E8E84-426E-40dd-AFC4-6F175D3DCCD1}">
              <a14:hiddenFill xmlns:a14="http://schemas.microsoft.com/office/drawing/2010/main" xmlns="">
                <a:noFill/>
              </a14:hiddenFill>
            </a:ext>
          </a:extLst>
        </p:spPr>
      </p:cxnSp>
      <p:grpSp>
        <p:nvGrpSpPr>
          <p:cNvPr id="25" name="Group 354"/>
          <p:cNvGrpSpPr>
            <a:grpSpLocks noChangeAspect="1"/>
          </p:cNvGrpSpPr>
          <p:nvPr/>
        </p:nvGrpSpPr>
        <p:grpSpPr>
          <a:xfrm>
            <a:off x="2615507" y="2495785"/>
            <a:ext cx="263684" cy="295167"/>
            <a:chOff x="425734" y="3129945"/>
            <a:chExt cx="364823" cy="418224"/>
          </a:xfrm>
          <a:solidFill>
            <a:schemeClr val="bg1">
              <a:lumMod val="75000"/>
            </a:schemeClr>
          </a:solidFill>
        </p:grpSpPr>
        <p:sp>
          <p:nvSpPr>
            <p:cNvPr id="26" name="AutoShape 114"/>
            <p:cNvSpPr>
              <a:spLocks noChangeAspect="1" noChangeArrowheads="1"/>
            </p:cNvSpPr>
            <p:nvPr/>
          </p:nvSpPr>
          <p:spPr bwMode="auto">
            <a:xfrm rot="16200000">
              <a:off x="399034" y="3156645"/>
              <a:ext cx="418224" cy="364823"/>
            </a:xfrm>
            <a:prstGeom prst="hexagon">
              <a:avLst>
                <a:gd name="adj" fmla="val 28346"/>
                <a:gd name="vf" fmla="val 115470"/>
              </a:avLst>
            </a:prstGeom>
            <a:grpFill/>
            <a:ln w="12700">
              <a:solidFill>
                <a:schemeClr val="bg1">
                  <a:lumMod val="50000"/>
                </a:schemeClr>
              </a:solidFill>
              <a:miter lim="800000"/>
              <a:headEnd/>
              <a:tailEnd/>
            </a:ln>
          </p:spPr>
          <p:txBody>
            <a:bodyPr vert="eaVert" wrap="none" anchor="ctr"/>
            <a:lstStyle/>
            <a:p>
              <a:pPr defTabSz="685783">
                <a:defRPr/>
              </a:pPr>
              <a:endParaRPr lang="en-US" sz="1300" kern="0">
                <a:solidFill>
                  <a:srgbClr val="000000"/>
                </a:solidFill>
                <a:cs typeface="Arial" panose="020B0604020202020204" pitchFamily="34" charset="0"/>
              </a:endParaRPr>
            </a:p>
          </p:txBody>
        </p:sp>
        <p:grpSp>
          <p:nvGrpSpPr>
            <p:cNvPr id="27" name="Group 356"/>
            <p:cNvGrpSpPr/>
            <p:nvPr/>
          </p:nvGrpSpPr>
          <p:grpSpPr>
            <a:xfrm>
              <a:off x="499028" y="3235574"/>
              <a:ext cx="211138" cy="209112"/>
              <a:chOff x="111697" y="3183289"/>
              <a:chExt cx="211138" cy="209112"/>
            </a:xfrm>
            <a:grpFill/>
          </p:grpSpPr>
          <p:sp>
            <p:nvSpPr>
              <p:cNvPr id="28" name="Oval 115"/>
              <p:cNvSpPr>
                <a:spLocks noChangeAspect="1" noChangeArrowheads="1"/>
              </p:cNvSpPr>
              <p:nvPr/>
            </p:nvSpPr>
            <p:spPr bwMode="auto">
              <a:xfrm>
                <a:off x="111697" y="3183289"/>
                <a:ext cx="211138" cy="209112"/>
              </a:xfrm>
              <a:prstGeom prst="ellipse">
                <a:avLst/>
              </a:prstGeom>
              <a:grpFill/>
              <a:ln w="12700">
                <a:solidFill>
                  <a:schemeClr val="bg1">
                    <a:lumMod val="50000"/>
                  </a:schemeClr>
                </a:solidFill>
                <a:round/>
                <a:headEnd/>
                <a:tailEnd/>
              </a:ln>
              <a:effectLst/>
            </p:spPr>
            <p:txBody>
              <a:bodyPr wrap="none" anchor="ctr"/>
              <a:lstStyle/>
              <a:p>
                <a:pPr algn="ctr" defTabSz="685783">
                  <a:defRPr/>
                </a:pPr>
                <a:endParaRPr lang="en-AU" sz="1300" kern="0">
                  <a:solidFill>
                    <a:srgbClr val="FF3300"/>
                  </a:solidFill>
                  <a:effectLst>
                    <a:outerShdw blurRad="38100" dist="38100" dir="2700000" algn="tl">
                      <a:srgbClr val="C0C0C0"/>
                    </a:outerShdw>
                  </a:effectLst>
                  <a:cs typeface="Arial" panose="020B0604020202020204" pitchFamily="34" charset="0"/>
                </a:endParaRPr>
              </a:p>
            </p:txBody>
          </p:sp>
          <p:sp>
            <p:nvSpPr>
              <p:cNvPr id="29" name="Arc 117"/>
              <p:cNvSpPr>
                <a:spLocks noChangeAspect="1"/>
              </p:cNvSpPr>
              <p:nvPr/>
            </p:nvSpPr>
            <p:spPr bwMode="auto">
              <a:xfrm>
                <a:off x="139108" y="3209428"/>
                <a:ext cx="156557" cy="155382"/>
              </a:xfrm>
              <a:custGeom>
                <a:avLst/>
                <a:gdLst>
                  <a:gd name="T0" fmla="*/ 2147483647 w 43200"/>
                  <a:gd name="T1" fmla="*/ 0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7335"/>
                      <a:pt x="1262" y="13166"/>
                      <a:pt x="3628" y="9618"/>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7335"/>
                      <a:pt x="1262" y="13166"/>
                      <a:pt x="3628" y="9618"/>
                    </a:cubicBezTo>
                    <a:lnTo>
                      <a:pt x="21600" y="21600"/>
                    </a:lnTo>
                    <a:lnTo>
                      <a:pt x="21599" y="0"/>
                    </a:lnTo>
                    <a:close/>
                  </a:path>
                </a:pathLst>
              </a:custGeom>
              <a:grpFill/>
              <a:ln w="12700">
                <a:solidFill>
                  <a:schemeClr val="bg1">
                    <a:lumMod val="50000"/>
                  </a:schemeClr>
                </a:solidFill>
                <a:round/>
                <a:headEnd/>
                <a:tailEnd/>
              </a:ln>
            </p:spPr>
            <p:txBody>
              <a:bodyPr wrap="none" anchor="ctr"/>
              <a:lstStyle/>
              <a:p>
                <a:pPr defTabSz="685783">
                  <a:defRPr/>
                </a:pPr>
                <a:endParaRPr lang="en-US" sz="1300" kern="0">
                  <a:solidFill>
                    <a:prstClr val="black"/>
                  </a:solidFill>
                  <a:cs typeface="Arial" charset="0"/>
                </a:endParaRPr>
              </a:p>
            </p:txBody>
          </p:sp>
          <p:sp>
            <p:nvSpPr>
              <p:cNvPr id="30" name="Oval 118"/>
              <p:cNvSpPr>
                <a:spLocks noChangeAspect="1" noChangeArrowheads="1"/>
              </p:cNvSpPr>
              <p:nvPr/>
            </p:nvSpPr>
            <p:spPr bwMode="auto">
              <a:xfrm>
                <a:off x="118879" y="3189097"/>
                <a:ext cx="73251" cy="72608"/>
              </a:xfrm>
              <a:prstGeom prst="ellipse">
                <a:avLst/>
              </a:prstGeom>
              <a:grpFill/>
              <a:ln w="12700">
                <a:solidFill>
                  <a:schemeClr val="bg1">
                    <a:lumMod val="50000"/>
                  </a:schemeClr>
                </a:solidFill>
                <a:round/>
                <a:headEnd/>
                <a:tailEnd/>
              </a:ln>
              <a:effectLst/>
            </p:spPr>
            <p:txBody>
              <a:bodyPr wrap="none" anchor="ctr"/>
              <a:lstStyle/>
              <a:p>
                <a:pPr algn="ctr" defTabSz="685783">
                  <a:defRPr/>
                </a:pPr>
                <a:endParaRPr lang="en-AU" sz="1300" kern="0">
                  <a:solidFill>
                    <a:srgbClr val="000000"/>
                  </a:solidFill>
                  <a:effectLst>
                    <a:outerShdw blurRad="38100" dist="38100" dir="2700000" algn="tl">
                      <a:srgbClr val="C0C0C0"/>
                    </a:outerShdw>
                  </a:effectLst>
                  <a:cs typeface="Arial" panose="020B0604020202020204" pitchFamily="34" charset="0"/>
                </a:endParaRPr>
              </a:p>
            </p:txBody>
          </p:sp>
        </p:grpSp>
      </p:grpSp>
      <p:cxnSp>
        <p:nvCxnSpPr>
          <p:cNvPr id="31" name="Straight Arrow Connector 360"/>
          <p:cNvCxnSpPr/>
          <p:nvPr/>
        </p:nvCxnSpPr>
        <p:spPr>
          <a:xfrm>
            <a:off x="2753784" y="2933700"/>
            <a:ext cx="0" cy="336550"/>
          </a:xfrm>
          <a:prstGeom prst="straightConnector1">
            <a:avLst/>
          </a:prstGeom>
          <a:noFill/>
          <a:ln w="19050" cap="flat" cmpd="sng" algn="ctr">
            <a:solidFill>
              <a:schemeClr val="tx1">
                <a:lumMod val="50000"/>
                <a:lumOff val="50000"/>
              </a:schemeClr>
            </a:solidFill>
            <a:prstDash val="solid"/>
            <a:miter lim="800000"/>
            <a:tailEnd type="triangle"/>
          </a:ln>
          <a:effectLst/>
        </p:spPr>
      </p:cxnSp>
      <p:grpSp>
        <p:nvGrpSpPr>
          <p:cNvPr id="32" name="Group 361"/>
          <p:cNvGrpSpPr>
            <a:grpSpLocks noChangeAspect="1"/>
          </p:cNvGrpSpPr>
          <p:nvPr/>
        </p:nvGrpSpPr>
        <p:grpSpPr>
          <a:xfrm>
            <a:off x="1573389" y="1888038"/>
            <a:ext cx="497603" cy="464797"/>
            <a:chOff x="4193904" y="1147483"/>
            <a:chExt cx="834054" cy="797846"/>
          </a:xfrm>
          <a:solidFill>
            <a:schemeClr val="bg1">
              <a:lumMod val="75000"/>
            </a:schemeClr>
          </a:solidFill>
        </p:grpSpPr>
        <p:sp>
          <p:nvSpPr>
            <p:cNvPr id="33" name="Oval 120"/>
            <p:cNvSpPr>
              <a:spLocks noChangeAspect="1" noChangeArrowheads="1"/>
            </p:cNvSpPr>
            <p:nvPr/>
          </p:nvSpPr>
          <p:spPr bwMode="auto">
            <a:xfrm rot="16200000">
              <a:off x="4250353" y="1407877"/>
              <a:ext cx="52278" cy="165176"/>
            </a:xfrm>
            <a:prstGeom prst="ellipse">
              <a:avLst/>
            </a:prstGeom>
            <a:grpFill/>
            <a:ln w="12700">
              <a:solidFill>
                <a:schemeClr val="bg1">
                  <a:lumMod val="50000"/>
                </a:schemeClr>
              </a:solidFill>
              <a:round/>
              <a:headEnd/>
              <a:tailEnd/>
            </a:ln>
          </p:spPr>
          <p:txBody>
            <a:bodyPr vert="eaVert" wrap="none" anchor="ctr"/>
            <a:lstStyle/>
            <a:p>
              <a:pPr defTabSz="685783">
                <a:defRPr/>
              </a:pPr>
              <a:endParaRPr lang="en-US" sz="1300" kern="0">
                <a:solidFill>
                  <a:srgbClr val="000000"/>
                </a:solidFill>
                <a:cs typeface="Arial" charset="0"/>
              </a:endParaRPr>
            </a:p>
          </p:txBody>
        </p:sp>
        <p:sp>
          <p:nvSpPr>
            <p:cNvPr id="34" name="Oval 122"/>
            <p:cNvSpPr>
              <a:spLocks noChangeAspect="1" noChangeArrowheads="1"/>
            </p:cNvSpPr>
            <p:nvPr/>
          </p:nvSpPr>
          <p:spPr bwMode="auto">
            <a:xfrm>
              <a:off x="4584051" y="1147483"/>
              <a:ext cx="53143" cy="104556"/>
            </a:xfrm>
            <a:prstGeom prst="ellipse">
              <a:avLst/>
            </a:prstGeom>
            <a:grpFill/>
            <a:ln w="12700">
              <a:solidFill>
                <a:schemeClr val="bg1">
                  <a:lumMod val="50000"/>
                </a:schemeClr>
              </a:solidFill>
              <a:round/>
              <a:headEnd/>
              <a:tailEnd/>
            </a:ln>
          </p:spPr>
          <p:txBody>
            <a:bodyPr wrap="none" anchor="ctr"/>
            <a:lstStyle/>
            <a:p>
              <a:pPr defTabSz="685783">
                <a:defRPr/>
              </a:pPr>
              <a:endParaRPr lang="en-US" sz="1300" kern="0">
                <a:solidFill>
                  <a:srgbClr val="000000"/>
                </a:solidFill>
                <a:cs typeface="Arial" charset="0"/>
              </a:endParaRPr>
            </a:p>
          </p:txBody>
        </p:sp>
        <p:sp>
          <p:nvSpPr>
            <p:cNvPr id="35" name="Oval 125"/>
            <p:cNvSpPr>
              <a:spLocks noChangeAspect="1" noChangeArrowheads="1"/>
            </p:cNvSpPr>
            <p:nvPr/>
          </p:nvSpPr>
          <p:spPr bwMode="auto">
            <a:xfrm rot="12707432">
              <a:off x="4717628" y="1176797"/>
              <a:ext cx="53144" cy="104556"/>
            </a:xfrm>
            <a:prstGeom prst="ellipse">
              <a:avLst/>
            </a:prstGeom>
            <a:grpFill/>
            <a:ln w="12700">
              <a:solidFill>
                <a:schemeClr val="bg1">
                  <a:lumMod val="50000"/>
                </a:schemeClr>
              </a:solidFill>
              <a:round/>
              <a:headEnd/>
              <a:tailEnd/>
            </a:ln>
          </p:spPr>
          <p:txBody>
            <a:bodyPr rot="10800000" wrap="none" anchor="ctr"/>
            <a:lstStyle/>
            <a:p>
              <a:pPr defTabSz="685783">
                <a:defRPr/>
              </a:pPr>
              <a:endParaRPr lang="en-US" sz="1300" kern="0">
                <a:solidFill>
                  <a:srgbClr val="000000"/>
                </a:solidFill>
                <a:cs typeface="Arial" charset="0"/>
              </a:endParaRPr>
            </a:p>
          </p:txBody>
        </p:sp>
        <p:sp>
          <p:nvSpPr>
            <p:cNvPr id="36" name="Oval 126"/>
            <p:cNvSpPr>
              <a:spLocks noChangeAspect="1" noChangeArrowheads="1"/>
            </p:cNvSpPr>
            <p:nvPr/>
          </p:nvSpPr>
          <p:spPr bwMode="auto">
            <a:xfrm rot="8400000" flipH="1">
              <a:off x="4365457" y="1233587"/>
              <a:ext cx="50271" cy="104556"/>
            </a:xfrm>
            <a:prstGeom prst="ellipse">
              <a:avLst/>
            </a:prstGeom>
            <a:grpFill/>
            <a:ln w="12700">
              <a:solidFill>
                <a:schemeClr val="bg1">
                  <a:lumMod val="50000"/>
                </a:schemeClr>
              </a:solidFill>
              <a:round/>
              <a:headEnd/>
              <a:tailEnd/>
            </a:ln>
          </p:spPr>
          <p:txBody>
            <a:bodyPr rot="10800000" wrap="none" anchor="ctr"/>
            <a:lstStyle/>
            <a:p>
              <a:pPr defTabSz="685783">
                <a:defRPr/>
              </a:pPr>
              <a:endParaRPr lang="en-US" sz="1300" kern="0">
                <a:solidFill>
                  <a:srgbClr val="000000"/>
                </a:solidFill>
                <a:cs typeface="Arial" charset="0"/>
              </a:endParaRPr>
            </a:p>
          </p:txBody>
        </p:sp>
        <p:sp>
          <p:nvSpPr>
            <p:cNvPr id="37" name="Oval 127"/>
            <p:cNvSpPr>
              <a:spLocks noChangeAspect="1" noChangeArrowheads="1"/>
            </p:cNvSpPr>
            <p:nvPr/>
          </p:nvSpPr>
          <p:spPr bwMode="auto">
            <a:xfrm rot="13701987">
              <a:off x="4334793" y="1653501"/>
              <a:ext cx="52278" cy="104851"/>
            </a:xfrm>
            <a:prstGeom prst="ellipse">
              <a:avLst/>
            </a:prstGeom>
            <a:grpFill/>
            <a:ln w="12700">
              <a:solidFill>
                <a:schemeClr val="bg1">
                  <a:lumMod val="50000"/>
                </a:schemeClr>
              </a:solidFill>
              <a:round/>
              <a:headEnd/>
              <a:tailEnd/>
            </a:ln>
          </p:spPr>
          <p:txBody>
            <a:bodyPr vert="eaVert" wrap="none" anchor="ctr"/>
            <a:lstStyle/>
            <a:p>
              <a:pPr defTabSz="685783">
                <a:defRPr/>
              </a:pPr>
              <a:endParaRPr lang="en-US" sz="1300" kern="0">
                <a:solidFill>
                  <a:srgbClr val="000000"/>
                </a:solidFill>
                <a:cs typeface="Arial" charset="0"/>
              </a:endParaRPr>
            </a:p>
          </p:txBody>
        </p:sp>
        <p:sp>
          <p:nvSpPr>
            <p:cNvPr id="38" name="Oval 128"/>
            <p:cNvSpPr>
              <a:spLocks noChangeAspect="1" noChangeArrowheads="1"/>
            </p:cNvSpPr>
            <p:nvPr/>
          </p:nvSpPr>
          <p:spPr bwMode="auto">
            <a:xfrm rot="7898013" flipH="1">
              <a:off x="4842680" y="1662308"/>
              <a:ext cx="52278" cy="106287"/>
            </a:xfrm>
            <a:prstGeom prst="ellipse">
              <a:avLst/>
            </a:prstGeom>
            <a:grpFill/>
            <a:ln w="12700">
              <a:solidFill>
                <a:schemeClr val="bg1">
                  <a:lumMod val="50000"/>
                </a:schemeClr>
              </a:solidFill>
              <a:round/>
              <a:headEnd/>
              <a:tailEnd/>
            </a:ln>
          </p:spPr>
          <p:txBody>
            <a:bodyPr rot="10800000" vert="eaVert" wrap="none" anchor="ctr"/>
            <a:lstStyle/>
            <a:p>
              <a:pPr defTabSz="685783">
                <a:defRPr/>
              </a:pPr>
              <a:endParaRPr lang="en-US" sz="1300" kern="0">
                <a:solidFill>
                  <a:srgbClr val="000000"/>
                </a:solidFill>
                <a:cs typeface="Arial" charset="0"/>
              </a:endParaRPr>
            </a:p>
          </p:txBody>
        </p:sp>
        <p:sp>
          <p:nvSpPr>
            <p:cNvPr id="39" name="Oval 129"/>
            <p:cNvSpPr>
              <a:spLocks noChangeAspect="1" noChangeArrowheads="1"/>
            </p:cNvSpPr>
            <p:nvPr/>
          </p:nvSpPr>
          <p:spPr bwMode="auto">
            <a:xfrm rot="14829778">
              <a:off x="4877492" y="1333483"/>
              <a:ext cx="52278" cy="104850"/>
            </a:xfrm>
            <a:prstGeom prst="ellipse">
              <a:avLst/>
            </a:prstGeom>
            <a:grpFill/>
            <a:ln w="12700">
              <a:solidFill>
                <a:schemeClr val="bg1">
                  <a:lumMod val="50000"/>
                </a:schemeClr>
              </a:solidFill>
              <a:round/>
              <a:headEnd/>
              <a:tailEnd/>
            </a:ln>
          </p:spPr>
          <p:txBody>
            <a:bodyPr vert="eaVert" wrap="none" anchor="ctr"/>
            <a:lstStyle/>
            <a:p>
              <a:pPr defTabSz="685783">
                <a:defRPr/>
              </a:pPr>
              <a:endParaRPr lang="en-US" sz="1300" kern="0">
                <a:solidFill>
                  <a:srgbClr val="000000"/>
                </a:solidFill>
                <a:cs typeface="Arial" charset="0"/>
              </a:endParaRPr>
            </a:p>
          </p:txBody>
        </p:sp>
        <p:sp>
          <p:nvSpPr>
            <p:cNvPr id="40" name="Oval 130"/>
            <p:cNvSpPr>
              <a:spLocks noChangeAspect="1" noChangeArrowheads="1"/>
            </p:cNvSpPr>
            <p:nvPr/>
          </p:nvSpPr>
          <p:spPr bwMode="auto">
            <a:xfrm rot="14829778">
              <a:off x="4283094" y="1544056"/>
              <a:ext cx="50826" cy="106287"/>
            </a:xfrm>
            <a:prstGeom prst="ellipse">
              <a:avLst/>
            </a:prstGeom>
            <a:grpFill/>
            <a:ln w="12700">
              <a:solidFill>
                <a:schemeClr val="bg1">
                  <a:lumMod val="50000"/>
                </a:schemeClr>
              </a:solidFill>
              <a:round/>
              <a:headEnd/>
              <a:tailEnd/>
            </a:ln>
          </p:spPr>
          <p:txBody>
            <a:bodyPr vert="eaVert" wrap="none" anchor="ctr"/>
            <a:lstStyle/>
            <a:p>
              <a:pPr defTabSz="685783">
                <a:defRPr/>
              </a:pPr>
              <a:endParaRPr lang="en-US" sz="1300" kern="0">
                <a:solidFill>
                  <a:srgbClr val="000000"/>
                </a:solidFill>
                <a:cs typeface="Arial" charset="0"/>
              </a:endParaRPr>
            </a:p>
          </p:txBody>
        </p:sp>
        <p:sp>
          <p:nvSpPr>
            <p:cNvPr id="41" name="Oval 131"/>
            <p:cNvSpPr>
              <a:spLocks noChangeAspect="1" noChangeArrowheads="1"/>
            </p:cNvSpPr>
            <p:nvPr/>
          </p:nvSpPr>
          <p:spPr bwMode="auto">
            <a:xfrm rot="6770222" flipH="1">
              <a:off x="4296504" y="1332765"/>
              <a:ext cx="52278" cy="106287"/>
            </a:xfrm>
            <a:prstGeom prst="ellipse">
              <a:avLst/>
            </a:prstGeom>
            <a:grpFill/>
            <a:ln w="12700">
              <a:solidFill>
                <a:schemeClr val="bg1">
                  <a:lumMod val="50000"/>
                </a:schemeClr>
              </a:solidFill>
              <a:round/>
              <a:headEnd/>
              <a:tailEnd/>
            </a:ln>
          </p:spPr>
          <p:txBody>
            <a:bodyPr rot="10800000" vert="eaVert" wrap="none" anchor="ctr"/>
            <a:lstStyle/>
            <a:p>
              <a:pPr defTabSz="685783">
                <a:defRPr/>
              </a:pPr>
              <a:endParaRPr lang="en-US" sz="1300" kern="0">
                <a:solidFill>
                  <a:srgbClr val="000000"/>
                </a:solidFill>
                <a:cs typeface="Arial" charset="0"/>
              </a:endParaRPr>
            </a:p>
          </p:txBody>
        </p:sp>
        <p:sp>
          <p:nvSpPr>
            <p:cNvPr id="42" name="Oval 133"/>
            <p:cNvSpPr>
              <a:spLocks noChangeAspect="1" noChangeArrowheads="1"/>
            </p:cNvSpPr>
            <p:nvPr/>
          </p:nvSpPr>
          <p:spPr bwMode="auto">
            <a:xfrm rot="13339476">
              <a:off x="4819379" y="1211748"/>
              <a:ext cx="53144" cy="136504"/>
            </a:xfrm>
            <a:prstGeom prst="ellipse">
              <a:avLst/>
            </a:prstGeom>
            <a:grpFill/>
            <a:ln w="12700">
              <a:solidFill>
                <a:schemeClr val="bg1">
                  <a:lumMod val="50000"/>
                </a:schemeClr>
              </a:solidFill>
              <a:round/>
              <a:headEnd/>
              <a:tailEnd/>
            </a:ln>
          </p:spPr>
          <p:txBody>
            <a:bodyPr rot="10800000" wrap="none" anchor="ctr"/>
            <a:lstStyle/>
            <a:p>
              <a:pPr defTabSz="685783">
                <a:defRPr/>
              </a:pPr>
              <a:endParaRPr lang="en-US" sz="1300" kern="0">
                <a:solidFill>
                  <a:srgbClr val="000000"/>
                </a:solidFill>
                <a:cs typeface="Arial" charset="0"/>
              </a:endParaRPr>
            </a:p>
          </p:txBody>
        </p:sp>
        <p:sp>
          <p:nvSpPr>
            <p:cNvPr id="43" name="Oval 134"/>
            <p:cNvSpPr>
              <a:spLocks noChangeAspect="1" noChangeArrowheads="1"/>
            </p:cNvSpPr>
            <p:nvPr/>
          </p:nvSpPr>
          <p:spPr bwMode="auto">
            <a:xfrm rot="8841597" flipH="1">
              <a:off x="4738568" y="1747941"/>
              <a:ext cx="51707" cy="106009"/>
            </a:xfrm>
            <a:prstGeom prst="ellipse">
              <a:avLst/>
            </a:prstGeom>
            <a:grpFill/>
            <a:ln w="12700">
              <a:solidFill>
                <a:schemeClr val="bg1">
                  <a:lumMod val="50000"/>
                </a:schemeClr>
              </a:solidFill>
              <a:round/>
              <a:headEnd/>
              <a:tailEnd/>
            </a:ln>
          </p:spPr>
          <p:txBody>
            <a:bodyPr rot="10800000" wrap="none" anchor="ctr"/>
            <a:lstStyle/>
            <a:p>
              <a:pPr defTabSz="685783">
                <a:defRPr/>
              </a:pPr>
              <a:endParaRPr lang="en-US" sz="1300" kern="0">
                <a:solidFill>
                  <a:srgbClr val="000000"/>
                </a:solidFill>
                <a:cs typeface="Arial" charset="0"/>
              </a:endParaRPr>
            </a:p>
          </p:txBody>
        </p:sp>
        <p:sp>
          <p:nvSpPr>
            <p:cNvPr id="44" name="Oval 135"/>
            <p:cNvSpPr>
              <a:spLocks noChangeAspect="1" noChangeArrowheads="1"/>
            </p:cNvSpPr>
            <p:nvPr/>
          </p:nvSpPr>
          <p:spPr bwMode="auto">
            <a:xfrm rot="12780000">
              <a:off x="4435582" y="1741591"/>
              <a:ext cx="54580" cy="106009"/>
            </a:xfrm>
            <a:prstGeom prst="ellipse">
              <a:avLst/>
            </a:prstGeom>
            <a:grpFill/>
            <a:ln w="12700">
              <a:solidFill>
                <a:schemeClr val="bg1">
                  <a:lumMod val="50000"/>
                </a:schemeClr>
              </a:solidFill>
              <a:round/>
              <a:headEnd/>
              <a:tailEnd/>
            </a:ln>
          </p:spPr>
          <p:txBody>
            <a:bodyPr rot="10800000" wrap="none" anchor="ctr"/>
            <a:lstStyle/>
            <a:p>
              <a:pPr defTabSz="685783">
                <a:defRPr/>
              </a:pPr>
              <a:endParaRPr lang="en-US" sz="1300" kern="0">
                <a:solidFill>
                  <a:srgbClr val="000000"/>
                </a:solidFill>
                <a:cs typeface="Arial" charset="0"/>
              </a:endParaRPr>
            </a:p>
          </p:txBody>
        </p:sp>
        <p:sp>
          <p:nvSpPr>
            <p:cNvPr id="45" name="Oval 120"/>
            <p:cNvSpPr>
              <a:spLocks noChangeAspect="1" noChangeArrowheads="1"/>
            </p:cNvSpPr>
            <p:nvPr/>
          </p:nvSpPr>
          <p:spPr bwMode="auto">
            <a:xfrm rot="17340000">
              <a:off x="4918250" y="1534683"/>
              <a:ext cx="52750" cy="166667"/>
            </a:xfrm>
            <a:prstGeom prst="ellipse">
              <a:avLst/>
            </a:prstGeom>
            <a:grpFill/>
            <a:ln w="12700">
              <a:solidFill>
                <a:schemeClr val="bg1">
                  <a:lumMod val="50000"/>
                </a:schemeClr>
              </a:solidFill>
              <a:round/>
              <a:headEnd/>
              <a:tailEnd/>
            </a:ln>
          </p:spPr>
          <p:txBody>
            <a:bodyPr vert="eaVert" wrap="none" anchor="ctr"/>
            <a:lstStyle/>
            <a:p>
              <a:pPr defTabSz="685783">
                <a:defRPr/>
              </a:pPr>
              <a:endParaRPr lang="en-US" sz="1300" kern="0">
                <a:solidFill>
                  <a:srgbClr val="000000"/>
                </a:solidFill>
                <a:cs typeface="Arial" charset="0"/>
              </a:endParaRPr>
            </a:p>
          </p:txBody>
        </p:sp>
        <p:sp>
          <p:nvSpPr>
            <p:cNvPr id="46" name="Oval 129"/>
            <p:cNvSpPr>
              <a:spLocks noChangeAspect="1" noChangeArrowheads="1"/>
            </p:cNvSpPr>
            <p:nvPr/>
          </p:nvSpPr>
          <p:spPr bwMode="auto">
            <a:xfrm rot="15720000">
              <a:off x="4909380" y="1446975"/>
              <a:ext cx="52278" cy="104850"/>
            </a:xfrm>
            <a:prstGeom prst="ellipse">
              <a:avLst/>
            </a:prstGeom>
            <a:grpFill/>
            <a:ln w="12700">
              <a:solidFill>
                <a:schemeClr val="bg1">
                  <a:lumMod val="50000"/>
                </a:schemeClr>
              </a:solidFill>
              <a:round/>
              <a:headEnd/>
              <a:tailEnd/>
            </a:ln>
          </p:spPr>
          <p:txBody>
            <a:bodyPr vert="eaVert" wrap="none" anchor="ctr"/>
            <a:lstStyle/>
            <a:p>
              <a:pPr defTabSz="685783">
                <a:defRPr/>
              </a:pPr>
              <a:endParaRPr lang="en-US" sz="1300" kern="0">
                <a:solidFill>
                  <a:srgbClr val="000000"/>
                </a:solidFill>
                <a:cs typeface="Arial" charset="0"/>
              </a:endParaRPr>
            </a:p>
          </p:txBody>
        </p:sp>
        <p:sp>
          <p:nvSpPr>
            <p:cNvPr id="47" name="Oval 133"/>
            <p:cNvSpPr>
              <a:spLocks noChangeAspect="1" noChangeArrowheads="1"/>
            </p:cNvSpPr>
            <p:nvPr/>
          </p:nvSpPr>
          <p:spPr bwMode="auto">
            <a:xfrm rot="9240000" flipH="1">
              <a:off x="4456700" y="1147805"/>
              <a:ext cx="53144" cy="136504"/>
            </a:xfrm>
            <a:prstGeom prst="ellipse">
              <a:avLst/>
            </a:prstGeom>
            <a:grpFill/>
            <a:ln w="12700">
              <a:solidFill>
                <a:schemeClr val="bg1">
                  <a:lumMod val="50000"/>
                </a:schemeClr>
              </a:solidFill>
              <a:round/>
              <a:headEnd/>
              <a:tailEnd/>
            </a:ln>
          </p:spPr>
          <p:txBody>
            <a:bodyPr rot="10800000" wrap="none" anchor="ctr"/>
            <a:lstStyle/>
            <a:p>
              <a:pPr defTabSz="685783">
                <a:defRPr/>
              </a:pPr>
              <a:endParaRPr lang="en-US" sz="1300" kern="0">
                <a:solidFill>
                  <a:srgbClr val="000000"/>
                </a:solidFill>
                <a:cs typeface="Arial" charset="0"/>
              </a:endParaRPr>
            </a:p>
          </p:txBody>
        </p:sp>
        <p:sp>
          <p:nvSpPr>
            <p:cNvPr id="48" name="Oval 120"/>
            <p:cNvSpPr>
              <a:spLocks noChangeAspect="1" noChangeArrowheads="1"/>
            </p:cNvSpPr>
            <p:nvPr/>
          </p:nvSpPr>
          <p:spPr bwMode="auto">
            <a:xfrm rot="21540000">
              <a:off x="4591146" y="1778662"/>
              <a:ext cx="52750" cy="166667"/>
            </a:xfrm>
            <a:prstGeom prst="ellipse">
              <a:avLst/>
            </a:prstGeom>
            <a:grpFill/>
            <a:ln w="12700">
              <a:solidFill>
                <a:schemeClr val="bg1">
                  <a:lumMod val="50000"/>
                </a:schemeClr>
              </a:solidFill>
              <a:round/>
              <a:headEnd/>
              <a:tailEnd/>
            </a:ln>
          </p:spPr>
          <p:txBody>
            <a:bodyPr vert="eaVert" wrap="none" anchor="ctr"/>
            <a:lstStyle/>
            <a:p>
              <a:pPr defTabSz="685783">
                <a:defRPr/>
              </a:pPr>
              <a:endParaRPr lang="en-US" sz="1300" kern="0">
                <a:solidFill>
                  <a:srgbClr val="000000"/>
                </a:solidFill>
                <a:cs typeface="Arial" charset="0"/>
              </a:endParaRPr>
            </a:p>
          </p:txBody>
        </p:sp>
        <p:sp>
          <p:nvSpPr>
            <p:cNvPr id="49" name="Oval 119"/>
            <p:cNvSpPr>
              <a:spLocks noChangeAspect="1" noChangeArrowheads="1"/>
            </p:cNvSpPr>
            <p:nvPr/>
          </p:nvSpPr>
          <p:spPr bwMode="auto">
            <a:xfrm>
              <a:off x="4348497" y="1255214"/>
              <a:ext cx="528562" cy="524233"/>
            </a:xfrm>
            <a:prstGeom prst="ellipse">
              <a:avLst/>
            </a:prstGeom>
            <a:grpFill/>
            <a:ln w="12700">
              <a:solidFill>
                <a:schemeClr val="bg1">
                  <a:lumMod val="50000"/>
                </a:schemeClr>
              </a:solidFill>
              <a:round/>
              <a:headEnd/>
              <a:tailEnd/>
            </a:ln>
          </p:spPr>
          <p:txBody>
            <a:bodyPr wrap="none" anchor="ctr"/>
            <a:lstStyle/>
            <a:p>
              <a:pPr defTabSz="685783">
                <a:defRPr/>
              </a:pPr>
              <a:endParaRPr lang="en-US" sz="1300" kern="0">
                <a:solidFill>
                  <a:srgbClr val="000000"/>
                </a:solidFill>
                <a:cs typeface="Arial" charset="0"/>
              </a:endParaRPr>
            </a:p>
          </p:txBody>
        </p:sp>
        <p:grpSp>
          <p:nvGrpSpPr>
            <p:cNvPr id="50" name="Group 227"/>
            <p:cNvGrpSpPr>
              <a:grpSpLocks/>
            </p:cNvGrpSpPr>
            <p:nvPr/>
          </p:nvGrpSpPr>
          <p:grpSpPr bwMode="auto">
            <a:xfrm>
              <a:off x="4431922" y="1308945"/>
              <a:ext cx="364823" cy="418224"/>
              <a:chOff x="2403475" y="3125788"/>
              <a:chExt cx="403225" cy="457200"/>
            </a:xfrm>
            <a:grpFill/>
          </p:grpSpPr>
          <p:sp>
            <p:nvSpPr>
              <p:cNvPr id="51" name="AutoShape 114"/>
              <p:cNvSpPr>
                <a:spLocks noChangeAspect="1" noChangeArrowheads="1"/>
              </p:cNvSpPr>
              <p:nvPr/>
            </p:nvSpPr>
            <p:spPr bwMode="auto">
              <a:xfrm rot="16200000">
                <a:off x="2376488" y="3152775"/>
                <a:ext cx="457200" cy="403225"/>
              </a:xfrm>
              <a:prstGeom prst="hexagon">
                <a:avLst>
                  <a:gd name="adj" fmla="val 28346"/>
                  <a:gd name="vf" fmla="val 115470"/>
                </a:avLst>
              </a:prstGeom>
              <a:grpFill/>
              <a:ln w="12700">
                <a:solidFill>
                  <a:schemeClr val="bg1">
                    <a:lumMod val="50000"/>
                  </a:schemeClr>
                </a:solidFill>
                <a:miter lim="800000"/>
                <a:headEnd/>
                <a:tailEnd/>
              </a:ln>
            </p:spPr>
            <p:txBody>
              <a:bodyPr vert="eaVert" wrap="none" anchor="ctr"/>
              <a:lstStyle/>
              <a:p>
                <a:pPr defTabSz="685783">
                  <a:defRPr/>
                </a:pPr>
                <a:endParaRPr lang="en-US" sz="1300" kern="0">
                  <a:solidFill>
                    <a:srgbClr val="000000"/>
                  </a:solidFill>
                  <a:cs typeface="Arial" panose="020B0604020202020204" pitchFamily="34" charset="0"/>
                </a:endParaRPr>
              </a:p>
            </p:txBody>
          </p:sp>
          <p:sp>
            <p:nvSpPr>
              <p:cNvPr id="52" name="Oval 115"/>
              <p:cNvSpPr>
                <a:spLocks noChangeAspect="1" noChangeArrowheads="1"/>
              </p:cNvSpPr>
              <p:nvPr/>
            </p:nvSpPr>
            <p:spPr bwMode="auto">
              <a:xfrm>
                <a:off x="2479542" y="3244850"/>
                <a:ext cx="233363" cy="228600"/>
              </a:xfrm>
              <a:prstGeom prst="ellipse">
                <a:avLst/>
              </a:prstGeom>
              <a:grpFill/>
              <a:ln w="12700">
                <a:solidFill>
                  <a:schemeClr val="bg1">
                    <a:lumMod val="50000"/>
                  </a:schemeClr>
                </a:solidFill>
                <a:round/>
                <a:headEnd/>
                <a:tailEnd/>
              </a:ln>
              <a:effectLst/>
            </p:spPr>
            <p:txBody>
              <a:bodyPr wrap="none" anchor="ctr"/>
              <a:lstStyle/>
              <a:p>
                <a:pPr algn="ctr" defTabSz="685783">
                  <a:defRPr/>
                </a:pPr>
                <a:endParaRPr lang="en-AU" sz="1300" kern="0">
                  <a:solidFill>
                    <a:srgbClr val="FF3300"/>
                  </a:solidFill>
                  <a:effectLst>
                    <a:outerShdw blurRad="38100" dist="38100" dir="2700000" algn="tl">
                      <a:srgbClr val="C0C0C0"/>
                    </a:outerShdw>
                  </a:effectLst>
                  <a:cs typeface="Arial" panose="020B0604020202020204" pitchFamily="34" charset="0"/>
                </a:endParaRPr>
              </a:p>
            </p:txBody>
          </p:sp>
          <p:sp>
            <p:nvSpPr>
              <p:cNvPr id="53" name="Arc 117"/>
              <p:cNvSpPr>
                <a:spLocks noChangeAspect="1"/>
              </p:cNvSpPr>
              <p:nvPr/>
            </p:nvSpPr>
            <p:spPr bwMode="auto">
              <a:xfrm>
                <a:off x="2509838" y="3273425"/>
                <a:ext cx="173037" cy="169863"/>
              </a:xfrm>
              <a:custGeom>
                <a:avLst/>
                <a:gdLst>
                  <a:gd name="T0" fmla="*/ 2147483647 w 43200"/>
                  <a:gd name="T1" fmla="*/ 0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7335"/>
                      <a:pt x="1262" y="13166"/>
                      <a:pt x="3628" y="9618"/>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7335"/>
                      <a:pt x="1262" y="13166"/>
                      <a:pt x="3628" y="9618"/>
                    </a:cubicBezTo>
                    <a:lnTo>
                      <a:pt x="21600" y="21600"/>
                    </a:lnTo>
                    <a:lnTo>
                      <a:pt x="21599" y="0"/>
                    </a:lnTo>
                    <a:close/>
                  </a:path>
                </a:pathLst>
              </a:custGeom>
              <a:grpFill/>
              <a:ln w="12700">
                <a:solidFill>
                  <a:schemeClr val="bg1">
                    <a:lumMod val="50000"/>
                  </a:schemeClr>
                </a:solidFill>
                <a:round/>
                <a:headEnd/>
                <a:tailEnd/>
              </a:ln>
            </p:spPr>
            <p:txBody>
              <a:bodyPr wrap="none" anchor="ctr"/>
              <a:lstStyle/>
              <a:p>
                <a:pPr defTabSz="685783">
                  <a:defRPr/>
                </a:pPr>
                <a:endParaRPr lang="en-US" sz="1300" kern="0">
                  <a:solidFill>
                    <a:prstClr val="black"/>
                  </a:solidFill>
                  <a:cs typeface="Arial" charset="0"/>
                </a:endParaRPr>
              </a:p>
            </p:txBody>
          </p:sp>
          <p:sp>
            <p:nvSpPr>
              <p:cNvPr id="54" name="Oval 118"/>
              <p:cNvSpPr>
                <a:spLocks noChangeAspect="1" noChangeArrowheads="1"/>
              </p:cNvSpPr>
              <p:nvPr/>
            </p:nvSpPr>
            <p:spPr bwMode="auto">
              <a:xfrm>
                <a:off x="2487480" y="3251200"/>
                <a:ext cx="80962" cy="79375"/>
              </a:xfrm>
              <a:prstGeom prst="ellipse">
                <a:avLst/>
              </a:prstGeom>
              <a:grpFill/>
              <a:ln w="12700">
                <a:solidFill>
                  <a:schemeClr val="bg1">
                    <a:lumMod val="50000"/>
                  </a:schemeClr>
                </a:solidFill>
                <a:round/>
                <a:headEnd/>
                <a:tailEnd/>
              </a:ln>
              <a:effectLst/>
            </p:spPr>
            <p:txBody>
              <a:bodyPr wrap="none" anchor="ctr"/>
              <a:lstStyle/>
              <a:p>
                <a:pPr algn="ctr" defTabSz="685783">
                  <a:defRPr/>
                </a:pPr>
                <a:endParaRPr lang="en-AU" sz="1300" kern="0">
                  <a:solidFill>
                    <a:srgbClr val="000000"/>
                  </a:solidFill>
                  <a:effectLst>
                    <a:outerShdw blurRad="38100" dist="38100" dir="2700000" algn="tl">
                      <a:srgbClr val="C0C0C0"/>
                    </a:outerShdw>
                  </a:effectLst>
                  <a:cs typeface="Arial" panose="020B0604020202020204" pitchFamily="34" charset="0"/>
                </a:endParaRPr>
              </a:p>
            </p:txBody>
          </p:sp>
        </p:grpSp>
      </p:grpSp>
      <p:grpSp>
        <p:nvGrpSpPr>
          <p:cNvPr id="55" name="Group 390"/>
          <p:cNvGrpSpPr>
            <a:grpSpLocks noChangeAspect="1"/>
          </p:cNvGrpSpPr>
          <p:nvPr/>
        </p:nvGrpSpPr>
        <p:grpSpPr>
          <a:xfrm>
            <a:off x="4248035" y="5110831"/>
            <a:ext cx="263684" cy="295167"/>
            <a:chOff x="425734" y="3129945"/>
            <a:chExt cx="364823" cy="418224"/>
          </a:xfrm>
          <a:solidFill>
            <a:schemeClr val="bg1">
              <a:lumMod val="75000"/>
            </a:schemeClr>
          </a:solidFill>
        </p:grpSpPr>
        <p:sp>
          <p:nvSpPr>
            <p:cNvPr id="56" name="AutoShape 114"/>
            <p:cNvSpPr>
              <a:spLocks noChangeAspect="1" noChangeArrowheads="1"/>
            </p:cNvSpPr>
            <p:nvPr/>
          </p:nvSpPr>
          <p:spPr bwMode="auto">
            <a:xfrm rot="16200000">
              <a:off x="399034" y="3156645"/>
              <a:ext cx="418224" cy="364823"/>
            </a:xfrm>
            <a:prstGeom prst="hexagon">
              <a:avLst>
                <a:gd name="adj" fmla="val 28346"/>
                <a:gd name="vf" fmla="val 115470"/>
              </a:avLst>
            </a:prstGeom>
            <a:grpFill/>
            <a:ln w="12700">
              <a:solidFill>
                <a:schemeClr val="bg1">
                  <a:lumMod val="50000"/>
                </a:schemeClr>
              </a:solidFill>
              <a:miter lim="800000"/>
              <a:headEnd/>
              <a:tailEnd/>
            </a:ln>
          </p:spPr>
          <p:txBody>
            <a:bodyPr vert="eaVert" wrap="none" anchor="ctr"/>
            <a:lstStyle/>
            <a:p>
              <a:pPr defTabSz="685783">
                <a:defRPr/>
              </a:pPr>
              <a:endParaRPr lang="en-US" sz="1300" kern="0">
                <a:solidFill>
                  <a:srgbClr val="000000"/>
                </a:solidFill>
                <a:cs typeface="Arial" panose="020B0604020202020204" pitchFamily="34" charset="0"/>
              </a:endParaRPr>
            </a:p>
          </p:txBody>
        </p:sp>
        <p:grpSp>
          <p:nvGrpSpPr>
            <p:cNvPr id="57" name="Group 392"/>
            <p:cNvGrpSpPr/>
            <p:nvPr/>
          </p:nvGrpSpPr>
          <p:grpSpPr>
            <a:xfrm>
              <a:off x="499028" y="3235574"/>
              <a:ext cx="211138" cy="209112"/>
              <a:chOff x="111697" y="3183289"/>
              <a:chExt cx="211138" cy="209112"/>
            </a:xfrm>
            <a:grpFill/>
          </p:grpSpPr>
          <p:sp>
            <p:nvSpPr>
              <p:cNvPr id="58" name="Oval 115"/>
              <p:cNvSpPr>
                <a:spLocks noChangeAspect="1" noChangeArrowheads="1"/>
              </p:cNvSpPr>
              <p:nvPr/>
            </p:nvSpPr>
            <p:spPr bwMode="auto">
              <a:xfrm>
                <a:off x="111697" y="3183289"/>
                <a:ext cx="211138" cy="209112"/>
              </a:xfrm>
              <a:prstGeom prst="ellipse">
                <a:avLst/>
              </a:prstGeom>
              <a:grpFill/>
              <a:ln w="12700">
                <a:solidFill>
                  <a:schemeClr val="bg1">
                    <a:lumMod val="50000"/>
                  </a:schemeClr>
                </a:solidFill>
                <a:round/>
                <a:headEnd/>
                <a:tailEnd/>
              </a:ln>
              <a:effectLst/>
            </p:spPr>
            <p:txBody>
              <a:bodyPr wrap="none" anchor="ctr"/>
              <a:lstStyle/>
              <a:p>
                <a:pPr algn="ctr" defTabSz="685783">
                  <a:defRPr/>
                </a:pPr>
                <a:endParaRPr lang="en-AU" sz="1300" kern="0">
                  <a:solidFill>
                    <a:srgbClr val="FF3300"/>
                  </a:solidFill>
                  <a:effectLst>
                    <a:outerShdw blurRad="38100" dist="38100" dir="2700000" algn="tl">
                      <a:srgbClr val="C0C0C0"/>
                    </a:outerShdw>
                  </a:effectLst>
                  <a:cs typeface="Arial" panose="020B0604020202020204" pitchFamily="34" charset="0"/>
                </a:endParaRPr>
              </a:p>
            </p:txBody>
          </p:sp>
          <p:sp>
            <p:nvSpPr>
              <p:cNvPr id="59" name="Arc 117"/>
              <p:cNvSpPr>
                <a:spLocks noChangeAspect="1"/>
              </p:cNvSpPr>
              <p:nvPr/>
            </p:nvSpPr>
            <p:spPr bwMode="auto">
              <a:xfrm>
                <a:off x="139108" y="3209428"/>
                <a:ext cx="156557" cy="155382"/>
              </a:xfrm>
              <a:custGeom>
                <a:avLst/>
                <a:gdLst>
                  <a:gd name="T0" fmla="*/ 2147483647 w 43200"/>
                  <a:gd name="T1" fmla="*/ 0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7335"/>
                      <a:pt x="1262" y="13166"/>
                      <a:pt x="3628" y="9618"/>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7335"/>
                      <a:pt x="1262" y="13166"/>
                      <a:pt x="3628" y="9618"/>
                    </a:cubicBezTo>
                    <a:lnTo>
                      <a:pt x="21600" y="21600"/>
                    </a:lnTo>
                    <a:lnTo>
                      <a:pt x="21599" y="0"/>
                    </a:lnTo>
                    <a:close/>
                  </a:path>
                </a:pathLst>
              </a:custGeom>
              <a:grpFill/>
              <a:ln w="12700">
                <a:solidFill>
                  <a:schemeClr val="bg1">
                    <a:lumMod val="50000"/>
                  </a:schemeClr>
                </a:solidFill>
                <a:round/>
                <a:headEnd/>
                <a:tailEnd/>
              </a:ln>
            </p:spPr>
            <p:txBody>
              <a:bodyPr wrap="none" anchor="ctr"/>
              <a:lstStyle/>
              <a:p>
                <a:pPr defTabSz="685783">
                  <a:defRPr/>
                </a:pPr>
                <a:endParaRPr lang="en-US" sz="1300" kern="0">
                  <a:solidFill>
                    <a:prstClr val="black"/>
                  </a:solidFill>
                  <a:cs typeface="Arial" charset="0"/>
                </a:endParaRPr>
              </a:p>
            </p:txBody>
          </p:sp>
          <p:sp>
            <p:nvSpPr>
              <p:cNvPr id="60" name="Oval 118"/>
              <p:cNvSpPr>
                <a:spLocks noChangeAspect="1" noChangeArrowheads="1"/>
              </p:cNvSpPr>
              <p:nvPr/>
            </p:nvSpPr>
            <p:spPr bwMode="auto">
              <a:xfrm>
                <a:off x="118879" y="3189097"/>
                <a:ext cx="73251" cy="72608"/>
              </a:xfrm>
              <a:prstGeom prst="ellipse">
                <a:avLst/>
              </a:prstGeom>
              <a:grpFill/>
              <a:ln w="12700">
                <a:solidFill>
                  <a:schemeClr val="bg1">
                    <a:lumMod val="50000"/>
                  </a:schemeClr>
                </a:solidFill>
                <a:round/>
                <a:headEnd/>
                <a:tailEnd/>
              </a:ln>
              <a:effectLst/>
            </p:spPr>
            <p:txBody>
              <a:bodyPr wrap="none" anchor="ctr"/>
              <a:lstStyle/>
              <a:p>
                <a:pPr algn="ctr" defTabSz="685783">
                  <a:defRPr/>
                </a:pPr>
                <a:endParaRPr lang="en-AU" sz="1300" kern="0">
                  <a:solidFill>
                    <a:srgbClr val="000000"/>
                  </a:solidFill>
                  <a:effectLst>
                    <a:outerShdw blurRad="38100" dist="38100" dir="2700000" algn="tl">
                      <a:srgbClr val="C0C0C0"/>
                    </a:outerShdw>
                  </a:effectLst>
                  <a:cs typeface="Arial" panose="020B0604020202020204" pitchFamily="34" charset="0"/>
                </a:endParaRPr>
              </a:p>
            </p:txBody>
          </p:sp>
        </p:grpSp>
      </p:grpSp>
      <p:sp>
        <p:nvSpPr>
          <p:cNvPr id="61" name="TextBox 37"/>
          <p:cNvSpPr txBox="1">
            <a:spLocks noChangeArrowheads="1"/>
          </p:cNvSpPr>
          <p:nvPr/>
        </p:nvSpPr>
        <p:spPr bwMode="auto">
          <a:xfrm>
            <a:off x="3380318" y="2355850"/>
            <a:ext cx="1195916" cy="236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tIns="45719" rIns="91438" bIns="45719">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2800" b="1">
                <a:solidFill>
                  <a:schemeClr val="tx1"/>
                </a:solidFill>
                <a:latin typeface="Arial" pitchFamily="34" charset="0"/>
                <a:cs typeface="Arial" pitchFamily="34" charset="0"/>
              </a:defRPr>
            </a:lvl9pPr>
          </a:lstStyle>
          <a:p>
            <a:pPr algn="ctr" defTabSz="685783" eaLnBrk="1" hangingPunct="1">
              <a:defRPr/>
            </a:pPr>
            <a:r>
              <a:rPr lang="en-US" sz="900" kern="0" cap="small" dirty="0">
                <a:solidFill>
                  <a:srgbClr val="EEECE1">
                    <a:lumMod val="50000"/>
                  </a:srgbClr>
                </a:solidFill>
                <a:latin typeface="Arial"/>
              </a:rPr>
              <a:t>Hepatocyte</a:t>
            </a:r>
          </a:p>
        </p:txBody>
      </p:sp>
      <p:grpSp>
        <p:nvGrpSpPr>
          <p:cNvPr id="44054" name="Group 89"/>
          <p:cNvGrpSpPr>
            <a:grpSpLocks/>
          </p:cNvGrpSpPr>
          <p:nvPr/>
        </p:nvGrpSpPr>
        <p:grpSpPr bwMode="auto">
          <a:xfrm>
            <a:off x="1392767" y="5043489"/>
            <a:ext cx="351367" cy="549275"/>
            <a:chOff x="733263" y="5301955"/>
            <a:chExt cx="365930" cy="583385"/>
          </a:xfrm>
        </p:grpSpPr>
        <p:sp>
          <p:nvSpPr>
            <p:cNvPr id="63" name="Oval 407"/>
            <p:cNvSpPr/>
            <p:nvPr/>
          </p:nvSpPr>
          <p:spPr>
            <a:xfrm>
              <a:off x="733263" y="5301955"/>
              <a:ext cx="219456" cy="219455"/>
            </a:xfrm>
            <a:prstGeom prst="ellipse">
              <a:avLst/>
            </a:prstGeom>
            <a:gradFill>
              <a:gsLst>
                <a:gs pos="82000">
                  <a:schemeClr val="bg1">
                    <a:lumMod val="65000"/>
                  </a:schemeClr>
                </a:gs>
                <a:gs pos="47000">
                  <a:schemeClr val="bg1">
                    <a:lumMod val="5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b"/>
            <a:lstStyle/>
            <a:p>
              <a:pPr algn="ctr" defTabSz="685783">
                <a:defRPr/>
              </a:pPr>
              <a:r>
                <a:rPr lang="en-US" sz="1100" b="1" dirty="0">
                  <a:solidFill>
                    <a:prstClr val="white"/>
                  </a:solidFill>
                  <a:latin typeface="Arial" panose="020B0604020202020204"/>
                </a:rPr>
                <a:t>e</a:t>
              </a:r>
            </a:p>
          </p:txBody>
        </p:sp>
        <p:grpSp>
          <p:nvGrpSpPr>
            <p:cNvPr id="64" name="Group 408"/>
            <p:cNvGrpSpPr>
              <a:grpSpLocks noChangeAspect="1"/>
            </p:cNvGrpSpPr>
            <p:nvPr/>
          </p:nvGrpSpPr>
          <p:grpSpPr>
            <a:xfrm>
              <a:off x="820127" y="5622658"/>
              <a:ext cx="279066" cy="262682"/>
              <a:chOff x="6885032" y="2911066"/>
              <a:chExt cx="632371" cy="595241"/>
            </a:xfrm>
            <a:solidFill>
              <a:schemeClr val="bg1">
                <a:lumMod val="75000"/>
              </a:schemeClr>
            </a:solidFill>
          </p:grpSpPr>
          <p:grpSp>
            <p:nvGrpSpPr>
              <p:cNvPr id="65" name="Group 409"/>
              <p:cNvGrpSpPr>
                <a:grpSpLocks noChangeAspect="1"/>
              </p:cNvGrpSpPr>
              <p:nvPr/>
            </p:nvGrpSpPr>
            <p:grpSpPr>
              <a:xfrm>
                <a:off x="6885032" y="2911066"/>
                <a:ext cx="632371" cy="595241"/>
                <a:chOff x="4193904" y="1147483"/>
                <a:chExt cx="834054" cy="785080"/>
              </a:xfrm>
              <a:grpFill/>
            </p:grpSpPr>
            <p:sp>
              <p:nvSpPr>
                <p:cNvPr id="115" name="Oval 120"/>
                <p:cNvSpPr>
                  <a:spLocks noChangeAspect="1" noChangeArrowheads="1"/>
                </p:cNvSpPr>
                <p:nvPr/>
              </p:nvSpPr>
              <p:spPr bwMode="auto">
                <a:xfrm rot="16200000">
                  <a:off x="4250353" y="1407877"/>
                  <a:ext cx="52278" cy="165176"/>
                </a:xfrm>
                <a:prstGeom prst="ellipse">
                  <a:avLst/>
                </a:prstGeom>
                <a:grpFill/>
                <a:ln w="6350">
                  <a:solidFill>
                    <a:schemeClr val="bg1">
                      <a:lumMod val="50000"/>
                    </a:schemeClr>
                  </a:solidFill>
                  <a:round/>
                  <a:headEnd/>
                  <a:tailEnd/>
                </a:ln>
              </p:spPr>
              <p:txBody>
                <a:bodyPr vert="eaVert" wrap="none" anchor="ctr"/>
                <a:lstStyle/>
                <a:p>
                  <a:pPr defTabSz="685783">
                    <a:defRPr/>
                  </a:pPr>
                  <a:endParaRPr lang="en-US" sz="500" kern="0">
                    <a:solidFill>
                      <a:srgbClr val="000000"/>
                    </a:solidFill>
                    <a:cs typeface="Arial" charset="0"/>
                  </a:endParaRPr>
                </a:p>
              </p:txBody>
            </p:sp>
            <p:sp>
              <p:nvSpPr>
                <p:cNvPr id="116" name="Oval 122"/>
                <p:cNvSpPr>
                  <a:spLocks noChangeAspect="1" noChangeArrowheads="1"/>
                </p:cNvSpPr>
                <p:nvPr/>
              </p:nvSpPr>
              <p:spPr bwMode="auto">
                <a:xfrm>
                  <a:off x="4584051" y="1147483"/>
                  <a:ext cx="53143" cy="104556"/>
                </a:xfrm>
                <a:prstGeom prst="ellipse">
                  <a:avLst/>
                </a:prstGeom>
                <a:grpFill/>
                <a:ln w="6350">
                  <a:solidFill>
                    <a:schemeClr val="bg1">
                      <a:lumMod val="50000"/>
                    </a:schemeClr>
                  </a:solidFill>
                  <a:round/>
                  <a:headEnd/>
                  <a:tailEnd/>
                </a:ln>
              </p:spPr>
              <p:txBody>
                <a:bodyPr wrap="none" anchor="ctr"/>
                <a:lstStyle/>
                <a:p>
                  <a:pPr defTabSz="685783">
                    <a:defRPr/>
                  </a:pPr>
                  <a:endParaRPr lang="en-US" sz="500" kern="0">
                    <a:solidFill>
                      <a:srgbClr val="000000"/>
                    </a:solidFill>
                    <a:cs typeface="Arial" charset="0"/>
                  </a:endParaRPr>
                </a:p>
              </p:txBody>
            </p:sp>
            <p:sp>
              <p:nvSpPr>
                <p:cNvPr id="117" name="Oval 125"/>
                <p:cNvSpPr>
                  <a:spLocks noChangeAspect="1" noChangeArrowheads="1"/>
                </p:cNvSpPr>
                <p:nvPr/>
              </p:nvSpPr>
              <p:spPr bwMode="auto">
                <a:xfrm rot="12707432">
                  <a:off x="4717628" y="1176797"/>
                  <a:ext cx="53144" cy="104556"/>
                </a:xfrm>
                <a:prstGeom prst="ellipse">
                  <a:avLst/>
                </a:prstGeom>
                <a:grpFill/>
                <a:ln w="6350">
                  <a:solidFill>
                    <a:schemeClr val="bg1">
                      <a:lumMod val="50000"/>
                    </a:schemeClr>
                  </a:solidFill>
                  <a:round/>
                  <a:headEnd/>
                  <a:tailEnd/>
                </a:ln>
              </p:spPr>
              <p:txBody>
                <a:bodyPr rot="10800000" wrap="none" anchor="ctr"/>
                <a:lstStyle/>
                <a:p>
                  <a:pPr defTabSz="685783">
                    <a:defRPr/>
                  </a:pPr>
                  <a:endParaRPr lang="en-US" sz="500" kern="0">
                    <a:solidFill>
                      <a:srgbClr val="000000"/>
                    </a:solidFill>
                    <a:cs typeface="Arial" charset="0"/>
                  </a:endParaRPr>
                </a:p>
              </p:txBody>
            </p:sp>
            <p:sp>
              <p:nvSpPr>
                <p:cNvPr id="118" name="Oval 126"/>
                <p:cNvSpPr>
                  <a:spLocks noChangeAspect="1" noChangeArrowheads="1"/>
                </p:cNvSpPr>
                <p:nvPr/>
              </p:nvSpPr>
              <p:spPr bwMode="auto">
                <a:xfrm rot="8400000" flipH="1">
                  <a:off x="4365457" y="1233587"/>
                  <a:ext cx="50271" cy="104556"/>
                </a:xfrm>
                <a:prstGeom prst="ellipse">
                  <a:avLst/>
                </a:prstGeom>
                <a:grpFill/>
                <a:ln w="6350">
                  <a:solidFill>
                    <a:schemeClr val="bg1">
                      <a:lumMod val="50000"/>
                    </a:schemeClr>
                  </a:solidFill>
                  <a:round/>
                  <a:headEnd/>
                  <a:tailEnd/>
                </a:ln>
              </p:spPr>
              <p:txBody>
                <a:bodyPr rot="10800000" wrap="none" anchor="ctr"/>
                <a:lstStyle/>
                <a:p>
                  <a:pPr defTabSz="685783">
                    <a:defRPr/>
                  </a:pPr>
                  <a:endParaRPr lang="en-US" sz="500" kern="0">
                    <a:solidFill>
                      <a:srgbClr val="000000"/>
                    </a:solidFill>
                    <a:cs typeface="Arial" charset="0"/>
                  </a:endParaRPr>
                </a:p>
              </p:txBody>
            </p:sp>
            <p:sp>
              <p:nvSpPr>
                <p:cNvPr id="119" name="Oval 127"/>
                <p:cNvSpPr>
                  <a:spLocks noChangeAspect="1" noChangeArrowheads="1"/>
                </p:cNvSpPr>
                <p:nvPr/>
              </p:nvSpPr>
              <p:spPr bwMode="auto">
                <a:xfrm rot="13701987">
                  <a:off x="4334793" y="1653501"/>
                  <a:ext cx="52278" cy="104851"/>
                </a:xfrm>
                <a:prstGeom prst="ellipse">
                  <a:avLst/>
                </a:prstGeom>
                <a:grpFill/>
                <a:ln w="6350">
                  <a:solidFill>
                    <a:schemeClr val="bg1">
                      <a:lumMod val="50000"/>
                    </a:schemeClr>
                  </a:solidFill>
                  <a:round/>
                  <a:headEnd/>
                  <a:tailEnd/>
                </a:ln>
              </p:spPr>
              <p:txBody>
                <a:bodyPr vert="eaVert" wrap="none" anchor="ctr"/>
                <a:lstStyle/>
                <a:p>
                  <a:pPr defTabSz="685783">
                    <a:defRPr/>
                  </a:pPr>
                  <a:endParaRPr lang="en-US" sz="500" kern="0">
                    <a:solidFill>
                      <a:srgbClr val="000000"/>
                    </a:solidFill>
                    <a:cs typeface="Arial" charset="0"/>
                  </a:endParaRPr>
                </a:p>
              </p:txBody>
            </p:sp>
            <p:sp>
              <p:nvSpPr>
                <p:cNvPr id="120" name="Oval 128"/>
                <p:cNvSpPr>
                  <a:spLocks noChangeAspect="1" noChangeArrowheads="1"/>
                </p:cNvSpPr>
                <p:nvPr/>
              </p:nvSpPr>
              <p:spPr bwMode="auto">
                <a:xfrm rot="7898013" flipH="1">
                  <a:off x="4842680" y="1662308"/>
                  <a:ext cx="52278" cy="106287"/>
                </a:xfrm>
                <a:prstGeom prst="ellipse">
                  <a:avLst/>
                </a:prstGeom>
                <a:grpFill/>
                <a:ln w="6350">
                  <a:solidFill>
                    <a:schemeClr val="bg1">
                      <a:lumMod val="50000"/>
                    </a:schemeClr>
                  </a:solidFill>
                  <a:round/>
                  <a:headEnd/>
                  <a:tailEnd/>
                </a:ln>
              </p:spPr>
              <p:txBody>
                <a:bodyPr rot="10800000" vert="eaVert" wrap="none" anchor="ctr"/>
                <a:lstStyle/>
                <a:p>
                  <a:pPr defTabSz="685783">
                    <a:defRPr/>
                  </a:pPr>
                  <a:endParaRPr lang="en-US" sz="500" kern="0">
                    <a:solidFill>
                      <a:srgbClr val="000000"/>
                    </a:solidFill>
                    <a:cs typeface="Arial" charset="0"/>
                  </a:endParaRPr>
                </a:p>
              </p:txBody>
            </p:sp>
            <p:sp>
              <p:nvSpPr>
                <p:cNvPr id="121" name="Oval 129"/>
                <p:cNvSpPr>
                  <a:spLocks noChangeAspect="1" noChangeArrowheads="1"/>
                </p:cNvSpPr>
                <p:nvPr/>
              </p:nvSpPr>
              <p:spPr bwMode="auto">
                <a:xfrm rot="14829778">
                  <a:off x="4877492" y="1333483"/>
                  <a:ext cx="52278" cy="104850"/>
                </a:xfrm>
                <a:prstGeom prst="ellipse">
                  <a:avLst/>
                </a:prstGeom>
                <a:grpFill/>
                <a:ln w="6350">
                  <a:solidFill>
                    <a:schemeClr val="bg1">
                      <a:lumMod val="50000"/>
                    </a:schemeClr>
                  </a:solidFill>
                  <a:round/>
                  <a:headEnd/>
                  <a:tailEnd/>
                </a:ln>
              </p:spPr>
              <p:txBody>
                <a:bodyPr vert="eaVert" wrap="none" anchor="ctr"/>
                <a:lstStyle/>
                <a:p>
                  <a:pPr defTabSz="685783">
                    <a:defRPr/>
                  </a:pPr>
                  <a:endParaRPr lang="en-US" sz="500" kern="0">
                    <a:solidFill>
                      <a:srgbClr val="000000"/>
                    </a:solidFill>
                    <a:cs typeface="Arial" charset="0"/>
                  </a:endParaRPr>
                </a:p>
              </p:txBody>
            </p:sp>
            <p:sp>
              <p:nvSpPr>
                <p:cNvPr id="122" name="Oval 130"/>
                <p:cNvSpPr>
                  <a:spLocks noChangeAspect="1" noChangeArrowheads="1"/>
                </p:cNvSpPr>
                <p:nvPr/>
              </p:nvSpPr>
              <p:spPr bwMode="auto">
                <a:xfrm rot="14829778">
                  <a:off x="4283094" y="1544056"/>
                  <a:ext cx="50826" cy="106287"/>
                </a:xfrm>
                <a:prstGeom prst="ellipse">
                  <a:avLst/>
                </a:prstGeom>
                <a:grpFill/>
                <a:ln w="6350">
                  <a:solidFill>
                    <a:schemeClr val="bg1">
                      <a:lumMod val="50000"/>
                    </a:schemeClr>
                  </a:solidFill>
                  <a:round/>
                  <a:headEnd/>
                  <a:tailEnd/>
                </a:ln>
              </p:spPr>
              <p:txBody>
                <a:bodyPr vert="eaVert" wrap="none" anchor="ctr"/>
                <a:lstStyle/>
                <a:p>
                  <a:pPr defTabSz="685783">
                    <a:defRPr/>
                  </a:pPr>
                  <a:endParaRPr lang="en-US" sz="500" kern="0">
                    <a:solidFill>
                      <a:srgbClr val="000000"/>
                    </a:solidFill>
                    <a:cs typeface="Arial" charset="0"/>
                  </a:endParaRPr>
                </a:p>
              </p:txBody>
            </p:sp>
            <p:sp>
              <p:nvSpPr>
                <p:cNvPr id="123" name="Oval 131"/>
                <p:cNvSpPr>
                  <a:spLocks noChangeAspect="1" noChangeArrowheads="1"/>
                </p:cNvSpPr>
                <p:nvPr/>
              </p:nvSpPr>
              <p:spPr bwMode="auto">
                <a:xfrm rot="6770222" flipH="1">
                  <a:off x="4296504" y="1332765"/>
                  <a:ext cx="52278" cy="106287"/>
                </a:xfrm>
                <a:prstGeom prst="ellipse">
                  <a:avLst/>
                </a:prstGeom>
                <a:grpFill/>
                <a:ln w="6350">
                  <a:solidFill>
                    <a:schemeClr val="bg1">
                      <a:lumMod val="50000"/>
                    </a:schemeClr>
                  </a:solidFill>
                  <a:round/>
                  <a:headEnd/>
                  <a:tailEnd/>
                </a:ln>
              </p:spPr>
              <p:txBody>
                <a:bodyPr rot="10800000" vert="eaVert" wrap="none" anchor="ctr"/>
                <a:lstStyle/>
                <a:p>
                  <a:pPr defTabSz="685783">
                    <a:defRPr/>
                  </a:pPr>
                  <a:endParaRPr lang="en-US" sz="500" kern="0">
                    <a:solidFill>
                      <a:srgbClr val="000000"/>
                    </a:solidFill>
                    <a:cs typeface="Arial" charset="0"/>
                  </a:endParaRPr>
                </a:p>
              </p:txBody>
            </p:sp>
            <p:sp>
              <p:nvSpPr>
                <p:cNvPr id="124" name="Oval 133"/>
                <p:cNvSpPr>
                  <a:spLocks noChangeAspect="1" noChangeArrowheads="1"/>
                </p:cNvSpPr>
                <p:nvPr/>
              </p:nvSpPr>
              <p:spPr bwMode="auto">
                <a:xfrm rot="13339476">
                  <a:off x="4819379" y="1211748"/>
                  <a:ext cx="53144" cy="136504"/>
                </a:xfrm>
                <a:prstGeom prst="ellipse">
                  <a:avLst/>
                </a:prstGeom>
                <a:grpFill/>
                <a:ln w="6350">
                  <a:solidFill>
                    <a:schemeClr val="bg1">
                      <a:lumMod val="50000"/>
                    </a:schemeClr>
                  </a:solidFill>
                  <a:round/>
                  <a:headEnd/>
                  <a:tailEnd/>
                </a:ln>
              </p:spPr>
              <p:txBody>
                <a:bodyPr rot="10800000" wrap="none" anchor="ctr"/>
                <a:lstStyle/>
                <a:p>
                  <a:pPr defTabSz="685783">
                    <a:defRPr/>
                  </a:pPr>
                  <a:endParaRPr lang="en-US" sz="500" kern="0">
                    <a:solidFill>
                      <a:srgbClr val="000000"/>
                    </a:solidFill>
                    <a:cs typeface="Arial" charset="0"/>
                  </a:endParaRPr>
                </a:p>
              </p:txBody>
            </p:sp>
            <p:sp>
              <p:nvSpPr>
                <p:cNvPr id="125" name="Oval 134"/>
                <p:cNvSpPr>
                  <a:spLocks noChangeAspect="1" noChangeArrowheads="1"/>
                </p:cNvSpPr>
                <p:nvPr/>
              </p:nvSpPr>
              <p:spPr bwMode="auto">
                <a:xfrm rot="8841597" flipH="1">
                  <a:off x="4738568" y="1747941"/>
                  <a:ext cx="51707" cy="106009"/>
                </a:xfrm>
                <a:prstGeom prst="ellipse">
                  <a:avLst/>
                </a:prstGeom>
                <a:grpFill/>
                <a:ln w="6350">
                  <a:solidFill>
                    <a:schemeClr val="bg1">
                      <a:lumMod val="50000"/>
                    </a:schemeClr>
                  </a:solidFill>
                  <a:round/>
                  <a:headEnd/>
                  <a:tailEnd/>
                </a:ln>
              </p:spPr>
              <p:txBody>
                <a:bodyPr rot="10800000" wrap="none" anchor="ctr"/>
                <a:lstStyle/>
                <a:p>
                  <a:pPr defTabSz="685783">
                    <a:defRPr/>
                  </a:pPr>
                  <a:endParaRPr lang="en-US" sz="500" kern="0">
                    <a:solidFill>
                      <a:srgbClr val="000000"/>
                    </a:solidFill>
                    <a:cs typeface="Arial" charset="0"/>
                  </a:endParaRPr>
                </a:p>
              </p:txBody>
            </p:sp>
            <p:sp>
              <p:nvSpPr>
                <p:cNvPr id="126" name="Oval 135"/>
                <p:cNvSpPr>
                  <a:spLocks noChangeAspect="1" noChangeArrowheads="1"/>
                </p:cNvSpPr>
                <p:nvPr/>
              </p:nvSpPr>
              <p:spPr bwMode="auto">
                <a:xfrm rot="12780000">
                  <a:off x="4435582" y="1741591"/>
                  <a:ext cx="54580" cy="106009"/>
                </a:xfrm>
                <a:prstGeom prst="ellipse">
                  <a:avLst/>
                </a:prstGeom>
                <a:grpFill/>
                <a:ln w="6350">
                  <a:solidFill>
                    <a:schemeClr val="bg1">
                      <a:lumMod val="50000"/>
                    </a:schemeClr>
                  </a:solidFill>
                  <a:round/>
                  <a:headEnd/>
                  <a:tailEnd/>
                </a:ln>
              </p:spPr>
              <p:txBody>
                <a:bodyPr rot="10800000" wrap="none" anchor="ctr"/>
                <a:lstStyle/>
                <a:p>
                  <a:pPr defTabSz="685783">
                    <a:defRPr/>
                  </a:pPr>
                  <a:endParaRPr lang="en-US" sz="500" kern="0">
                    <a:solidFill>
                      <a:srgbClr val="000000"/>
                    </a:solidFill>
                    <a:cs typeface="Arial" charset="0"/>
                  </a:endParaRPr>
                </a:p>
              </p:txBody>
            </p:sp>
            <p:sp>
              <p:nvSpPr>
                <p:cNvPr id="127" name="Oval 120"/>
                <p:cNvSpPr>
                  <a:spLocks noChangeAspect="1" noChangeArrowheads="1"/>
                </p:cNvSpPr>
                <p:nvPr/>
              </p:nvSpPr>
              <p:spPr bwMode="auto">
                <a:xfrm rot="17340000">
                  <a:off x="4918250" y="1534683"/>
                  <a:ext cx="52750" cy="166667"/>
                </a:xfrm>
                <a:prstGeom prst="ellipse">
                  <a:avLst/>
                </a:prstGeom>
                <a:grpFill/>
                <a:ln w="6350">
                  <a:solidFill>
                    <a:schemeClr val="bg1">
                      <a:lumMod val="50000"/>
                    </a:schemeClr>
                  </a:solidFill>
                  <a:round/>
                  <a:headEnd/>
                  <a:tailEnd/>
                </a:ln>
              </p:spPr>
              <p:txBody>
                <a:bodyPr vert="eaVert" wrap="none" anchor="ctr"/>
                <a:lstStyle/>
                <a:p>
                  <a:pPr defTabSz="685783">
                    <a:defRPr/>
                  </a:pPr>
                  <a:endParaRPr lang="en-US" sz="500" kern="0">
                    <a:solidFill>
                      <a:srgbClr val="000000"/>
                    </a:solidFill>
                    <a:cs typeface="Arial" charset="0"/>
                  </a:endParaRPr>
                </a:p>
              </p:txBody>
            </p:sp>
            <p:sp>
              <p:nvSpPr>
                <p:cNvPr id="128" name="Oval 129"/>
                <p:cNvSpPr>
                  <a:spLocks noChangeAspect="1" noChangeArrowheads="1"/>
                </p:cNvSpPr>
                <p:nvPr/>
              </p:nvSpPr>
              <p:spPr bwMode="auto">
                <a:xfrm rot="15720000">
                  <a:off x="4909380" y="1446975"/>
                  <a:ext cx="52278" cy="104850"/>
                </a:xfrm>
                <a:prstGeom prst="ellipse">
                  <a:avLst/>
                </a:prstGeom>
                <a:grpFill/>
                <a:ln w="6350">
                  <a:solidFill>
                    <a:schemeClr val="bg1">
                      <a:lumMod val="50000"/>
                    </a:schemeClr>
                  </a:solidFill>
                  <a:round/>
                  <a:headEnd/>
                  <a:tailEnd/>
                </a:ln>
              </p:spPr>
              <p:txBody>
                <a:bodyPr vert="eaVert" wrap="none" anchor="ctr"/>
                <a:lstStyle/>
                <a:p>
                  <a:pPr defTabSz="685783">
                    <a:defRPr/>
                  </a:pPr>
                  <a:endParaRPr lang="en-US" sz="500" kern="0">
                    <a:solidFill>
                      <a:srgbClr val="000000"/>
                    </a:solidFill>
                    <a:cs typeface="Arial" charset="0"/>
                  </a:endParaRPr>
                </a:p>
              </p:txBody>
            </p:sp>
            <p:sp>
              <p:nvSpPr>
                <p:cNvPr id="129" name="Oval 133"/>
                <p:cNvSpPr>
                  <a:spLocks noChangeAspect="1" noChangeArrowheads="1"/>
                </p:cNvSpPr>
                <p:nvPr/>
              </p:nvSpPr>
              <p:spPr bwMode="auto">
                <a:xfrm rot="9240000" flipH="1">
                  <a:off x="4456700" y="1147805"/>
                  <a:ext cx="53144" cy="136504"/>
                </a:xfrm>
                <a:prstGeom prst="ellipse">
                  <a:avLst/>
                </a:prstGeom>
                <a:grpFill/>
                <a:ln w="6350">
                  <a:solidFill>
                    <a:schemeClr val="bg1">
                      <a:lumMod val="50000"/>
                    </a:schemeClr>
                  </a:solidFill>
                  <a:round/>
                  <a:headEnd/>
                  <a:tailEnd/>
                </a:ln>
              </p:spPr>
              <p:txBody>
                <a:bodyPr rot="10800000" wrap="none" anchor="ctr"/>
                <a:lstStyle/>
                <a:p>
                  <a:pPr defTabSz="685783">
                    <a:defRPr/>
                  </a:pPr>
                  <a:endParaRPr lang="en-US" sz="500" kern="0">
                    <a:solidFill>
                      <a:srgbClr val="000000"/>
                    </a:solidFill>
                    <a:cs typeface="Arial" charset="0"/>
                  </a:endParaRPr>
                </a:p>
              </p:txBody>
            </p:sp>
            <p:sp>
              <p:nvSpPr>
                <p:cNvPr id="130" name="Oval 120"/>
                <p:cNvSpPr>
                  <a:spLocks noChangeAspect="1" noChangeArrowheads="1"/>
                </p:cNvSpPr>
                <p:nvPr/>
              </p:nvSpPr>
              <p:spPr bwMode="auto">
                <a:xfrm rot="21540000">
                  <a:off x="4591146" y="1765896"/>
                  <a:ext cx="52750" cy="166667"/>
                </a:xfrm>
                <a:prstGeom prst="ellipse">
                  <a:avLst/>
                </a:prstGeom>
                <a:grpFill/>
                <a:ln w="6350">
                  <a:solidFill>
                    <a:schemeClr val="bg1">
                      <a:lumMod val="50000"/>
                    </a:schemeClr>
                  </a:solidFill>
                  <a:round/>
                  <a:headEnd/>
                  <a:tailEnd/>
                </a:ln>
              </p:spPr>
              <p:txBody>
                <a:bodyPr vert="eaVert" wrap="none" anchor="ctr"/>
                <a:lstStyle/>
                <a:p>
                  <a:pPr defTabSz="685783">
                    <a:defRPr/>
                  </a:pPr>
                  <a:endParaRPr lang="en-US" sz="500" kern="0">
                    <a:solidFill>
                      <a:srgbClr val="000000"/>
                    </a:solidFill>
                    <a:cs typeface="Arial" charset="0"/>
                  </a:endParaRPr>
                </a:p>
              </p:txBody>
            </p:sp>
            <p:sp>
              <p:nvSpPr>
                <p:cNvPr id="131" name="Oval 119"/>
                <p:cNvSpPr>
                  <a:spLocks noChangeAspect="1" noChangeArrowheads="1"/>
                </p:cNvSpPr>
                <p:nvPr/>
              </p:nvSpPr>
              <p:spPr bwMode="auto">
                <a:xfrm>
                  <a:off x="4348497" y="1255214"/>
                  <a:ext cx="528562" cy="524233"/>
                </a:xfrm>
                <a:prstGeom prst="ellipse">
                  <a:avLst/>
                </a:prstGeom>
                <a:grpFill/>
                <a:ln w="6350">
                  <a:solidFill>
                    <a:schemeClr val="bg1">
                      <a:lumMod val="50000"/>
                    </a:schemeClr>
                  </a:solidFill>
                  <a:round/>
                  <a:headEnd/>
                  <a:tailEnd/>
                </a:ln>
              </p:spPr>
              <p:txBody>
                <a:bodyPr wrap="none" anchor="ctr"/>
                <a:lstStyle/>
                <a:p>
                  <a:pPr defTabSz="685783">
                    <a:defRPr/>
                  </a:pPr>
                  <a:endParaRPr lang="en-US" sz="500" kern="0">
                    <a:solidFill>
                      <a:srgbClr val="000000"/>
                    </a:solidFill>
                    <a:cs typeface="Arial" charset="0"/>
                  </a:endParaRPr>
                </a:p>
              </p:txBody>
            </p:sp>
          </p:grpSp>
          <p:sp>
            <p:nvSpPr>
              <p:cNvPr id="66" name="Oval 119"/>
              <p:cNvSpPr>
                <a:spLocks noChangeAspect="1" noChangeArrowheads="1"/>
              </p:cNvSpPr>
              <p:nvPr/>
            </p:nvSpPr>
            <p:spPr bwMode="auto">
              <a:xfrm>
                <a:off x="7010000" y="3043654"/>
                <a:ext cx="87100" cy="86387"/>
              </a:xfrm>
              <a:prstGeom prst="ellipse">
                <a:avLst/>
              </a:prstGeom>
              <a:grpFill/>
              <a:ln w="6350">
                <a:solidFill>
                  <a:schemeClr val="bg1">
                    <a:lumMod val="50000"/>
                  </a:schemeClr>
                </a:solidFill>
                <a:round/>
                <a:headEnd/>
                <a:tailEnd/>
              </a:ln>
            </p:spPr>
            <p:txBody>
              <a:bodyPr wrap="none" anchor="ctr"/>
              <a:lstStyle/>
              <a:p>
                <a:pPr defTabSz="685783">
                  <a:defRPr/>
                </a:pPr>
                <a:endParaRPr lang="en-US" sz="500" kern="0">
                  <a:solidFill>
                    <a:srgbClr val="000000"/>
                  </a:solidFill>
                  <a:cs typeface="Arial" charset="0"/>
                </a:endParaRPr>
              </a:p>
            </p:txBody>
          </p:sp>
          <p:sp>
            <p:nvSpPr>
              <p:cNvPr id="67" name="Oval 119"/>
              <p:cNvSpPr>
                <a:spLocks noChangeAspect="1" noChangeArrowheads="1"/>
              </p:cNvSpPr>
              <p:nvPr/>
            </p:nvSpPr>
            <p:spPr bwMode="auto">
              <a:xfrm>
                <a:off x="6985827" y="3101974"/>
                <a:ext cx="87100" cy="86387"/>
              </a:xfrm>
              <a:prstGeom prst="ellipse">
                <a:avLst/>
              </a:prstGeom>
              <a:grpFill/>
              <a:ln w="6350">
                <a:solidFill>
                  <a:schemeClr val="bg1">
                    <a:lumMod val="50000"/>
                  </a:schemeClr>
                </a:solidFill>
                <a:round/>
                <a:headEnd/>
                <a:tailEnd/>
              </a:ln>
            </p:spPr>
            <p:txBody>
              <a:bodyPr wrap="none" anchor="ctr"/>
              <a:lstStyle/>
              <a:p>
                <a:pPr defTabSz="685783">
                  <a:defRPr/>
                </a:pPr>
                <a:endParaRPr lang="en-US" sz="500" kern="0">
                  <a:solidFill>
                    <a:srgbClr val="000000"/>
                  </a:solidFill>
                  <a:cs typeface="Arial" charset="0"/>
                </a:endParaRPr>
              </a:p>
            </p:txBody>
          </p:sp>
          <p:sp>
            <p:nvSpPr>
              <p:cNvPr id="68" name="Oval 119"/>
              <p:cNvSpPr>
                <a:spLocks noChangeAspect="1" noChangeArrowheads="1"/>
              </p:cNvSpPr>
              <p:nvPr/>
            </p:nvSpPr>
            <p:spPr bwMode="auto">
              <a:xfrm>
                <a:off x="7055093" y="3081637"/>
                <a:ext cx="87100" cy="86387"/>
              </a:xfrm>
              <a:prstGeom prst="ellipse">
                <a:avLst/>
              </a:prstGeom>
              <a:grpFill/>
              <a:ln w="6350">
                <a:solidFill>
                  <a:schemeClr val="bg1">
                    <a:lumMod val="50000"/>
                  </a:schemeClr>
                </a:solidFill>
                <a:round/>
                <a:headEnd/>
                <a:tailEnd/>
              </a:ln>
            </p:spPr>
            <p:txBody>
              <a:bodyPr wrap="none" anchor="ctr"/>
              <a:lstStyle/>
              <a:p>
                <a:pPr defTabSz="685783">
                  <a:defRPr/>
                </a:pPr>
                <a:endParaRPr lang="en-US" sz="500" kern="0">
                  <a:solidFill>
                    <a:srgbClr val="000000"/>
                  </a:solidFill>
                  <a:cs typeface="Arial" charset="0"/>
                </a:endParaRPr>
              </a:p>
            </p:txBody>
          </p:sp>
          <p:sp>
            <p:nvSpPr>
              <p:cNvPr id="69" name="Oval 119"/>
              <p:cNvSpPr>
                <a:spLocks noChangeAspect="1" noChangeArrowheads="1"/>
              </p:cNvSpPr>
              <p:nvPr/>
            </p:nvSpPr>
            <p:spPr bwMode="auto">
              <a:xfrm>
                <a:off x="7044002" y="3136776"/>
                <a:ext cx="87100" cy="86387"/>
              </a:xfrm>
              <a:prstGeom prst="ellipse">
                <a:avLst/>
              </a:prstGeom>
              <a:grpFill/>
              <a:ln w="6350">
                <a:solidFill>
                  <a:schemeClr val="bg1">
                    <a:lumMod val="50000"/>
                  </a:schemeClr>
                </a:solidFill>
                <a:round/>
                <a:headEnd/>
                <a:tailEnd/>
              </a:ln>
            </p:spPr>
            <p:txBody>
              <a:bodyPr wrap="none" anchor="ctr"/>
              <a:lstStyle/>
              <a:p>
                <a:pPr defTabSz="685783">
                  <a:defRPr/>
                </a:pPr>
                <a:endParaRPr lang="en-US" sz="500" kern="0">
                  <a:solidFill>
                    <a:srgbClr val="000000"/>
                  </a:solidFill>
                  <a:cs typeface="Arial" charset="0"/>
                </a:endParaRPr>
              </a:p>
            </p:txBody>
          </p:sp>
          <p:grpSp>
            <p:nvGrpSpPr>
              <p:cNvPr id="70" name="Group 414"/>
              <p:cNvGrpSpPr/>
              <p:nvPr/>
            </p:nvGrpSpPr>
            <p:grpSpPr>
              <a:xfrm rot="12873073">
                <a:off x="7088663" y="3086147"/>
                <a:ext cx="156367" cy="184008"/>
                <a:chOff x="7323790" y="2039860"/>
                <a:chExt cx="430972" cy="507158"/>
              </a:xfrm>
              <a:grpFill/>
            </p:grpSpPr>
            <p:sp>
              <p:nvSpPr>
                <p:cNvPr id="111" name="Oval 119"/>
                <p:cNvSpPr>
                  <a:spLocks noChangeAspect="1" noChangeArrowheads="1"/>
                </p:cNvSpPr>
                <p:nvPr/>
              </p:nvSpPr>
              <p:spPr bwMode="auto">
                <a:xfrm>
                  <a:off x="7408432" y="2039860"/>
                  <a:ext cx="240062" cy="238095"/>
                </a:xfrm>
                <a:prstGeom prst="ellipse">
                  <a:avLst/>
                </a:prstGeom>
                <a:grpFill/>
                <a:ln w="6350">
                  <a:solidFill>
                    <a:schemeClr val="bg1">
                      <a:lumMod val="50000"/>
                    </a:schemeClr>
                  </a:solidFill>
                  <a:round/>
                  <a:headEnd/>
                  <a:tailEnd/>
                </a:ln>
              </p:spPr>
              <p:txBody>
                <a:bodyPr wrap="none" anchor="ctr"/>
                <a:lstStyle/>
                <a:p>
                  <a:pPr defTabSz="685783">
                    <a:defRPr/>
                  </a:pPr>
                  <a:endParaRPr lang="en-US" sz="500" kern="0">
                    <a:solidFill>
                      <a:srgbClr val="000000"/>
                    </a:solidFill>
                    <a:cs typeface="Arial" charset="0"/>
                  </a:endParaRPr>
                </a:p>
              </p:txBody>
            </p:sp>
            <p:sp>
              <p:nvSpPr>
                <p:cNvPr id="112" name="Oval 119"/>
                <p:cNvSpPr>
                  <a:spLocks noChangeAspect="1" noChangeArrowheads="1"/>
                </p:cNvSpPr>
                <p:nvPr/>
              </p:nvSpPr>
              <p:spPr bwMode="auto">
                <a:xfrm>
                  <a:off x="7323790" y="2213002"/>
                  <a:ext cx="240062" cy="238096"/>
                </a:xfrm>
                <a:prstGeom prst="ellipse">
                  <a:avLst/>
                </a:prstGeom>
                <a:grpFill/>
                <a:ln w="6350">
                  <a:solidFill>
                    <a:schemeClr val="bg1">
                      <a:lumMod val="50000"/>
                    </a:schemeClr>
                  </a:solidFill>
                  <a:round/>
                  <a:headEnd/>
                  <a:tailEnd/>
                </a:ln>
              </p:spPr>
              <p:txBody>
                <a:bodyPr wrap="none" anchor="ctr"/>
                <a:lstStyle/>
                <a:p>
                  <a:pPr defTabSz="685783">
                    <a:defRPr/>
                  </a:pPr>
                  <a:endParaRPr lang="en-US" sz="500" kern="0">
                    <a:solidFill>
                      <a:srgbClr val="000000"/>
                    </a:solidFill>
                    <a:cs typeface="Arial" charset="0"/>
                  </a:endParaRPr>
                </a:p>
              </p:txBody>
            </p:sp>
            <p:sp>
              <p:nvSpPr>
                <p:cNvPr id="113" name="Oval 119"/>
                <p:cNvSpPr>
                  <a:spLocks noChangeAspect="1" noChangeArrowheads="1"/>
                </p:cNvSpPr>
                <p:nvPr/>
              </p:nvSpPr>
              <p:spPr bwMode="auto">
                <a:xfrm>
                  <a:off x="7514700" y="2156952"/>
                  <a:ext cx="240062" cy="238096"/>
                </a:xfrm>
                <a:prstGeom prst="ellipse">
                  <a:avLst/>
                </a:prstGeom>
                <a:grpFill/>
                <a:ln w="6350">
                  <a:solidFill>
                    <a:schemeClr val="bg1">
                      <a:lumMod val="50000"/>
                    </a:schemeClr>
                  </a:solidFill>
                  <a:round/>
                  <a:headEnd/>
                  <a:tailEnd/>
                </a:ln>
              </p:spPr>
              <p:txBody>
                <a:bodyPr wrap="none" anchor="ctr"/>
                <a:lstStyle/>
                <a:p>
                  <a:pPr defTabSz="685783">
                    <a:defRPr/>
                  </a:pPr>
                  <a:endParaRPr lang="en-US" sz="500" kern="0">
                    <a:solidFill>
                      <a:srgbClr val="000000"/>
                    </a:solidFill>
                    <a:cs typeface="Arial" charset="0"/>
                  </a:endParaRPr>
                </a:p>
              </p:txBody>
            </p:sp>
            <p:sp>
              <p:nvSpPr>
                <p:cNvPr id="114" name="Oval 119"/>
                <p:cNvSpPr>
                  <a:spLocks noChangeAspect="1" noChangeArrowheads="1"/>
                </p:cNvSpPr>
                <p:nvPr/>
              </p:nvSpPr>
              <p:spPr bwMode="auto">
                <a:xfrm>
                  <a:off x="7484128" y="2308922"/>
                  <a:ext cx="240062" cy="238096"/>
                </a:xfrm>
                <a:prstGeom prst="ellipse">
                  <a:avLst/>
                </a:prstGeom>
                <a:grpFill/>
                <a:ln w="6350">
                  <a:solidFill>
                    <a:schemeClr val="bg1">
                      <a:lumMod val="50000"/>
                    </a:schemeClr>
                  </a:solidFill>
                  <a:round/>
                  <a:headEnd/>
                  <a:tailEnd/>
                </a:ln>
              </p:spPr>
              <p:txBody>
                <a:bodyPr wrap="none" anchor="ctr"/>
                <a:lstStyle/>
                <a:p>
                  <a:pPr defTabSz="685783">
                    <a:defRPr/>
                  </a:pPr>
                  <a:endParaRPr lang="en-US" sz="500" kern="0">
                    <a:solidFill>
                      <a:srgbClr val="000000"/>
                    </a:solidFill>
                    <a:cs typeface="Arial" charset="0"/>
                  </a:endParaRPr>
                </a:p>
              </p:txBody>
            </p:sp>
          </p:grpSp>
          <p:grpSp>
            <p:nvGrpSpPr>
              <p:cNvPr id="71" name="Group 415"/>
              <p:cNvGrpSpPr/>
              <p:nvPr/>
            </p:nvGrpSpPr>
            <p:grpSpPr>
              <a:xfrm rot="12873073">
                <a:off x="6997190" y="3176520"/>
                <a:ext cx="171089" cy="177859"/>
                <a:chOff x="7251440" y="2090027"/>
                <a:chExt cx="471553" cy="490212"/>
              </a:xfrm>
              <a:grpFill/>
            </p:grpSpPr>
            <p:sp>
              <p:nvSpPr>
                <p:cNvPr id="107" name="Oval 119"/>
                <p:cNvSpPr>
                  <a:spLocks noChangeAspect="1" noChangeArrowheads="1"/>
                </p:cNvSpPr>
                <p:nvPr/>
              </p:nvSpPr>
              <p:spPr bwMode="auto">
                <a:xfrm>
                  <a:off x="7251440" y="2090027"/>
                  <a:ext cx="240063" cy="238094"/>
                </a:xfrm>
                <a:prstGeom prst="ellipse">
                  <a:avLst/>
                </a:prstGeom>
                <a:grpFill/>
                <a:ln w="6350">
                  <a:solidFill>
                    <a:schemeClr val="bg1">
                      <a:lumMod val="50000"/>
                    </a:schemeClr>
                  </a:solidFill>
                  <a:round/>
                  <a:headEnd/>
                  <a:tailEnd/>
                </a:ln>
              </p:spPr>
              <p:txBody>
                <a:bodyPr wrap="none" anchor="ctr"/>
                <a:lstStyle/>
                <a:p>
                  <a:pPr defTabSz="685783">
                    <a:defRPr/>
                  </a:pPr>
                  <a:endParaRPr lang="en-US" sz="500" kern="0">
                    <a:solidFill>
                      <a:srgbClr val="000000"/>
                    </a:solidFill>
                    <a:cs typeface="Arial" charset="0"/>
                  </a:endParaRPr>
                </a:p>
              </p:txBody>
            </p:sp>
            <p:sp>
              <p:nvSpPr>
                <p:cNvPr id="108" name="Oval 119"/>
                <p:cNvSpPr>
                  <a:spLocks noChangeAspect="1" noChangeArrowheads="1"/>
                </p:cNvSpPr>
                <p:nvPr/>
              </p:nvSpPr>
              <p:spPr bwMode="auto">
                <a:xfrm>
                  <a:off x="7323790" y="2213002"/>
                  <a:ext cx="240062" cy="238096"/>
                </a:xfrm>
                <a:prstGeom prst="ellipse">
                  <a:avLst/>
                </a:prstGeom>
                <a:grpFill/>
                <a:ln w="6350">
                  <a:solidFill>
                    <a:schemeClr val="bg1">
                      <a:lumMod val="50000"/>
                    </a:schemeClr>
                  </a:solidFill>
                  <a:round/>
                  <a:headEnd/>
                  <a:tailEnd/>
                </a:ln>
              </p:spPr>
              <p:txBody>
                <a:bodyPr wrap="none" anchor="ctr"/>
                <a:lstStyle/>
                <a:p>
                  <a:pPr defTabSz="685783">
                    <a:defRPr/>
                  </a:pPr>
                  <a:endParaRPr lang="en-US" sz="500" kern="0">
                    <a:solidFill>
                      <a:srgbClr val="000000"/>
                    </a:solidFill>
                    <a:cs typeface="Arial" charset="0"/>
                  </a:endParaRPr>
                </a:p>
              </p:txBody>
            </p:sp>
            <p:sp>
              <p:nvSpPr>
                <p:cNvPr id="109" name="Oval 119"/>
                <p:cNvSpPr>
                  <a:spLocks noChangeAspect="1" noChangeArrowheads="1"/>
                </p:cNvSpPr>
                <p:nvPr/>
              </p:nvSpPr>
              <p:spPr bwMode="auto">
                <a:xfrm>
                  <a:off x="7433647" y="2180368"/>
                  <a:ext cx="240063" cy="238096"/>
                </a:xfrm>
                <a:prstGeom prst="ellipse">
                  <a:avLst/>
                </a:prstGeom>
                <a:grpFill/>
                <a:ln w="6350">
                  <a:solidFill>
                    <a:schemeClr val="bg1">
                      <a:lumMod val="50000"/>
                    </a:schemeClr>
                  </a:solidFill>
                  <a:round/>
                  <a:headEnd/>
                  <a:tailEnd/>
                </a:ln>
              </p:spPr>
              <p:txBody>
                <a:bodyPr wrap="none" anchor="ctr"/>
                <a:lstStyle/>
                <a:p>
                  <a:pPr defTabSz="685783">
                    <a:defRPr/>
                  </a:pPr>
                  <a:endParaRPr lang="en-US" sz="500" kern="0">
                    <a:solidFill>
                      <a:srgbClr val="000000"/>
                    </a:solidFill>
                    <a:cs typeface="Arial" charset="0"/>
                  </a:endParaRPr>
                </a:p>
              </p:txBody>
            </p:sp>
            <p:sp>
              <p:nvSpPr>
                <p:cNvPr id="110" name="Oval 119"/>
                <p:cNvSpPr>
                  <a:spLocks noChangeAspect="1" noChangeArrowheads="1"/>
                </p:cNvSpPr>
                <p:nvPr/>
              </p:nvSpPr>
              <p:spPr bwMode="auto">
                <a:xfrm>
                  <a:off x="7482929" y="2342141"/>
                  <a:ext cx="240064" cy="238098"/>
                </a:xfrm>
                <a:prstGeom prst="ellipse">
                  <a:avLst/>
                </a:prstGeom>
                <a:grpFill/>
                <a:ln w="6350">
                  <a:solidFill>
                    <a:schemeClr val="bg1">
                      <a:lumMod val="50000"/>
                    </a:schemeClr>
                  </a:solidFill>
                  <a:round/>
                  <a:headEnd/>
                  <a:tailEnd/>
                </a:ln>
              </p:spPr>
              <p:txBody>
                <a:bodyPr wrap="none" anchor="ctr"/>
                <a:lstStyle/>
                <a:p>
                  <a:pPr defTabSz="685783">
                    <a:defRPr/>
                  </a:pPr>
                  <a:endParaRPr lang="en-US" sz="500" kern="0">
                    <a:solidFill>
                      <a:srgbClr val="000000"/>
                    </a:solidFill>
                    <a:cs typeface="Arial" charset="0"/>
                  </a:endParaRPr>
                </a:p>
              </p:txBody>
            </p:sp>
          </p:grpSp>
          <p:grpSp>
            <p:nvGrpSpPr>
              <p:cNvPr id="72" name="Group 416"/>
              <p:cNvGrpSpPr/>
              <p:nvPr/>
            </p:nvGrpSpPr>
            <p:grpSpPr>
              <a:xfrm rot="14045022">
                <a:off x="7179903" y="3121394"/>
                <a:ext cx="152463" cy="211598"/>
                <a:chOff x="7323790" y="1987940"/>
                <a:chExt cx="420214" cy="583199"/>
              </a:xfrm>
              <a:grpFill/>
            </p:grpSpPr>
            <p:sp>
              <p:nvSpPr>
                <p:cNvPr id="103" name="Oval 119"/>
                <p:cNvSpPr>
                  <a:spLocks noChangeAspect="1" noChangeArrowheads="1"/>
                </p:cNvSpPr>
                <p:nvPr/>
              </p:nvSpPr>
              <p:spPr bwMode="auto">
                <a:xfrm>
                  <a:off x="7390414" y="2052264"/>
                  <a:ext cx="240062" cy="238096"/>
                </a:xfrm>
                <a:prstGeom prst="ellipse">
                  <a:avLst/>
                </a:prstGeom>
                <a:grpFill/>
                <a:ln w="6350">
                  <a:solidFill>
                    <a:schemeClr val="bg1">
                      <a:lumMod val="50000"/>
                    </a:schemeClr>
                  </a:solidFill>
                  <a:round/>
                  <a:headEnd/>
                  <a:tailEnd/>
                </a:ln>
              </p:spPr>
              <p:txBody>
                <a:bodyPr wrap="none" anchor="ctr"/>
                <a:lstStyle/>
                <a:p>
                  <a:pPr defTabSz="685783">
                    <a:defRPr/>
                  </a:pPr>
                  <a:endParaRPr lang="en-US" sz="500" b="1" kern="0">
                    <a:solidFill>
                      <a:srgbClr val="000000"/>
                    </a:solidFill>
                    <a:cs typeface="Arial" charset="0"/>
                  </a:endParaRPr>
                </a:p>
              </p:txBody>
            </p:sp>
            <p:sp>
              <p:nvSpPr>
                <p:cNvPr id="104" name="Oval 119"/>
                <p:cNvSpPr>
                  <a:spLocks noChangeAspect="1" noChangeArrowheads="1"/>
                </p:cNvSpPr>
                <p:nvPr/>
              </p:nvSpPr>
              <p:spPr bwMode="auto">
                <a:xfrm>
                  <a:off x="7323790" y="2213002"/>
                  <a:ext cx="240062" cy="238096"/>
                </a:xfrm>
                <a:prstGeom prst="ellipse">
                  <a:avLst/>
                </a:prstGeom>
                <a:grpFill/>
                <a:ln w="6350">
                  <a:solidFill>
                    <a:schemeClr val="bg1">
                      <a:lumMod val="50000"/>
                    </a:schemeClr>
                  </a:solidFill>
                  <a:round/>
                  <a:headEnd/>
                  <a:tailEnd/>
                </a:ln>
              </p:spPr>
              <p:txBody>
                <a:bodyPr wrap="none" anchor="ctr"/>
                <a:lstStyle/>
                <a:p>
                  <a:pPr defTabSz="685783">
                    <a:defRPr/>
                  </a:pPr>
                  <a:endParaRPr lang="en-US" sz="500" b="1" kern="0">
                    <a:solidFill>
                      <a:srgbClr val="000000"/>
                    </a:solidFill>
                    <a:cs typeface="Arial" charset="0"/>
                  </a:endParaRPr>
                </a:p>
              </p:txBody>
            </p:sp>
            <p:sp>
              <p:nvSpPr>
                <p:cNvPr id="105" name="Oval 119"/>
                <p:cNvSpPr>
                  <a:spLocks noChangeAspect="1" noChangeArrowheads="1"/>
                </p:cNvSpPr>
                <p:nvPr/>
              </p:nvSpPr>
              <p:spPr bwMode="auto">
                <a:xfrm>
                  <a:off x="7503942" y="1987940"/>
                  <a:ext cx="240062" cy="238096"/>
                </a:xfrm>
                <a:prstGeom prst="ellipse">
                  <a:avLst/>
                </a:prstGeom>
                <a:grpFill/>
                <a:ln w="6350">
                  <a:solidFill>
                    <a:schemeClr val="bg1">
                      <a:lumMod val="50000"/>
                    </a:schemeClr>
                  </a:solidFill>
                  <a:round/>
                  <a:headEnd/>
                  <a:tailEnd/>
                </a:ln>
              </p:spPr>
              <p:txBody>
                <a:bodyPr wrap="none" anchor="ctr"/>
                <a:lstStyle/>
                <a:p>
                  <a:pPr defTabSz="685783">
                    <a:defRPr/>
                  </a:pPr>
                  <a:endParaRPr lang="en-US" sz="500" b="1" kern="0">
                    <a:solidFill>
                      <a:srgbClr val="000000"/>
                    </a:solidFill>
                    <a:cs typeface="Arial" charset="0"/>
                  </a:endParaRPr>
                </a:p>
              </p:txBody>
            </p:sp>
            <p:sp>
              <p:nvSpPr>
                <p:cNvPr id="106" name="Oval 119"/>
                <p:cNvSpPr>
                  <a:spLocks noChangeAspect="1" noChangeArrowheads="1"/>
                </p:cNvSpPr>
                <p:nvPr/>
              </p:nvSpPr>
              <p:spPr bwMode="auto">
                <a:xfrm>
                  <a:off x="7480149" y="2333044"/>
                  <a:ext cx="240062" cy="238095"/>
                </a:xfrm>
                <a:prstGeom prst="ellipse">
                  <a:avLst/>
                </a:prstGeom>
                <a:grpFill/>
                <a:ln w="6350">
                  <a:solidFill>
                    <a:schemeClr val="bg1">
                      <a:lumMod val="50000"/>
                    </a:schemeClr>
                  </a:solidFill>
                  <a:round/>
                  <a:headEnd/>
                  <a:tailEnd/>
                </a:ln>
              </p:spPr>
              <p:txBody>
                <a:bodyPr wrap="none" anchor="ctr"/>
                <a:lstStyle/>
                <a:p>
                  <a:pPr defTabSz="685783">
                    <a:defRPr/>
                  </a:pPr>
                  <a:endParaRPr lang="en-US" sz="500" b="1" kern="0">
                    <a:solidFill>
                      <a:srgbClr val="000000"/>
                    </a:solidFill>
                    <a:cs typeface="Arial" charset="0"/>
                  </a:endParaRPr>
                </a:p>
              </p:txBody>
            </p:sp>
          </p:grpSp>
          <p:grpSp>
            <p:nvGrpSpPr>
              <p:cNvPr id="73" name="Group 417"/>
              <p:cNvGrpSpPr/>
              <p:nvPr/>
            </p:nvGrpSpPr>
            <p:grpSpPr>
              <a:xfrm rot="18701554">
                <a:off x="7194406" y="3029050"/>
                <a:ext cx="249750" cy="257363"/>
                <a:chOff x="7323790" y="1741767"/>
                <a:chExt cx="688356" cy="709331"/>
              </a:xfrm>
              <a:grpFill/>
            </p:grpSpPr>
            <p:sp>
              <p:nvSpPr>
                <p:cNvPr id="99" name="Oval 119"/>
                <p:cNvSpPr>
                  <a:spLocks noChangeAspect="1" noChangeArrowheads="1"/>
                </p:cNvSpPr>
                <p:nvPr/>
              </p:nvSpPr>
              <p:spPr bwMode="auto">
                <a:xfrm>
                  <a:off x="7376622" y="1888792"/>
                  <a:ext cx="240062" cy="238094"/>
                </a:xfrm>
                <a:prstGeom prst="ellipse">
                  <a:avLst/>
                </a:prstGeom>
                <a:grpFill/>
                <a:ln w="6350">
                  <a:solidFill>
                    <a:schemeClr val="bg1">
                      <a:lumMod val="50000"/>
                    </a:schemeClr>
                  </a:solidFill>
                  <a:round/>
                  <a:headEnd/>
                  <a:tailEnd/>
                </a:ln>
              </p:spPr>
              <p:txBody>
                <a:bodyPr wrap="none" anchor="ctr"/>
                <a:lstStyle/>
                <a:p>
                  <a:pPr defTabSz="685783">
                    <a:defRPr/>
                  </a:pPr>
                  <a:endParaRPr lang="en-US" sz="500" kern="0">
                    <a:solidFill>
                      <a:srgbClr val="000000"/>
                    </a:solidFill>
                    <a:cs typeface="Arial" charset="0"/>
                  </a:endParaRPr>
                </a:p>
              </p:txBody>
            </p:sp>
            <p:sp>
              <p:nvSpPr>
                <p:cNvPr id="100" name="Oval 119"/>
                <p:cNvSpPr>
                  <a:spLocks noChangeAspect="1" noChangeArrowheads="1"/>
                </p:cNvSpPr>
                <p:nvPr/>
              </p:nvSpPr>
              <p:spPr bwMode="auto">
                <a:xfrm>
                  <a:off x="7323790" y="2213002"/>
                  <a:ext cx="240062" cy="238096"/>
                </a:xfrm>
                <a:prstGeom prst="ellipse">
                  <a:avLst/>
                </a:prstGeom>
                <a:grpFill/>
                <a:ln w="6350">
                  <a:solidFill>
                    <a:schemeClr val="bg1">
                      <a:lumMod val="50000"/>
                    </a:schemeClr>
                  </a:solidFill>
                  <a:round/>
                  <a:headEnd/>
                  <a:tailEnd/>
                </a:ln>
              </p:spPr>
              <p:txBody>
                <a:bodyPr wrap="none" anchor="ctr"/>
                <a:lstStyle/>
                <a:p>
                  <a:pPr defTabSz="685783">
                    <a:defRPr/>
                  </a:pPr>
                  <a:endParaRPr lang="en-US" sz="500" kern="0">
                    <a:solidFill>
                      <a:srgbClr val="000000"/>
                    </a:solidFill>
                    <a:cs typeface="Arial" charset="0"/>
                  </a:endParaRPr>
                </a:p>
              </p:txBody>
            </p:sp>
            <p:sp>
              <p:nvSpPr>
                <p:cNvPr id="101" name="Oval 119"/>
                <p:cNvSpPr>
                  <a:spLocks noChangeAspect="1" noChangeArrowheads="1"/>
                </p:cNvSpPr>
                <p:nvPr/>
              </p:nvSpPr>
              <p:spPr bwMode="auto">
                <a:xfrm>
                  <a:off x="7514700" y="2156952"/>
                  <a:ext cx="240062" cy="238096"/>
                </a:xfrm>
                <a:prstGeom prst="ellipse">
                  <a:avLst/>
                </a:prstGeom>
                <a:grpFill/>
                <a:ln w="6350">
                  <a:solidFill>
                    <a:schemeClr val="bg1">
                      <a:lumMod val="50000"/>
                    </a:schemeClr>
                  </a:solidFill>
                  <a:round/>
                  <a:headEnd/>
                  <a:tailEnd/>
                </a:ln>
              </p:spPr>
              <p:txBody>
                <a:bodyPr wrap="none" anchor="ctr"/>
                <a:lstStyle/>
                <a:p>
                  <a:pPr defTabSz="685783">
                    <a:defRPr/>
                  </a:pPr>
                  <a:endParaRPr lang="en-US" sz="500" kern="0">
                    <a:solidFill>
                      <a:srgbClr val="000000"/>
                    </a:solidFill>
                    <a:cs typeface="Arial" charset="0"/>
                  </a:endParaRPr>
                </a:p>
              </p:txBody>
            </p:sp>
            <p:sp>
              <p:nvSpPr>
                <p:cNvPr id="102" name="Oval 119"/>
                <p:cNvSpPr>
                  <a:spLocks noChangeAspect="1" noChangeArrowheads="1"/>
                </p:cNvSpPr>
                <p:nvPr/>
              </p:nvSpPr>
              <p:spPr bwMode="auto">
                <a:xfrm>
                  <a:off x="7772083" y="1741767"/>
                  <a:ext cx="240063" cy="238098"/>
                </a:xfrm>
                <a:prstGeom prst="ellipse">
                  <a:avLst/>
                </a:prstGeom>
                <a:grpFill/>
                <a:ln w="6350">
                  <a:solidFill>
                    <a:schemeClr val="bg1">
                      <a:lumMod val="50000"/>
                    </a:schemeClr>
                  </a:solidFill>
                  <a:round/>
                  <a:headEnd/>
                  <a:tailEnd/>
                </a:ln>
              </p:spPr>
              <p:txBody>
                <a:bodyPr wrap="none" anchor="ctr"/>
                <a:lstStyle/>
                <a:p>
                  <a:pPr defTabSz="685783">
                    <a:defRPr/>
                  </a:pPr>
                  <a:endParaRPr lang="en-US" sz="500" kern="0">
                    <a:solidFill>
                      <a:srgbClr val="000000"/>
                    </a:solidFill>
                    <a:cs typeface="Arial" charset="0"/>
                  </a:endParaRPr>
                </a:p>
              </p:txBody>
            </p:sp>
          </p:grpSp>
          <p:grpSp>
            <p:nvGrpSpPr>
              <p:cNvPr id="74" name="Group 418"/>
              <p:cNvGrpSpPr/>
              <p:nvPr/>
            </p:nvGrpSpPr>
            <p:grpSpPr>
              <a:xfrm rot="2309841">
                <a:off x="7079705" y="2964511"/>
                <a:ext cx="129078" cy="149236"/>
                <a:chOff x="7348698" y="2091914"/>
                <a:chExt cx="355761" cy="411319"/>
              </a:xfrm>
              <a:grpFill/>
            </p:grpSpPr>
            <p:sp>
              <p:nvSpPr>
                <p:cNvPr id="96" name="Oval 119"/>
                <p:cNvSpPr>
                  <a:spLocks noChangeAspect="1" noChangeArrowheads="1"/>
                </p:cNvSpPr>
                <p:nvPr/>
              </p:nvSpPr>
              <p:spPr bwMode="auto">
                <a:xfrm>
                  <a:off x="7378500" y="2091914"/>
                  <a:ext cx="240062" cy="238096"/>
                </a:xfrm>
                <a:prstGeom prst="ellipse">
                  <a:avLst/>
                </a:prstGeom>
                <a:grpFill/>
                <a:ln w="6350">
                  <a:solidFill>
                    <a:schemeClr val="bg1">
                      <a:lumMod val="50000"/>
                    </a:schemeClr>
                  </a:solidFill>
                  <a:round/>
                  <a:headEnd/>
                  <a:tailEnd/>
                </a:ln>
              </p:spPr>
              <p:txBody>
                <a:bodyPr wrap="none" anchor="ctr"/>
                <a:lstStyle/>
                <a:p>
                  <a:pPr defTabSz="685783">
                    <a:defRPr/>
                  </a:pPr>
                  <a:endParaRPr lang="en-US" sz="500" b="1" kern="0">
                    <a:solidFill>
                      <a:srgbClr val="000000"/>
                    </a:solidFill>
                    <a:cs typeface="Arial" charset="0"/>
                  </a:endParaRPr>
                </a:p>
              </p:txBody>
            </p:sp>
            <p:sp>
              <p:nvSpPr>
                <p:cNvPr id="97" name="Oval 119"/>
                <p:cNvSpPr>
                  <a:spLocks noChangeAspect="1" noChangeArrowheads="1"/>
                </p:cNvSpPr>
                <p:nvPr/>
              </p:nvSpPr>
              <p:spPr bwMode="auto">
                <a:xfrm>
                  <a:off x="7348698" y="2244324"/>
                  <a:ext cx="240062" cy="238096"/>
                </a:xfrm>
                <a:prstGeom prst="ellipse">
                  <a:avLst/>
                </a:prstGeom>
                <a:grpFill/>
                <a:ln w="6350">
                  <a:solidFill>
                    <a:schemeClr val="bg1">
                      <a:lumMod val="50000"/>
                    </a:schemeClr>
                  </a:solidFill>
                  <a:round/>
                  <a:headEnd/>
                  <a:tailEnd/>
                </a:ln>
              </p:spPr>
              <p:txBody>
                <a:bodyPr wrap="none" anchor="ctr"/>
                <a:lstStyle/>
                <a:p>
                  <a:pPr defTabSz="685783">
                    <a:defRPr/>
                  </a:pPr>
                  <a:endParaRPr lang="en-US" sz="500" b="1" kern="0">
                    <a:solidFill>
                      <a:srgbClr val="000000"/>
                    </a:solidFill>
                    <a:cs typeface="Arial" charset="0"/>
                  </a:endParaRPr>
                </a:p>
              </p:txBody>
            </p:sp>
            <p:sp>
              <p:nvSpPr>
                <p:cNvPr id="98" name="Oval 119"/>
                <p:cNvSpPr>
                  <a:spLocks noChangeAspect="1" noChangeArrowheads="1"/>
                </p:cNvSpPr>
                <p:nvPr/>
              </p:nvSpPr>
              <p:spPr bwMode="auto">
                <a:xfrm>
                  <a:off x="7464396" y="2265138"/>
                  <a:ext cx="240063" cy="238095"/>
                </a:xfrm>
                <a:prstGeom prst="ellipse">
                  <a:avLst/>
                </a:prstGeom>
                <a:grpFill/>
                <a:ln w="6350">
                  <a:solidFill>
                    <a:schemeClr val="bg1">
                      <a:lumMod val="50000"/>
                    </a:schemeClr>
                  </a:solidFill>
                  <a:round/>
                  <a:headEnd/>
                  <a:tailEnd/>
                </a:ln>
              </p:spPr>
              <p:txBody>
                <a:bodyPr wrap="none" anchor="ctr"/>
                <a:lstStyle/>
                <a:p>
                  <a:pPr defTabSz="685783">
                    <a:defRPr/>
                  </a:pPr>
                  <a:endParaRPr lang="en-US" sz="500" b="1" kern="0">
                    <a:solidFill>
                      <a:srgbClr val="000000"/>
                    </a:solidFill>
                    <a:cs typeface="Arial" charset="0"/>
                  </a:endParaRPr>
                </a:p>
              </p:txBody>
            </p:sp>
          </p:grpSp>
          <p:grpSp>
            <p:nvGrpSpPr>
              <p:cNvPr id="75" name="Group 419"/>
              <p:cNvGrpSpPr/>
              <p:nvPr/>
            </p:nvGrpSpPr>
            <p:grpSpPr>
              <a:xfrm rot="2309841">
                <a:off x="7170393" y="2982084"/>
                <a:ext cx="148680" cy="165050"/>
                <a:chOff x="7314409" y="2092113"/>
                <a:chExt cx="409781" cy="454905"/>
              </a:xfrm>
              <a:grpFill/>
            </p:grpSpPr>
            <p:sp>
              <p:nvSpPr>
                <p:cNvPr id="92" name="Oval 436"/>
                <p:cNvSpPr>
                  <a:spLocks noChangeAspect="1" noChangeArrowheads="1"/>
                </p:cNvSpPr>
                <p:nvPr/>
              </p:nvSpPr>
              <p:spPr bwMode="auto">
                <a:xfrm>
                  <a:off x="7314409" y="2098937"/>
                  <a:ext cx="240065" cy="238094"/>
                </a:xfrm>
                <a:prstGeom prst="ellipse">
                  <a:avLst/>
                </a:prstGeom>
                <a:grpFill/>
                <a:ln w="6350">
                  <a:solidFill>
                    <a:schemeClr val="bg1">
                      <a:lumMod val="50000"/>
                    </a:schemeClr>
                  </a:solidFill>
                  <a:round/>
                  <a:headEnd/>
                  <a:tailEnd/>
                </a:ln>
              </p:spPr>
              <p:txBody>
                <a:bodyPr wrap="none" anchor="ctr"/>
                <a:lstStyle/>
                <a:p>
                  <a:pPr defTabSz="685783">
                    <a:defRPr/>
                  </a:pPr>
                  <a:endParaRPr lang="en-US" sz="500" b="1" kern="0">
                    <a:solidFill>
                      <a:srgbClr val="000000"/>
                    </a:solidFill>
                    <a:cs typeface="Arial" charset="0"/>
                  </a:endParaRPr>
                </a:p>
              </p:txBody>
            </p:sp>
            <p:sp>
              <p:nvSpPr>
                <p:cNvPr id="93" name="Oval 119"/>
                <p:cNvSpPr>
                  <a:spLocks noChangeAspect="1" noChangeArrowheads="1"/>
                </p:cNvSpPr>
                <p:nvPr/>
              </p:nvSpPr>
              <p:spPr bwMode="auto">
                <a:xfrm>
                  <a:off x="7323790" y="2213002"/>
                  <a:ext cx="240062" cy="238096"/>
                </a:xfrm>
                <a:prstGeom prst="ellipse">
                  <a:avLst/>
                </a:prstGeom>
                <a:grpFill/>
                <a:ln w="6350">
                  <a:solidFill>
                    <a:schemeClr val="bg1">
                      <a:lumMod val="50000"/>
                    </a:schemeClr>
                  </a:solidFill>
                  <a:round/>
                  <a:headEnd/>
                  <a:tailEnd/>
                </a:ln>
              </p:spPr>
              <p:txBody>
                <a:bodyPr wrap="none" anchor="ctr"/>
                <a:lstStyle/>
                <a:p>
                  <a:pPr defTabSz="685783">
                    <a:defRPr/>
                  </a:pPr>
                  <a:endParaRPr lang="en-US" sz="500" b="1" kern="0">
                    <a:solidFill>
                      <a:srgbClr val="000000"/>
                    </a:solidFill>
                    <a:cs typeface="Arial" charset="0"/>
                  </a:endParaRPr>
                </a:p>
              </p:txBody>
            </p:sp>
            <p:sp>
              <p:nvSpPr>
                <p:cNvPr id="94" name="Oval 119"/>
                <p:cNvSpPr>
                  <a:spLocks noChangeAspect="1" noChangeArrowheads="1"/>
                </p:cNvSpPr>
                <p:nvPr/>
              </p:nvSpPr>
              <p:spPr bwMode="auto">
                <a:xfrm>
                  <a:off x="7454330" y="2092113"/>
                  <a:ext cx="240061" cy="238096"/>
                </a:xfrm>
                <a:prstGeom prst="ellipse">
                  <a:avLst/>
                </a:prstGeom>
                <a:grpFill/>
                <a:ln w="6350">
                  <a:solidFill>
                    <a:schemeClr val="bg1">
                      <a:lumMod val="50000"/>
                    </a:schemeClr>
                  </a:solidFill>
                  <a:round/>
                  <a:headEnd/>
                  <a:tailEnd/>
                </a:ln>
              </p:spPr>
              <p:txBody>
                <a:bodyPr wrap="none" anchor="ctr"/>
                <a:lstStyle/>
                <a:p>
                  <a:pPr defTabSz="685783">
                    <a:defRPr/>
                  </a:pPr>
                  <a:endParaRPr lang="en-US" sz="500" b="1" kern="0">
                    <a:solidFill>
                      <a:srgbClr val="000000"/>
                    </a:solidFill>
                    <a:cs typeface="Arial" charset="0"/>
                  </a:endParaRPr>
                </a:p>
              </p:txBody>
            </p:sp>
            <p:sp>
              <p:nvSpPr>
                <p:cNvPr id="95" name="Oval 119"/>
                <p:cNvSpPr>
                  <a:spLocks noChangeAspect="1" noChangeArrowheads="1"/>
                </p:cNvSpPr>
                <p:nvPr/>
              </p:nvSpPr>
              <p:spPr bwMode="auto">
                <a:xfrm>
                  <a:off x="7484128" y="2308922"/>
                  <a:ext cx="240062" cy="238096"/>
                </a:xfrm>
                <a:prstGeom prst="ellipse">
                  <a:avLst/>
                </a:prstGeom>
                <a:grpFill/>
                <a:ln w="6350">
                  <a:solidFill>
                    <a:schemeClr val="bg1">
                      <a:lumMod val="50000"/>
                    </a:schemeClr>
                  </a:solidFill>
                  <a:round/>
                  <a:headEnd/>
                  <a:tailEnd/>
                </a:ln>
              </p:spPr>
              <p:txBody>
                <a:bodyPr wrap="none" anchor="ctr"/>
                <a:lstStyle/>
                <a:p>
                  <a:pPr defTabSz="685783">
                    <a:defRPr/>
                  </a:pPr>
                  <a:endParaRPr lang="en-US" sz="500" b="1" kern="0">
                    <a:solidFill>
                      <a:srgbClr val="000000"/>
                    </a:solidFill>
                    <a:cs typeface="Arial" charset="0"/>
                  </a:endParaRPr>
                </a:p>
              </p:txBody>
            </p:sp>
          </p:grpSp>
          <p:grpSp>
            <p:nvGrpSpPr>
              <p:cNvPr id="76" name="Group 420"/>
              <p:cNvGrpSpPr/>
              <p:nvPr/>
            </p:nvGrpSpPr>
            <p:grpSpPr>
              <a:xfrm rot="2309841">
                <a:off x="7265651" y="3044792"/>
                <a:ext cx="161210" cy="146974"/>
                <a:chOff x="7323790" y="2046015"/>
                <a:chExt cx="444324" cy="405083"/>
              </a:xfrm>
              <a:grpFill/>
            </p:grpSpPr>
            <p:sp>
              <p:nvSpPr>
                <p:cNvPr id="89" name="Oval 119"/>
                <p:cNvSpPr>
                  <a:spLocks noChangeAspect="1" noChangeArrowheads="1"/>
                </p:cNvSpPr>
                <p:nvPr/>
              </p:nvSpPr>
              <p:spPr bwMode="auto">
                <a:xfrm>
                  <a:off x="7390937" y="2046015"/>
                  <a:ext cx="240061" cy="238095"/>
                </a:xfrm>
                <a:prstGeom prst="ellipse">
                  <a:avLst/>
                </a:prstGeom>
                <a:grpFill/>
                <a:ln w="6350">
                  <a:solidFill>
                    <a:schemeClr val="bg1">
                      <a:lumMod val="50000"/>
                    </a:schemeClr>
                  </a:solidFill>
                  <a:round/>
                  <a:headEnd/>
                  <a:tailEnd/>
                </a:ln>
              </p:spPr>
              <p:txBody>
                <a:bodyPr wrap="none" anchor="ctr"/>
                <a:lstStyle/>
                <a:p>
                  <a:pPr defTabSz="685783">
                    <a:defRPr/>
                  </a:pPr>
                  <a:endParaRPr lang="en-US" sz="500" b="1" kern="0">
                    <a:solidFill>
                      <a:srgbClr val="000000"/>
                    </a:solidFill>
                    <a:cs typeface="Arial" charset="0"/>
                  </a:endParaRPr>
                </a:p>
              </p:txBody>
            </p:sp>
            <p:sp>
              <p:nvSpPr>
                <p:cNvPr id="90" name="Oval 119"/>
                <p:cNvSpPr>
                  <a:spLocks noChangeAspect="1" noChangeArrowheads="1"/>
                </p:cNvSpPr>
                <p:nvPr/>
              </p:nvSpPr>
              <p:spPr bwMode="auto">
                <a:xfrm>
                  <a:off x="7323790" y="2213002"/>
                  <a:ext cx="240062" cy="238096"/>
                </a:xfrm>
                <a:prstGeom prst="ellipse">
                  <a:avLst/>
                </a:prstGeom>
                <a:grpFill/>
                <a:ln w="6350">
                  <a:solidFill>
                    <a:schemeClr val="bg1">
                      <a:lumMod val="50000"/>
                    </a:schemeClr>
                  </a:solidFill>
                  <a:round/>
                  <a:headEnd/>
                  <a:tailEnd/>
                </a:ln>
              </p:spPr>
              <p:txBody>
                <a:bodyPr wrap="none" anchor="ctr"/>
                <a:lstStyle/>
                <a:p>
                  <a:pPr defTabSz="685783">
                    <a:defRPr/>
                  </a:pPr>
                  <a:endParaRPr lang="en-US" sz="500" b="1" kern="0">
                    <a:solidFill>
                      <a:srgbClr val="000000"/>
                    </a:solidFill>
                    <a:cs typeface="Arial" charset="0"/>
                  </a:endParaRPr>
                </a:p>
              </p:txBody>
            </p:sp>
            <p:sp>
              <p:nvSpPr>
                <p:cNvPr id="91" name="Oval 119"/>
                <p:cNvSpPr>
                  <a:spLocks noChangeAspect="1" noChangeArrowheads="1"/>
                </p:cNvSpPr>
                <p:nvPr/>
              </p:nvSpPr>
              <p:spPr bwMode="auto">
                <a:xfrm>
                  <a:off x="7528054" y="2152385"/>
                  <a:ext cx="240060" cy="238095"/>
                </a:xfrm>
                <a:prstGeom prst="ellipse">
                  <a:avLst/>
                </a:prstGeom>
                <a:grpFill/>
                <a:ln w="6350">
                  <a:solidFill>
                    <a:schemeClr val="bg1">
                      <a:lumMod val="50000"/>
                    </a:schemeClr>
                  </a:solidFill>
                  <a:round/>
                  <a:headEnd/>
                  <a:tailEnd/>
                </a:ln>
              </p:spPr>
              <p:txBody>
                <a:bodyPr wrap="none" anchor="ctr"/>
                <a:lstStyle/>
                <a:p>
                  <a:pPr defTabSz="685783">
                    <a:defRPr/>
                  </a:pPr>
                  <a:endParaRPr lang="en-US" sz="500" b="1" kern="0">
                    <a:solidFill>
                      <a:srgbClr val="000000"/>
                    </a:solidFill>
                    <a:cs typeface="Arial" charset="0"/>
                  </a:endParaRPr>
                </a:p>
              </p:txBody>
            </p:sp>
          </p:grpSp>
          <p:grpSp>
            <p:nvGrpSpPr>
              <p:cNvPr id="77" name="Group 421"/>
              <p:cNvGrpSpPr/>
              <p:nvPr/>
            </p:nvGrpSpPr>
            <p:grpSpPr>
              <a:xfrm rot="18701554">
                <a:off x="7067178" y="3071012"/>
                <a:ext cx="210321" cy="382301"/>
                <a:chOff x="7175079" y="1493335"/>
                <a:chExt cx="579683" cy="1053683"/>
              </a:xfrm>
              <a:grpFill/>
            </p:grpSpPr>
            <p:sp>
              <p:nvSpPr>
                <p:cNvPr id="85" name="Oval 119"/>
                <p:cNvSpPr>
                  <a:spLocks noChangeAspect="1" noChangeArrowheads="1"/>
                </p:cNvSpPr>
                <p:nvPr/>
              </p:nvSpPr>
              <p:spPr bwMode="auto">
                <a:xfrm>
                  <a:off x="7175079" y="1493335"/>
                  <a:ext cx="240063" cy="238097"/>
                </a:xfrm>
                <a:prstGeom prst="ellipse">
                  <a:avLst/>
                </a:prstGeom>
                <a:grpFill/>
                <a:ln w="6350">
                  <a:solidFill>
                    <a:schemeClr val="bg1">
                      <a:lumMod val="50000"/>
                    </a:schemeClr>
                  </a:solidFill>
                  <a:round/>
                  <a:headEnd/>
                  <a:tailEnd/>
                </a:ln>
              </p:spPr>
              <p:txBody>
                <a:bodyPr wrap="none" anchor="ctr"/>
                <a:lstStyle/>
                <a:p>
                  <a:pPr defTabSz="685783">
                    <a:defRPr/>
                  </a:pPr>
                  <a:endParaRPr lang="en-US" sz="500" kern="0">
                    <a:solidFill>
                      <a:srgbClr val="000000"/>
                    </a:solidFill>
                    <a:cs typeface="Arial" charset="0"/>
                  </a:endParaRPr>
                </a:p>
              </p:txBody>
            </p:sp>
            <p:sp>
              <p:nvSpPr>
                <p:cNvPr id="86" name="Oval 119"/>
                <p:cNvSpPr>
                  <a:spLocks noChangeAspect="1" noChangeArrowheads="1"/>
                </p:cNvSpPr>
                <p:nvPr/>
              </p:nvSpPr>
              <p:spPr bwMode="auto">
                <a:xfrm>
                  <a:off x="7359780" y="2233675"/>
                  <a:ext cx="240061" cy="238096"/>
                </a:xfrm>
                <a:prstGeom prst="ellipse">
                  <a:avLst/>
                </a:prstGeom>
                <a:grpFill/>
                <a:ln w="6350">
                  <a:solidFill>
                    <a:schemeClr val="bg1">
                      <a:lumMod val="50000"/>
                    </a:schemeClr>
                  </a:solidFill>
                  <a:round/>
                  <a:headEnd/>
                  <a:tailEnd/>
                </a:ln>
              </p:spPr>
              <p:txBody>
                <a:bodyPr wrap="none" anchor="ctr"/>
                <a:lstStyle/>
                <a:p>
                  <a:pPr defTabSz="685783">
                    <a:defRPr/>
                  </a:pPr>
                  <a:endParaRPr lang="en-US" sz="500" kern="0">
                    <a:solidFill>
                      <a:srgbClr val="000000"/>
                    </a:solidFill>
                    <a:cs typeface="Arial" charset="0"/>
                  </a:endParaRPr>
                </a:p>
              </p:txBody>
            </p:sp>
            <p:sp>
              <p:nvSpPr>
                <p:cNvPr id="87" name="Oval 119"/>
                <p:cNvSpPr>
                  <a:spLocks noChangeAspect="1" noChangeArrowheads="1"/>
                </p:cNvSpPr>
                <p:nvPr/>
              </p:nvSpPr>
              <p:spPr bwMode="auto">
                <a:xfrm>
                  <a:off x="7514700" y="2156952"/>
                  <a:ext cx="240062" cy="238096"/>
                </a:xfrm>
                <a:prstGeom prst="ellipse">
                  <a:avLst/>
                </a:prstGeom>
                <a:grpFill/>
                <a:ln w="6350">
                  <a:solidFill>
                    <a:schemeClr val="bg1">
                      <a:lumMod val="50000"/>
                    </a:schemeClr>
                  </a:solidFill>
                  <a:round/>
                  <a:headEnd/>
                  <a:tailEnd/>
                </a:ln>
              </p:spPr>
              <p:txBody>
                <a:bodyPr wrap="none" anchor="ctr"/>
                <a:lstStyle/>
                <a:p>
                  <a:pPr defTabSz="685783">
                    <a:defRPr/>
                  </a:pPr>
                  <a:endParaRPr lang="en-US" sz="500" kern="0">
                    <a:solidFill>
                      <a:srgbClr val="000000"/>
                    </a:solidFill>
                    <a:cs typeface="Arial" charset="0"/>
                  </a:endParaRPr>
                </a:p>
              </p:txBody>
            </p:sp>
            <p:sp>
              <p:nvSpPr>
                <p:cNvPr id="88" name="Oval 119"/>
                <p:cNvSpPr>
                  <a:spLocks noChangeAspect="1" noChangeArrowheads="1"/>
                </p:cNvSpPr>
                <p:nvPr/>
              </p:nvSpPr>
              <p:spPr bwMode="auto">
                <a:xfrm>
                  <a:off x="7484128" y="2308922"/>
                  <a:ext cx="240062" cy="238096"/>
                </a:xfrm>
                <a:prstGeom prst="ellipse">
                  <a:avLst/>
                </a:prstGeom>
                <a:grpFill/>
                <a:ln w="6350">
                  <a:solidFill>
                    <a:schemeClr val="bg1">
                      <a:lumMod val="50000"/>
                    </a:schemeClr>
                  </a:solidFill>
                  <a:round/>
                  <a:headEnd/>
                  <a:tailEnd/>
                </a:ln>
              </p:spPr>
              <p:txBody>
                <a:bodyPr wrap="none" anchor="ctr"/>
                <a:lstStyle/>
                <a:p>
                  <a:pPr defTabSz="685783">
                    <a:defRPr/>
                  </a:pPr>
                  <a:endParaRPr lang="en-US" sz="500" kern="0">
                    <a:solidFill>
                      <a:srgbClr val="000000"/>
                    </a:solidFill>
                    <a:cs typeface="Arial" charset="0"/>
                  </a:endParaRPr>
                </a:p>
              </p:txBody>
            </p:sp>
          </p:grpSp>
          <p:grpSp>
            <p:nvGrpSpPr>
              <p:cNvPr id="78" name="Group 422"/>
              <p:cNvGrpSpPr/>
              <p:nvPr/>
            </p:nvGrpSpPr>
            <p:grpSpPr>
              <a:xfrm rot="8669917">
                <a:off x="7100430" y="3230179"/>
                <a:ext cx="170421" cy="203703"/>
                <a:chOff x="7323790" y="1985581"/>
                <a:chExt cx="469705" cy="561442"/>
              </a:xfrm>
              <a:grpFill/>
            </p:grpSpPr>
            <p:sp>
              <p:nvSpPr>
                <p:cNvPr id="81" name="Oval 119"/>
                <p:cNvSpPr>
                  <a:spLocks noChangeAspect="1" noChangeArrowheads="1"/>
                </p:cNvSpPr>
                <p:nvPr/>
              </p:nvSpPr>
              <p:spPr bwMode="auto">
                <a:xfrm>
                  <a:off x="7388824" y="1985581"/>
                  <a:ext cx="240062" cy="238098"/>
                </a:xfrm>
                <a:prstGeom prst="ellipse">
                  <a:avLst/>
                </a:prstGeom>
                <a:grpFill/>
                <a:ln w="6350">
                  <a:solidFill>
                    <a:schemeClr val="bg1">
                      <a:lumMod val="50000"/>
                    </a:schemeClr>
                  </a:solidFill>
                  <a:round/>
                  <a:headEnd/>
                  <a:tailEnd/>
                </a:ln>
              </p:spPr>
              <p:txBody>
                <a:bodyPr wrap="none" anchor="ctr"/>
                <a:lstStyle/>
                <a:p>
                  <a:pPr defTabSz="685783">
                    <a:defRPr/>
                  </a:pPr>
                  <a:endParaRPr lang="en-US" sz="500" kern="0">
                    <a:solidFill>
                      <a:srgbClr val="000000"/>
                    </a:solidFill>
                    <a:cs typeface="Arial" charset="0"/>
                  </a:endParaRPr>
                </a:p>
              </p:txBody>
            </p:sp>
            <p:sp>
              <p:nvSpPr>
                <p:cNvPr id="82" name="Oval 119"/>
                <p:cNvSpPr>
                  <a:spLocks noChangeAspect="1" noChangeArrowheads="1"/>
                </p:cNvSpPr>
                <p:nvPr/>
              </p:nvSpPr>
              <p:spPr bwMode="auto">
                <a:xfrm>
                  <a:off x="7323790" y="2213002"/>
                  <a:ext cx="240062" cy="238096"/>
                </a:xfrm>
                <a:prstGeom prst="ellipse">
                  <a:avLst/>
                </a:prstGeom>
                <a:grpFill/>
                <a:ln w="6350">
                  <a:solidFill>
                    <a:schemeClr val="bg1">
                      <a:lumMod val="50000"/>
                    </a:schemeClr>
                  </a:solidFill>
                  <a:round/>
                  <a:headEnd/>
                  <a:tailEnd/>
                </a:ln>
              </p:spPr>
              <p:txBody>
                <a:bodyPr wrap="none" anchor="ctr"/>
                <a:lstStyle/>
                <a:p>
                  <a:pPr defTabSz="685783">
                    <a:defRPr/>
                  </a:pPr>
                  <a:endParaRPr lang="en-US" sz="500" kern="0">
                    <a:solidFill>
                      <a:srgbClr val="000000"/>
                    </a:solidFill>
                    <a:cs typeface="Arial" charset="0"/>
                  </a:endParaRPr>
                </a:p>
              </p:txBody>
            </p:sp>
            <p:sp>
              <p:nvSpPr>
                <p:cNvPr id="83" name="Oval 119"/>
                <p:cNvSpPr>
                  <a:spLocks noChangeAspect="1" noChangeArrowheads="1"/>
                </p:cNvSpPr>
                <p:nvPr/>
              </p:nvSpPr>
              <p:spPr bwMode="auto">
                <a:xfrm>
                  <a:off x="7553434" y="2102653"/>
                  <a:ext cx="240061" cy="238096"/>
                </a:xfrm>
                <a:prstGeom prst="ellipse">
                  <a:avLst/>
                </a:prstGeom>
                <a:grpFill/>
                <a:ln w="6350">
                  <a:solidFill>
                    <a:schemeClr val="bg1">
                      <a:lumMod val="50000"/>
                    </a:schemeClr>
                  </a:solidFill>
                  <a:round/>
                  <a:headEnd/>
                  <a:tailEnd/>
                </a:ln>
              </p:spPr>
              <p:txBody>
                <a:bodyPr wrap="none" anchor="ctr"/>
                <a:lstStyle/>
                <a:p>
                  <a:pPr defTabSz="685783">
                    <a:defRPr/>
                  </a:pPr>
                  <a:endParaRPr lang="en-US" sz="500" kern="0">
                    <a:solidFill>
                      <a:srgbClr val="000000"/>
                    </a:solidFill>
                    <a:cs typeface="Arial" charset="0"/>
                  </a:endParaRPr>
                </a:p>
              </p:txBody>
            </p:sp>
            <p:sp>
              <p:nvSpPr>
                <p:cNvPr id="84" name="Oval 119"/>
                <p:cNvSpPr>
                  <a:spLocks noChangeAspect="1" noChangeArrowheads="1"/>
                </p:cNvSpPr>
                <p:nvPr/>
              </p:nvSpPr>
              <p:spPr bwMode="auto">
                <a:xfrm>
                  <a:off x="7484175" y="2308926"/>
                  <a:ext cx="240063" cy="238097"/>
                </a:xfrm>
                <a:prstGeom prst="ellipse">
                  <a:avLst/>
                </a:prstGeom>
                <a:grpFill/>
                <a:ln w="6350">
                  <a:solidFill>
                    <a:schemeClr val="bg1">
                      <a:lumMod val="50000"/>
                    </a:schemeClr>
                  </a:solidFill>
                  <a:round/>
                  <a:headEnd/>
                  <a:tailEnd/>
                </a:ln>
              </p:spPr>
              <p:txBody>
                <a:bodyPr wrap="none" anchor="ctr"/>
                <a:lstStyle/>
                <a:p>
                  <a:pPr defTabSz="685783">
                    <a:defRPr/>
                  </a:pPr>
                  <a:endParaRPr lang="en-US" sz="500" kern="0">
                    <a:solidFill>
                      <a:srgbClr val="000000"/>
                    </a:solidFill>
                    <a:cs typeface="Arial" charset="0"/>
                  </a:endParaRPr>
                </a:p>
              </p:txBody>
            </p:sp>
          </p:grpSp>
          <p:sp>
            <p:nvSpPr>
              <p:cNvPr id="79" name="Oval 119"/>
              <p:cNvSpPr>
                <a:spLocks noChangeAspect="1" noChangeArrowheads="1"/>
              </p:cNvSpPr>
              <p:nvPr/>
            </p:nvSpPr>
            <p:spPr bwMode="auto">
              <a:xfrm rot="8669917">
                <a:off x="7323046" y="3221633"/>
                <a:ext cx="87101" cy="86386"/>
              </a:xfrm>
              <a:prstGeom prst="ellipse">
                <a:avLst/>
              </a:prstGeom>
              <a:grpFill/>
              <a:ln w="6350">
                <a:solidFill>
                  <a:schemeClr val="bg1">
                    <a:lumMod val="50000"/>
                  </a:schemeClr>
                </a:solidFill>
                <a:round/>
                <a:headEnd/>
                <a:tailEnd/>
              </a:ln>
            </p:spPr>
            <p:txBody>
              <a:bodyPr wrap="none" anchor="ctr"/>
              <a:lstStyle/>
              <a:p>
                <a:pPr defTabSz="685783">
                  <a:defRPr/>
                </a:pPr>
                <a:endParaRPr lang="en-US" sz="500" kern="0">
                  <a:solidFill>
                    <a:srgbClr val="000000"/>
                  </a:solidFill>
                  <a:cs typeface="Arial" charset="0"/>
                </a:endParaRPr>
              </a:p>
            </p:txBody>
          </p:sp>
          <p:sp>
            <p:nvSpPr>
              <p:cNvPr id="80" name="Oval 119"/>
              <p:cNvSpPr>
                <a:spLocks noChangeAspect="1" noChangeArrowheads="1"/>
              </p:cNvSpPr>
              <p:nvPr/>
            </p:nvSpPr>
            <p:spPr bwMode="auto">
              <a:xfrm rot="2309841">
                <a:off x="7172054" y="3279325"/>
                <a:ext cx="87101" cy="86386"/>
              </a:xfrm>
              <a:prstGeom prst="ellipse">
                <a:avLst/>
              </a:prstGeom>
              <a:grpFill/>
              <a:ln w="6350">
                <a:solidFill>
                  <a:schemeClr val="bg1">
                    <a:lumMod val="50000"/>
                  </a:schemeClr>
                </a:solidFill>
                <a:round/>
                <a:headEnd/>
                <a:tailEnd/>
              </a:ln>
            </p:spPr>
            <p:txBody>
              <a:bodyPr wrap="none" anchor="ctr"/>
              <a:lstStyle/>
              <a:p>
                <a:pPr defTabSz="685783">
                  <a:defRPr/>
                </a:pPr>
                <a:endParaRPr lang="en-US" sz="500" b="1" kern="0">
                  <a:solidFill>
                    <a:srgbClr val="000000"/>
                  </a:solidFill>
                  <a:cs typeface="Arial" charset="0"/>
                </a:endParaRPr>
              </a:p>
            </p:txBody>
          </p:sp>
        </p:grpSp>
      </p:grpSp>
      <p:grpSp>
        <p:nvGrpSpPr>
          <p:cNvPr id="132" name="Group 476"/>
          <p:cNvGrpSpPr>
            <a:grpSpLocks noChangeAspect="1"/>
          </p:cNvGrpSpPr>
          <p:nvPr/>
        </p:nvGrpSpPr>
        <p:grpSpPr>
          <a:xfrm>
            <a:off x="4872801" y="5027246"/>
            <a:ext cx="497603" cy="464797"/>
            <a:chOff x="4193904" y="1147483"/>
            <a:chExt cx="834054" cy="797846"/>
          </a:xfrm>
          <a:solidFill>
            <a:schemeClr val="bg1">
              <a:lumMod val="75000"/>
            </a:schemeClr>
          </a:solidFill>
        </p:grpSpPr>
        <p:sp>
          <p:nvSpPr>
            <p:cNvPr id="133" name="Oval 120"/>
            <p:cNvSpPr>
              <a:spLocks noChangeAspect="1" noChangeArrowheads="1"/>
            </p:cNvSpPr>
            <p:nvPr/>
          </p:nvSpPr>
          <p:spPr bwMode="auto">
            <a:xfrm rot="16200000">
              <a:off x="4250353" y="1407877"/>
              <a:ext cx="52278" cy="165176"/>
            </a:xfrm>
            <a:prstGeom prst="ellipse">
              <a:avLst/>
            </a:prstGeom>
            <a:grpFill/>
            <a:ln w="12700">
              <a:solidFill>
                <a:schemeClr val="bg1">
                  <a:lumMod val="50000"/>
                </a:schemeClr>
              </a:solidFill>
              <a:round/>
              <a:headEnd/>
              <a:tailEnd/>
            </a:ln>
          </p:spPr>
          <p:txBody>
            <a:bodyPr vert="eaVert" wrap="none" anchor="ctr"/>
            <a:lstStyle/>
            <a:p>
              <a:pPr defTabSz="685783">
                <a:defRPr/>
              </a:pPr>
              <a:endParaRPr lang="en-US" sz="1300" kern="0">
                <a:solidFill>
                  <a:srgbClr val="000000"/>
                </a:solidFill>
                <a:cs typeface="Arial" charset="0"/>
              </a:endParaRPr>
            </a:p>
          </p:txBody>
        </p:sp>
        <p:sp>
          <p:nvSpPr>
            <p:cNvPr id="134" name="Oval 122"/>
            <p:cNvSpPr>
              <a:spLocks noChangeAspect="1" noChangeArrowheads="1"/>
            </p:cNvSpPr>
            <p:nvPr/>
          </p:nvSpPr>
          <p:spPr bwMode="auto">
            <a:xfrm>
              <a:off x="4584051" y="1147483"/>
              <a:ext cx="53143" cy="104556"/>
            </a:xfrm>
            <a:prstGeom prst="ellipse">
              <a:avLst/>
            </a:prstGeom>
            <a:grpFill/>
            <a:ln w="12700">
              <a:solidFill>
                <a:schemeClr val="bg1">
                  <a:lumMod val="50000"/>
                </a:schemeClr>
              </a:solidFill>
              <a:round/>
              <a:headEnd/>
              <a:tailEnd/>
            </a:ln>
          </p:spPr>
          <p:txBody>
            <a:bodyPr wrap="none" anchor="ctr"/>
            <a:lstStyle/>
            <a:p>
              <a:pPr defTabSz="685783">
                <a:defRPr/>
              </a:pPr>
              <a:endParaRPr lang="en-US" sz="1300" kern="0">
                <a:solidFill>
                  <a:srgbClr val="000000"/>
                </a:solidFill>
                <a:cs typeface="Arial" charset="0"/>
              </a:endParaRPr>
            </a:p>
          </p:txBody>
        </p:sp>
        <p:sp>
          <p:nvSpPr>
            <p:cNvPr id="135" name="Oval 125"/>
            <p:cNvSpPr>
              <a:spLocks noChangeAspect="1" noChangeArrowheads="1"/>
            </p:cNvSpPr>
            <p:nvPr/>
          </p:nvSpPr>
          <p:spPr bwMode="auto">
            <a:xfrm rot="12707432">
              <a:off x="4717628" y="1176797"/>
              <a:ext cx="53144" cy="104556"/>
            </a:xfrm>
            <a:prstGeom prst="ellipse">
              <a:avLst/>
            </a:prstGeom>
            <a:grpFill/>
            <a:ln w="12700">
              <a:solidFill>
                <a:schemeClr val="bg1">
                  <a:lumMod val="50000"/>
                </a:schemeClr>
              </a:solidFill>
              <a:round/>
              <a:headEnd/>
              <a:tailEnd/>
            </a:ln>
          </p:spPr>
          <p:txBody>
            <a:bodyPr rot="10800000" wrap="none" anchor="ctr"/>
            <a:lstStyle/>
            <a:p>
              <a:pPr defTabSz="685783">
                <a:defRPr/>
              </a:pPr>
              <a:endParaRPr lang="en-US" sz="1300" kern="0">
                <a:solidFill>
                  <a:srgbClr val="000000"/>
                </a:solidFill>
                <a:cs typeface="Arial" charset="0"/>
              </a:endParaRPr>
            </a:p>
          </p:txBody>
        </p:sp>
        <p:sp>
          <p:nvSpPr>
            <p:cNvPr id="136" name="Oval 126"/>
            <p:cNvSpPr>
              <a:spLocks noChangeAspect="1" noChangeArrowheads="1"/>
            </p:cNvSpPr>
            <p:nvPr/>
          </p:nvSpPr>
          <p:spPr bwMode="auto">
            <a:xfrm rot="8400000" flipH="1">
              <a:off x="4365457" y="1233587"/>
              <a:ext cx="50271" cy="104556"/>
            </a:xfrm>
            <a:prstGeom prst="ellipse">
              <a:avLst/>
            </a:prstGeom>
            <a:grpFill/>
            <a:ln w="12700">
              <a:solidFill>
                <a:schemeClr val="bg1">
                  <a:lumMod val="50000"/>
                </a:schemeClr>
              </a:solidFill>
              <a:round/>
              <a:headEnd/>
              <a:tailEnd/>
            </a:ln>
          </p:spPr>
          <p:txBody>
            <a:bodyPr rot="10800000" wrap="none" anchor="ctr"/>
            <a:lstStyle/>
            <a:p>
              <a:pPr defTabSz="685783">
                <a:defRPr/>
              </a:pPr>
              <a:endParaRPr lang="en-US" sz="1300" kern="0">
                <a:solidFill>
                  <a:srgbClr val="000000"/>
                </a:solidFill>
                <a:cs typeface="Arial" charset="0"/>
              </a:endParaRPr>
            </a:p>
          </p:txBody>
        </p:sp>
        <p:sp>
          <p:nvSpPr>
            <p:cNvPr id="137" name="Oval 127"/>
            <p:cNvSpPr>
              <a:spLocks noChangeAspect="1" noChangeArrowheads="1"/>
            </p:cNvSpPr>
            <p:nvPr/>
          </p:nvSpPr>
          <p:spPr bwMode="auto">
            <a:xfrm rot="13701987">
              <a:off x="4334793" y="1653501"/>
              <a:ext cx="52278" cy="104851"/>
            </a:xfrm>
            <a:prstGeom prst="ellipse">
              <a:avLst/>
            </a:prstGeom>
            <a:grpFill/>
            <a:ln w="12700">
              <a:solidFill>
                <a:schemeClr val="bg1">
                  <a:lumMod val="50000"/>
                </a:schemeClr>
              </a:solidFill>
              <a:round/>
              <a:headEnd/>
              <a:tailEnd/>
            </a:ln>
          </p:spPr>
          <p:txBody>
            <a:bodyPr vert="eaVert" wrap="none" anchor="ctr"/>
            <a:lstStyle/>
            <a:p>
              <a:pPr defTabSz="685783">
                <a:defRPr/>
              </a:pPr>
              <a:endParaRPr lang="en-US" sz="1300" kern="0">
                <a:solidFill>
                  <a:srgbClr val="000000"/>
                </a:solidFill>
                <a:cs typeface="Arial" charset="0"/>
              </a:endParaRPr>
            </a:p>
          </p:txBody>
        </p:sp>
        <p:sp>
          <p:nvSpPr>
            <p:cNvPr id="138" name="Oval 128"/>
            <p:cNvSpPr>
              <a:spLocks noChangeAspect="1" noChangeArrowheads="1"/>
            </p:cNvSpPr>
            <p:nvPr/>
          </p:nvSpPr>
          <p:spPr bwMode="auto">
            <a:xfrm rot="7898013" flipH="1">
              <a:off x="4842680" y="1662308"/>
              <a:ext cx="52278" cy="106287"/>
            </a:xfrm>
            <a:prstGeom prst="ellipse">
              <a:avLst/>
            </a:prstGeom>
            <a:grpFill/>
            <a:ln w="12700">
              <a:solidFill>
                <a:schemeClr val="bg1">
                  <a:lumMod val="50000"/>
                </a:schemeClr>
              </a:solidFill>
              <a:round/>
              <a:headEnd/>
              <a:tailEnd/>
            </a:ln>
          </p:spPr>
          <p:txBody>
            <a:bodyPr rot="10800000" vert="eaVert" wrap="none" anchor="ctr"/>
            <a:lstStyle/>
            <a:p>
              <a:pPr defTabSz="685783">
                <a:defRPr/>
              </a:pPr>
              <a:endParaRPr lang="en-US" sz="1300" kern="0">
                <a:solidFill>
                  <a:srgbClr val="000000"/>
                </a:solidFill>
                <a:cs typeface="Arial" charset="0"/>
              </a:endParaRPr>
            </a:p>
          </p:txBody>
        </p:sp>
        <p:sp>
          <p:nvSpPr>
            <p:cNvPr id="139" name="Oval 129"/>
            <p:cNvSpPr>
              <a:spLocks noChangeAspect="1" noChangeArrowheads="1"/>
            </p:cNvSpPr>
            <p:nvPr/>
          </p:nvSpPr>
          <p:spPr bwMode="auto">
            <a:xfrm rot="14829778">
              <a:off x="4877492" y="1333483"/>
              <a:ext cx="52278" cy="104850"/>
            </a:xfrm>
            <a:prstGeom prst="ellipse">
              <a:avLst/>
            </a:prstGeom>
            <a:grpFill/>
            <a:ln w="12700">
              <a:solidFill>
                <a:schemeClr val="bg1">
                  <a:lumMod val="50000"/>
                </a:schemeClr>
              </a:solidFill>
              <a:round/>
              <a:headEnd/>
              <a:tailEnd/>
            </a:ln>
          </p:spPr>
          <p:txBody>
            <a:bodyPr vert="eaVert" wrap="none" anchor="ctr"/>
            <a:lstStyle/>
            <a:p>
              <a:pPr defTabSz="685783">
                <a:defRPr/>
              </a:pPr>
              <a:endParaRPr lang="en-US" sz="1300" kern="0">
                <a:solidFill>
                  <a:srgbClr val="000000"/>
                </a:solidFill>
                <a:cs typeface="Arial" charset="0"/>
              </a:endParaRPr>
            </a:p>
          </p:txBody>
        </p:sp>
        <p:sp>
          <p:nvSpPr>
            <p:cNvPr id="140" name="Oval 130"/>
            <p:cNvSpPr>
              <a:spLocks noChangeAspect="1" noChangeArrowheads="1"/>
            </p:cNvSpPr>
            <p:nvPr/>
          </p:nvSpPr>
          <p:spPr bwMode="auto">
            <a:xfrm rot="14829778">
              <a:off x="4283094" y="1544056"/>
              <a:ext cx="50826" cy="106287"/>
            </a:xfrm>
            <a:prstGeom prst="ellipse">
              <a:avLst/>
            </a:prstGeom>
            <a:grpFill/>
            <a:ln w="12700">
              <a:solidFill>
                <a:schemeClr val="bg1">
                  <a:lumMod val="50000"/>
                </a:schemeClr>
              </a:solidFill>
              <a:round/>
              <a:headEnd/>
              <a:tailEnd/>
            </a:ln>
          </p:spPr>
          <p:txBody>
            <a:bodyPr vert="eaVert" wrap="none" anchor="ctr"/>
            <a:lstStyle/>
            <a:p>
              <a:pPr defTabSz="685783">
                <a:defRPr/>
              </a:pPr>
              <a:endParaRPr lang="en-US" sz="1300" kern="0">
                <a:solidFill>
                  <a:srgbClr val="000000"/>
                </a:solidFill>
                <a:cs typeface="Arial" charset="0"/>
              </a:endParaRPr>
            </a:p>
          </p:txBody>
        </p:sp>
        <p:sp>
          <p:nvSpPr>
            <p:cNvPr id="141" name="Oval 131"/>
            <p:cNvSpPr>
              <a:spLocks noChangeAspect="1" noChangeArrowheads="1"/>
            </p:cNvSpPr>
            <p:nvPr/>
          </p:nvSpPr>
          <p:spPr bwMode="auto">
            <a:xfrm rot="6770222" flipH="1">
              <a:off x="4296504" y="1332765"/>
              <a:ext cx="52278" cy="106287"/>
            </a:xfrm>
            <a:prstGeom prst="ellipse">
              <a:avLst/>
            </a:prstGeom>
            <a:grpFill/>
            <a:ln w="12700">
              <a:solidFill>
                <a:schemeClr val="bg1">
                  <a:lumMod val="50000"/>
                </a:schemeClr>
              </a:solidFill>
              <a:round/>
              <a:headEnd/>
              <a:tailEnd/>
            </a:ln>
          </p:spPr>
          <p:txBody>
            <a:bodyPr rot="10800000" vert="eaVert" wrap="none" anchor="ctr"/>
            <a:lstStyle/>
            <a:p>
              <a:pPr defTabSz="685783">
                <a:defRPr/>
              </a:pPr>
              <a:endParaRPr lang="en-US" sz="1300" kern="0">
                <a:solidFill>
                  <a:srgbClr val="000000"/>
                </a:solidFill>
                <a:cs typeface="Arial" charset="0"/>
              </a:endParaRPr>
            </a:p>
          </p:txBody>
        </p:sp>
        <p:sp>
          <p:nvSpPr>
            <p:cNvPr id="142" name="Oval 133"/>
            <p:cNvSpPr>
              <a:spLocks noChangeAspect="1" noChangeArrowheads="1"/>
            </p:cNvSpPr>
            <p:nvPr/>
          </p:nvSpPr>
          <p:spPr bwMode="auto">
            <a:xfrm rot="13339476">
              <a:off x="4819379" y="1211748"/>
              <a:ext cx="53144" cy="136504"/>
            </a:xfrm>
            <a:prstGeom prst="ellipse">
              <a:avLst/>
            </a:prstGeom>
            <a:grpFill/>
            <a:ln w="12700">
              <a:solidFill>
                <a:schemeClr val="bg1">
                  <a:lumMod val="50000"/>
                </a:schemeClr>
              </a:solidFill>
              <a:round/>
              <a:headEnd/>
              <a:tailEnd/>
            </a:ln>
          </p:spPr>
          <p:txBody>
            <a:bodyPr rot="10800000" wrap="none" anchor="ctr"/>
            <a:lstStyle/>
            <a:p>
              <a:pPr defTabSz="685783">
                <a:defRPr/>
              </a:pPr>
              <a:endParaRPr lang="en-US" sz="1300" kern="0">
                <a:solidFill>
                  <a:srgbClr val="000000"/>
                </a:solidFill>
                <a:cs typeface="Arial" charset="0"/>
              </a:endParaRPr>
            </a:p>
          </p:txBody>
        </p:sp>
        <p:sp>
          <p:nvSpPr>
            <p:cNvPr id="143" name="Oval 134"/>
            <p:cNvSpPr>
              <a:spLocks noChangeAspect="1" noChangeArrowheads="1"/>
            </p:cNvSpPr>
            <p:nvPr/>
          </p:nvSpPr>
          <p:spPr bwMode="auto">
            <a:xfrm rot="8841597" flipH="1">
              <a:off x="4738568" y="1747941"/>
              <a:ext cx="51707" cy="106009"/>
            </a:xfrm>
            <a:prstGeom prst="ellipse">
              <a:avLst/>
            </a:prstGeom>
            <a:grpFill/>
            <a:ln w="12700">
              <a:solidFill>
                <a:schemeClr val="bg1">
                  <a:lumMod val="50000"/>
                </a:schemeClr>
              </a:solidFill>
              <a:round/>
              <a:headEnd/>
              <a:tailEnd/>
            </a:ln>
          </p:spPr>
          <p:txBody>
            <a:bodyPr rot="10800000" wrap="none" anchor="ctr"/>
            <a:lstStyle/>
            <a:p>
              <a:pPr defTabSz="685783">
                <a:defRPr/>
              </a:pPr>
              <a:endParaRPr lang="en-US" sz="1300" kern="0">
                <a:solidFill>
                  <a:srgbClr val="000000"/>
                </a:solidFill>
                <a:cs typeface="Arial" charset="0"/>
              </a:endParaRPr>
            </a:p>
          </p:txBody>
        </p:sp>
        <p:sp>
          <p:nvSpPr>
            <p:cNvPr id="144" name="Oval 135"/>
            <p:cNvSpPr>
              <a:spLocks noChangeAspect="1" noChangeArrowheads="1"/>
            </p:cNvSpPr>
            <p:nvPr/>
          </p:nvSpPr>
          <p:spPr bwMode="auto">
            <a:xfrm rot="12780000">
              <a:off x="4435582" y="1741591"/>
              <a:ext cx="54580" cy="106009"/>
            </a:xfrm>
            <a:prstGeom prst="ellipse">
              <a:avLst/>
            </a:prstGeom>
            <a:grpFill/>
            <a:ln w="12700">
              <a:solidFill>
                <a:schemeClr val="bg1">
                  <a:lumMod val="50000"/>
                </a:schemeClr>
              </a:solidFill>
              <a:round/>
              <a:headEnd/>
              <a:tailEnd/>
            </a:ln>
          </p:spPr>
          <p:txBody>
            <a:bodyPr rot="10800000" wrap="none" anchor="ctr"/>
            <a:lstStyle/>
            <a:p>
              <a:pPr defTabSz="685783">
                <a:defRPr/>
              </a:pPr>
              <a:endParaRPr lang="en-US" sz="1300" kern="0">
                <a:solidFill>
                  <a:srgbClr val="000000"/>
                </a:solidFill>
                <a:cs typeface="Arial" charset="0"/>
              </a:endParaRPr>
            </a:p>
          </p:txBody>
        </p:sp>
        <p:sp>
          <p:nvSpPr>
            <p:cNvPr id="145" name="Oval 120"/>
            <p:cNvSpPr>
              <a:spLocks noChangeAspect="1" noChangeArrowheads="1"/>
            </p:cNvSpPr>
            <p:nvPr/>
          </p:nvSpPr>
          <p:spPr bwMode="auto">
            <a:xfrm rot="17340000">
              <a:off x="4918250" y="1534683"/>
              <a:ext cx="52750" cy="166667"/>
            </a:xfrm>
            <a:prstGeom prst="ellipse">
              <a:avLst/>
            </a:prstGeom>
            <a:grpFill/>
            <a:ln w="12700">
              <a:solidFill>
                <a:schemeClr val="bg1">
                  <a:lumMod val="50000"/>
                </a:schemeClr>
              </a:solidFill>
              <a:round/>
              <a:headEnd/>
              <a:tailEnd/>
            </a:ln>
          </p:spPr>
          <p:txBody>
            <a:bodyPr vert="eaVert" wrap="none" anchor="ctr"/>
            <a:lstStyle/>
            <a:p>
              <a:pPr defTabSz="685783">
                <a:defRPr/>
              </a:pPr>
              <a:endParaRPr lang="en-US" sz="1300" kern="0">
                <a:solidFill>
                  <a:srgbClr val="000000"/>
                </a:solidFill>
                <a:cs typeface="Arial" charset="0"/>
              </a:endParaRPr>
            </a:p>
          </p:txBody>
        </p:sp>
        <p:sp>
          <p:nvSpPr>
            <p:cNvPr id="146" name="Oval 129"/>
            <p:cNvSpPr>
              <a:spLocks noChangeAspect="1" noChangeArrowheads="1"/>
            </p:cNvSpPr>
            <p:nvPr/>
          </p:nvSpPr>
          <p:spPr bwMode="auto">
            <a:xfrm rot="15720000">
              <a:off x="4909380" y="1446975"/>
              <a:ext cx="52278" cy="104850"/>
            </a:xfrm>
            <a:prstGeom prst="ellipse">
              <a:avLst/>
            </a:prstGeom>
            <a:grpFill/>
            <a:ln w="12700">
              <a:solidFill>
                <a:schemeClr val="bg1">
                  <a:lumMod val="50000"/>
                </a:schemeClr>
              </a:solidFill>
              <a:round/>
              <a:headEnd/>
              <a:tailEnd/>
            </a:ln>
          </p:spPr>
          <p:txBody>
            <a:bodyPr vert="eaVert" wrap="none" anchor="ctr"/>
            <a:lstStyle/>
            <a:p>
              <a:pPr defTabSz="685783">
                <a:defRPr/>
              </a:pPr>
              <a:endParaRPr lang="en-US" sz="1300" kern="0">
                <a:solidFill>
                  <a:srgbClr val="000000"/>
                </a:solidFill>
                <a:cs typeface="Arial" charset="0"/>
              </a:endParaRPr>
            </a:p>
          </p:txBody>
        </p:sp>
        <p:sp>
          <p:nvSpPr>
            <p:cNvPr id="147" name="Oval 133"/>
            <p:cNvSpPr>
              <a:spLocks noChangeAspect="1" noChangeArrowheads="1"/>
            </p:cNvSpPr>
            <p:nvPr/>
          </p:nvSpPr>
          <p:spPr bwMode="auto">
            <a:xfrm rot="9240000" flipH="1">
              <a:off x="4456700" y="1147805"/>
              <a:ext cx="53144" cy="136504"/>
            </a:xfrm>
            <a:prstGeom prst="ellipse">
              <a:avLst/>
            </a:prstGeom>
            <a:grpFill/>
            <a:ln w="12700">
              <a:solidFill>
                <a:schemeClr val="bg1">
                  <a:lumMod val="50000"/>
                </a:schemeClr>
              </a:solidFill>
              <a:round/>
              <a:headEnd/>
              <a:tailEnd/>
            </a:ln>
          </p:spPr>
          <p:txBody>
            <a:bodyPr rot="10800000" wrap="none" anchor="ctr"/>
            <a:lstStyle/>
            <a:p>
              <a:pPr defTabSz="685783">
                <a:defRPr/>
              </a:pPr>
              <a:endParaRPr lang="en-US" sz="1300" kern="0">
                <a:solidFill>
                  <a:srgbClr val="000000"/>
                </a:solidFill>
                <a:cs typeface="Arial" charset="0"/>
              </a:endParaRPr>
            </a:p>
          </p:txBody>
        </p:sp>
        <p:sp>
          <p:nvSpPr>
            <p:cNvPr id="148" name="Oval 120"/>
            <p:cNvSpPr>
              <a:spLocks noChangeAspect="1" noChangeArrowheads="1"/>
            </p:cNvSpPr>
            <p:nvPr/>
          </p:nvSpPr>
          <p:spPr bwMode="auto">
            <a:xfrm rot="21540000">
              <a:off x="4591146" y="1778662"/>
              <a:ext cx="52750" cy="166667"/>
            </a:xfrm>
            <a:prstGeom prst="ellipse">
              <a:avLst/>
            </a:prstGeom>
            <a:grpFill/>
            <a:ln w="12700">
              <a:solidFill>
                <a:schemeClr val="bg1">
                  <a:lumMod val="50000"/>
                </a:schemeClr>
              </a:solidFill>
              <a:round/>
              <a:headEnd/>
              <a:tailEnd/>
            </a:ln>
          </p:spPr>
          <p:txBody>
            <a:bodyPr vert="eaVert" wrap="none" anchor="ctr"/>
            <a:lstStyle/>
            <a:p>
              <a:pPr defTabSz="685783">
                <a:defRPr/>
              </a:pPr>
              <a:endParaRPr lang="en-US" sz="1300" kern="0">
                <a:solidFill>
                  <a:srgbClr val="000000"/>
                </a:solidFill>
                <a:cs typeface="Arial" charset="0"/>
              </a:endParaRPr>
            </a:p>
          </p:txBody>
        </p:sp>
        <p:sp>
          <p:nvSpPr>
            <p:cNvPr id="149" name="Oval 119"/>
            <p:cNvSpPr>
              <a:spLocks noChangeAspect="1" noChangeArrowheads="1"/>
            </p:cNvSpPr>
            <p:nvPr/>
          </p:nvSpPr>
          <p:spPr bwMode="auto">
            <a:xfrm>
              <a:off x="4348497" y="1255214"/>
              <a:ext cx="528562" cy="524233"/>
            </a:xfrm>
            <a:prstGeom prst="ellipse">
              <a:avLst/>
            </a:prstGeom>
            <a:grpFill/>
            <a:ln w="12700">
              <a:solidFill>
                <a:schemeClr val="bg1">
                  <a:lumMod val="50000"/>
                </a:schemeClr>
              </a:solidFill>
              <a:round/>
              <a:headEnd/>
              <a:tailEnd/>
            </a:ln>
          </p:spPr>
          <p:txBody>
            <a:bodyPr wrap="none" anchor="ctr"/>
            <a:lstStyle/>
            <a:p>
              <a:pPr defTabSz="685783">
                <a:defRPr/>
              </a:pPr>
              <a:endParaRPr lang="en-US" sz="1300" kern="0">
                <a:solidFill>
                  <a:srgbClr val="000000"/>
                </a:solidFill>
                <a:cs typeface="Arial" charset="0"/>
              </a:endParaRPr>
            </a:p>
          </p:txBody>
        </p:sp>
        <p:grpSp>
          <p:nvGrpSpPr>
            <p:cNvPr id="150" name="Group 227"/>
            <p:cNvGrpSpPr>
              <a:grpSpLocks/>
            </p:cNvGrpSpPr>
            <p:nvPr/>
          </p:nvGrpSpPr>
          <p:grpSpPr bwMode="auto">
            <a:xfrm>
              <a:off x="4431922" y="1308945"/>
              <a:ext cx="364823" cy="418224"/>
              <a:chOff x="2403475" y="3125788"/>
              <a:chExt cx="403225" cy="457200"/>
            </a:xfrm>
            <a:grpFill/>
          </p:grpSpPr>
          <p:sp>
            <p:nvSpPr>
              <p:cNvPr id="151" name="AutoShape 114"/>
              <p:cNvSpPr>
                <a:spLocks noChangeAspect="1" noChangeArrowheads="1"/>
              </p:cNvSpPr>
              <p:nvPr/>
            </p:nvSpPr>
            <p:spPr bwMode="auto">
              <a:xfrm rot="16200000">
                <a:off x="2376488" y="3152775"/>
                <a:ext cx="457200" cy="403225"/>
              </a:xfrm>
              <a:prstGeom prst="hexagon">
                <a:avLst>
                  <a:gd name="adj" fmla="val 28346"/>
                  <a:gd name="vf" fmla="val 115470"/>
                </a:avLst>
              </a:prstGeom>
              <a:grpFill/>
              <a:ln w="12700">
                <a:solidFill>
                  <a:schemeClr val="bg1">
                    <a:lumMod val="50000"/>
                  </a:schemeClr>
                </a:solidFill>
                <a:miter lim="800000"/>
                <a:headEnd/>
                <a:tailEnd/>
              </a:ln>
            </p:spPr>
            <p:txBody>
              <a:bodyPr vert="eaVert" wrap="none" anchor="ctr"/>
              <a:lstStyle/>
              <a:p>
                <a:pPr defTabSz="685783">
                  <a:defRPr/>
                </a:pPr>
                <a:endParaRPr lang="en-US" sz="1300" kern="0">
                  <a:solidFill>
                    <a:srgbClr val="000000"/>
                  </a:solidFill>
                  <a:cs typeface="Arial" panose="020B0604020202020204" pitchFamily="34" charset="0"/>
                </a:endParaRPr>
              </a:p>
            </p:txBody>
          </p:sp>
          <p:sp>
            <p:nvSpPr>
              <p:cNvPr id="152" name="Oval 115"/>
              <p:cNvSpPr>
                <a:spLocks noChangeAspect="1" noChangeArrowheads="1"/>
              </p:cNvSpPr>
              <p:nvPr/>
            </p:nvSpPr>
            <p:spPr bwMode="auto">
              <a:xfrm>
                <a:off x="2479542" y="3244850"/>
                <a:ext cx="233363" cy="228600"/>
              </a:xfrm>
              <a:prstGeom prst="ellipse">
                <a:avLst/>
              </a:prstGeom>
              <a:grpFill/>
              <a:ln w="12700">
                <a:solidFill>
                  <a:schemeClr val="bg1">
                    <a:lumMod val="50000"/>
                  </a:schemeClr>
                </a:solidFill>
                <a:round/>
                <a:headEnd/>
                <a:tailEnd/>
              </a:ln>
              <a:effectLst/>
            </p:spPr>
            <p:txBody>
              <a:bodyPr wrap="none" anchor="ctr"/>
              <a:lstStyle/>
              <a:p>
                <a:pPr algn="ctr" defTabSz="685783">
                  <a:defRPr/>
                </a:pPr>
                <a:endParaRPr lang="en-AU" sz="1300" kern="0">
                  <a:solidFill>
                    <a:srgbClr val="FF3300"/>
                  </a:solidFill>
                  <a:effectLst>
                    <a:outerShdw blurRad="38100" dist="38100" dir="2700000" algn="tl">
                      <a:srgbClr val="C0C0C0"/>
                    </a:outerShdw>
                  </a:effectLst>
                  <a:cs typeface="Arial" panose="020B0604020202020204" pitchFamily="34" charset="0"/>
                </a:endParaRPr>
              </a:p>
            </p:txBody>
          </p:sp>
          <p:sp>
            <p:nvSpPr>
              <p:cNvPr id="153" name="Arc 117"/>
              <p:cNvSpPr>
                <a:spLocks noChangeAspect="1"/>
              </p:cNvSpPr>
              <p:nvPr/>
            </p:nvSpPr>
            <p:spPr bwMode="auto">
              <a:xfrm>
                <a:off x="2509838" y="3273425"/>
                <a:ext cx="173037" cy="169863"/>
              </a:xfrm>
              <a:custGeom>
                <a:avLst/>
                <a:gdLst>
                  <a:gd name="T0" fmla="*/ 2147483647 w 43200"/>
                  <a:gd name="T1" fmla="*/ 0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7335"/>
                      <a:pt x="1262" y="13166"/>
                      <a:pt x="3628" y="9618"/>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7335"/>
                      <a:pt x="1262" y="13166"/>
                      <a:pt x="3628" y="9618"/>
                    </a:cubicBezTo>
                    <a:lnTo>
                      <a:pt x="21600" y="21600"/>
                    </a:lnTo>
                    <a:lnTo>
                      <a:pt x="21599" y="0"/>
                    </a:lnTo>
                    <a:close/>
                  </a:path>
                </a:pathLst>
              </a:custGeom>
              <a:grpFill/>
              <a:ln w="12700">
                <a:solidFill>
                  <a:schemeClr val="bg1">
                    <a:lumMod val="50000"/>
                  </a:schemeClr>
                </a:solidFill>
                <a:round/>
                <a:headEnd/>
                <a:tailEnd/>
              </a:ln>
            </p:spPr>
            <p:txBody>
              <a:bodyPr wrap="none" anchor="ctr"/>
              <a:lstStyle/>
              <a:p>
                <a:pPr defTabSz="685783">
                  <a:defRPr/>
                </a:pPr>
                <a:endParaRPr lang="en-US" sz="1300" kern="0">
                  <a:solidFill>
                    <a:prstClr val="black"/>
                  </a:solidFill>
                  <a:cs typeface="Arial" charset="0"/>
                </a:endParaRPr>
              </a:p>
            </p:txBody>
          </p:sp>
          <p:sp>
            <p:nvSpPr>
              <p:cNvPr id="154" name="Oval 118"/>
              <p:cNvSpPr>
                <a:spLocks noChangeAspect="1" noChangeArrowheads="1"/>
              </p:cNvSpPr>
              <p:nvPr/>
            </p:nvSpPr>
            <p:spPr bwMode="auto">
              <a:xfrm>
                <a:off x="2487480" y="3251200"/>
                <a:ext cx="80962" cy="79375"/>
              </a:xfrm>
              <a:prstGeom prst="ellipse">
                <a:avLst/>
              </a:prstGeom>
              <a:grpFill/>
              <a:ln w="12700">
                <a:solidFill>
                  <a:schemeClr val="bg1">
                    <a:lumMod val="50000"/>
                  </a:schemeClr>
                </a:solidFill>
                <a:round/>
                <a:headEnd/>
                <a:tailEnd/>
              </a:ln>
              <a:effectLst/>
            </p:spPr>
            <p:txBody>
              <a:bodyPr wrap="none" anchor="ctr"/>
              <a:lstStyle/>
              <a:p>
                <a:pPr algn="ctr" defTabSz="685783">
                  <a:defRPr/>
                </a:pPr>
                <a:endParaRPr lang="en-AU" sz="1300" kern="0">
                  <a:solidFill>
                    <a:srgbClr val="000000"/>
                  </a:solidFill>
                  <a:effectLst>
                    <a:outerShdw blurRad="38100" dist="38100" dir="2700000" algn="tl">
                      <a:srgbClr val="C0C0C0"/>
                    </a:outerShdw>
                  </a:effectLst>
                  <a:cs typeface="Arial" panose="020B0604020202020204" pitchFamily="34" charset="0"/>
                </a:endParaRPr>
              </a:p>
            </p:txBody>
          </p:sp>
        </p:grpSp>
      </p:grpSp>
      <p:cxnSp>
        <p:nvCxnSpPr>
          <p:cNvPr id="44056" name="Straight Arrow Connector 182"/>
          <p:cNvCxnSpPr>
            <a:cxnSpLocks noChangeShapeType="1"/>
          </p:cNvCxnSpPr>
          <p:nvPr/>
        </p:nvCxnSpPr>
        <p:spPr bwMode="auto">
          <a:xfrm>
            <a:off x="2097618" y="2249488"/>
            <a:ext cx="484716" cy="290512"/>
          </a:xfrm>
          <a:prstGeom prst="straightConnector1">
            <a:avLst/>
          </a:prstGeom>
          <a:noFill/>
          <a:ln w="19050">
            <a:solidFill>
              <a:srgbClr val="7F7F7F"/>
            </a:solidFill>
            <a:miter lim="800000"/>
            <a:headEnd/>
            <a:tailEnd type="triangle" w="med" len="med"/>
          </a:ln>
          <a:extLst>
            <a:ext uri="{909E8E84-426E-40dd-AFC4-6F175D3DCCD1}">
              <a14:hiddenFill xmlns:a14="http://schemas.microsoft.com/office/drawing/2010/main" xmlns="">
                <a:noFill/>
              </a14:hiddenFill>
            </a:ext>
          </a:extLst>
        </p:spPr>
      </p:cxnSp>
      <p:sp>
        <p:nvSpPr>
          <p:cNvPr id="156" name="Rectangle 155"/>
          <p:cNvSpPr/>
          <p:nvPr/>
        </p:nvSpPr>
        <p:spPr>
          <a:xfrm>
            <a:off x="1458168" y="5262323"/>
            <a:ext cx="261606" cy="323163"/>
          </a:xfrm>
          <a:prstGeom prst="rect">
            <a:avLst/>
          </a:prstGeom>
        </p:spPr>
        <p:txBody>
          <a:bodyPr wrap="none" lIns="91438" tIns="45719" rIns="91438" bIns="45719">
            <a:spAutoFit/>
          </a:bodyPr>
          <a:lstStyle/>
          <a:p>
            <a:pPr defTabSz="685783">
              <a:defRPr/>
            </a:pPr>
            <a:r>
              <a:rPr lang="en-US" sz="1500" b="1" dirty="0">
                <a:ln w="12700">
                  <a:solidFill>
                    <a:srgbClr val="CEC3B1">
                      <a:satMod val="155000"/>
                    </a:srgbClr>
                  </a:solidFill>
                  <a:prstDash val="solid"/>
                </a:ln>
                <a:solidFill>
                  <a:srgbClr val="D5E8FA">
                    <a:tint val="85000"/>
                    <a:satMod val="155000"/>
                  </a:srgbClr>
                </a:solidFill>
                <a:effectLst>
                  <a:outerShdw blurRad="41275" dist="20320" dir="1800000" algn="tl" rotWithShape="0">
                    <a:srgbClr val="000000">
                      <a:alpha val="40000"/>
                    </a:srgbClr>
                  </a:outerShdw>
                </a:effectLst>
                <a:cs typeface="Arial" charset="0"/>
              </a:rPr>
              <a:t>s</a:t>
            </a:r>
          </a:p>
        </p:txBody>
      </p:sp>
      <p:sp>
        <p:nvSpPr>
          <p:cNvPr id="44058" name="TextBox 335"/>
          <p:cNvSpPr txBox="1">
            <a:spLocks noChangeArrowheads="1"/>
          </p:cNvSpPr>
          <p:nvPr/>
        </p:nvSpPr>
        <p:spPr bwMode="auto">
          <a:xfrm>
            <a:off x="1428636" y="3797301"/>
            <a:ext cx="671097" cy="307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8" tIns="45719" rIns="91438" bIns="45719">
            <a:spAutoFit/>
          </a:bodyPr>
          <a:lstStyle>
            <a:lvl1pPr defTabSz="684213" eaLnBrk="0" hangingPunct="0">
              <a:defRPr sz="2400">
                <a:solidFill>
                  <a:schemeClr val="tx1"/>
                </a:solidFill>
                <a:latin typeface="Times New Roman" charset="0"/>
                <a:ea typeface="ＭＳ Ｐゴシック" charset="0"/>
                <a:cs typeface="ＭＳ Ｐゴシック" charset="0"/>
              </a:defRPr>
            </a:lvl1pPr>
            <a:lvl2pPr marL="742950" indent="-285750" defTabSz="684213" eaLnBrk="0" hangingPunct="0">
              <a:defRPr sz="2400">
                <a:solidFill>
                  <a:schemeClr val="tx1"/>
                </a:solidFill>
                <a:latin typeface="Times New Roman" charset="0"/>
                <a:ea typeface="ＭＳ Ｐゴシック" charset="0"/>
              </a:defRPr>
            </a:lvl2pPr>
            <a:lvl3pPr marL="1143000" indent="-228600" defTabSz="684213" eaLnBrk="0" hangingPunct="0">
              <a:defRPr sz="2400">
                <a:solidFill>
                  <a:schemeClr val="tx1"/>
                </a:solidFill>
                <a:latin typeface="Times New Roman" charset="0"/>
                <a:ea typeface="ＭＳ Ｐゴシック" charset="0"/>
              </a:defRPr>
            </a:lvl3pPr>
            <a:lvl4pPr marL="1600200" indent="-228600" defTabSz="684213" eaLnBrk="0" hangingPunct="0">
              <a:defRPr sz="2400">
                <a:solidFill>
                  <a:schemeClr val="tx1"/>
                </a:solidFill>
                <a:latin typeface="Times New Roman" charset="0"/>
                <a:ea typeface="ＭＳ Ｐゴシック" charset="0"/>
              </a:defRPr>
            </a:lvl4pPr>
            <a:lvl5pPr marL="2057400" indent="-228600" defTabSz="684213" eaLnBrk="0" hangingPunct="0">
              <a:defRPr sz="2400">
                <a:solidFill>
                  <a:schemeClr val="tx1"/>
                </a:solidFill>
                <a:latin typeface="Times New Roman" charset="0"/>
                <a:ea typeface="ＭＳ Ｐゴシック" charset="0"/>
              </a:defRPr>
            </a:lvl5pPr>
            <a:lvl6pPr marL="2514600" indent="-228600" defTabSz="6842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6842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6842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684213"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buFont typeface="Arial" charset="0"/>
              <a:buNone/>
            </a:pPr>
            <a:r>
              <a:rPr lang="en-US" sz="700" i="1">
                <a:solidFill>
                  <a:srgbClr val="000000"/>
                </a:solidFill>
                <a:latin typeface="Arial" charset="0"/>
                <a:cs typeface="Arial" charset="0"/>
              </a:rPr>
              <a:t>Epigenetics</a:t>
            </a:r>
          </a:p>
          <a:p>
            <a:pPr algn="r" eaLnBrk="1" hangingPunct="1">
              <a:buFont typeface="Arial" charset="0"/>
              <a:buNone/>
            </a:pPr>
            <a:r>
              <a:rPr lang="en-US" sz="700" i="1">
                <a:solidFill>
                  <a:srgbClr val="000000"/>
                </a:solidFill>
                <a:latin typeface="Arial" charset="0"/>
                <a:cs typeface="Arial" charset="0"/>
              </a:rPr>
              <a:t>HBx</a:t>
            </a:r>
          </a:p>
        </p:txBody>
      </p:sp>
      <p:sp>
        <p:nvSpPr>
          <p:cNvPr id="44059" name="TextBox 339"/>
          <p:cNvSpPr txBox="1">
            <a:spLocks noChangeArrowheads="1"/>
          </p:cNvSpPr>
          <p:nvPr/>
        </p:nvSpPr>
        <p:spPr bwMode="auto">
          <a:xfrm>
            <a:off x="1497622" y="4700589"/>
            <a:ext cx="665612" cy="307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8" tIns="45719" rIns="91438" bIns="45719">
            <a:spAutoFit/>
          </a:bodyPr>
          <a:lstStyle>
            <a:lvl1pPr defTabSz="684213" eaLnBrk="0" hangingPunct="0">
              <a:defRPr sz="2400">
                <a:solidFill>
                  <a:schemeClr val="tx1"/>
                </a:solidFill>
                <a:latin typeface="Times New Roman" charset="0"/>
                <a:ea typeface="ＭＳ Ｐゴシック" charset="0"/>
                <a:cs typeface="ＭＳ Ｐゴシック" charset="0"/>
              </a:defRPr>
            </a:lvl1pPr>
            <a:lvl2pPr marL="742950" indent="-285750" defTabSz="684213" eaLnBrk="0" hangingPunct="0">
              <a:defRPr sz="2400">
                <a:solidFill>
                  <a:schemeClr val="tx1"/>
                </a:solidFill>
                <a:latin typeface="Times New Roman" charset="0"/>
                <a:ea typeface="ＭＳ Ｐゴシック" charset="0"/>
              </a:defRPr>
            </a:lvl2pPr>
            <a:lvl3pPr marL="1143000" indent="-228600" defTabSz="684213" eaLnBrk="0" hangingPunct="0">
              <a:defRPr sz="2400">
                <a:solidFill>
                  <a:schemeClr val="tx1"/>
                </a:solidFill>
                <a:latin typeface="Times New Roman" charset="0"/>
                <a:ea typeface="ＭＳ Ｐゴシック" charset="0"/>
              </a:defRPr>
            </a:lvl3pPr>
            <a:lvl4pPr marL="1600200" indent="-228600" defTabSz="684213" eaLnBrk="0" hangingPunct="0">
              <a:defRPr sz="2400">
                <a:solidFill>
                  <a:schemeClr val="tx1"/>
                </a:solidFill>
                <a:latin typeface="Times New Roman" charset="0"/>
                <a:ea typeface="ＭＳ Ｐゴシック" charset="0"/>
              </a:defRPr>
            </a:lvl4pPr>
            <a:lvl5pPr marL="2057400" indent="-228600" defTabSz="684213" eaLnBrk="0" hangingPunct="0">
              <a:defRPr sz="2400">
                <a:solidFill>
                  <a:schemeClr val="tx1"/>
                </a:solidFill>
                <a:latin typeface="Times New Roman" charset="0"/>
                <a:ea typeface="ＭＳ Ｐゴシック" charset="0"/>
              </a:defRPr>
            </a:lvl5pPr>
            <a:lvl6pPr marL="2514600" indent="-228600" defTabSz="6842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6842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6842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684213"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buFont typeface="Arial" charset="0"/>
              <a:buNone/>
            </a:pPr>
            <a:r>
              <a:rPr lang="en-US" sz="700" i="1">
                <a:solidFill>
                  <a:srgbClr val="000000"/>
                </a:solidFill>
                <a:latin typeface="Arial" charset="0"/>
                <a:cs typeface="Arial" charset="0"/>
              </a:rPr>
              <a:t>siRNA</a:t>
            </a:r>
          </a:p>
          <a:p>
            <a:pPr algn="r" eaLnBrk="1" hangingPunct="1">
              <a:buFont typeface="Arial" charset="0"/>
              <a:buNone/>
            </a:pPr>
            <a:r>
              <a:rPr lang="en-US" sz="700" i="1">
                <a:solidFill>
                  <a:srgbClr val="000000"/>
                </a:solidFill>
                <a:latin typeface="Arial" charset="0"/>
                <a:cs typeface="Arial" charset="0"/>
              </a:rPr>
              <a:t>methylation</a:t>
            </a:r>
          </a:p>
        </p:txBody>
      </p:sp>
      <p:sp>
        <p:nvSpPr>
          <p:cNvPr id="159" name="Down Arrow Callout 14"/>
          <p:cNvSpPr/>
          <p:nvPr/>
        </p:nvSpPr>
        <p:spPr>
          <a:xfrm>
            <a:off x="1214967" y="944563"/>
            <a:ext cx="4214284" cy="704850"/>
          </a:xfrm>
          <a:prstGeom prst="downArrowCallout">
            <a:avLst>
              <a:gd name="adj1" fmla="val 15469"/>
              <a:gd name="adj2" fmla="val 15469"/>
              <a:gd name="adj3" fmla="val 25000"/>
              <a:gd name="adj4" fmla="val 64977"/>
            </a:avLst>
          </a:prstGeom>
          <a:solidFill>
            <a:schemeClr val="bg1"/>
          </a:solidFill>
          <a:ln w="19050">
            <a:solidFill>
              <a:srgbClr val="FF00FF"/>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defTabSz="685783">
              <a:defRPr/>
            </a:pPr>
            <a:r>
              <a:rPr lang="en-US" b="1" dirty="0" err="1">
                <a:solidFill>
                  <a:srgbClr val="FF00FF"/>
                </a:solidFill>
                <a:latin typeface="Arial" panose="020B0604020202020204"/>
              </a:rPr>
              <a:t>Réduire</a:t>
            </a:r>
            <a:r>
              <a:rPr lang="en-US" b="1" dirty="0">
                <a:solidFill>
                  <a:srgbClr val="FF00FF"/>
                </a:solidFill>
                <a:latin typeface="Arial" panose="020B0604020202020204"/>
              </a:rPr>
              <a:t> la </a:t>
            </a:r>
            <a:r>
              <a:rPr lang="en-US" b="1" dirty="0" err="1">
                <a:solidFill>
                  <a:srgbClr val="FF00FF"/>
                </a:solidFill>
                <a:latin typeface="Arial" panose="020B0604020202020204"/>
              </a:rPr>
              <a:t>virémie</a:t>
            </a:r>
            <a:endParaRPr lang="en-US" b="1" dirty="0">
              <a:solidFill>
                <a:srgbClr val="FF00FF"/>
              </a:solidFill>
              <a:latin typeface="Arial" panose="020B0604020202020204"/>
            </a:endParaRPr>
          </a:p>
        </p:txBody>
      </p:sp>
      <p:sp>
        <p:nvSpPr>
          <p:cNvPr id="160" name="Down Arrow Callout 7"/>
          <p:cNvSpPr/>
          <p:nvPr/>
        </p:nvSpPr>
        <p:spPr>
          <a:xfrm>
            <a:off x="6650567" y="836613"/>
            <a:ext cx="4235451" cy="850900"/>
          </a:xfrm>
          <a:prstGeom prst="downArrowCallout">
            <a:avLst>
              <a:gd name="adj1" fmla="val 15469"/>
              <a:gd name="adj2" fmla="val 15469"/>
              <a:gd name="adj3" fmla="val 25000"/>
              <a:gd name="adj4" fmla="val 64977"/>
            </a:avLst>
          </a:prstGeom>
          <a:solidFill>
            <a:schemeClr val="bg1"/>
          </a:solidFill>
          <a:ln w="19050">
            <a:solidFill>
              <a:srgbClr val="A52C4B"/>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defTabSz="914377">
              <a:defRPr/>
            </a:pPr>
            <a:r>
              <a:rPr lang="en-US" b="1" dirty="0" err="1">
                <a:solidFill>
                  <a:srgbClr val="A52C4B"/>
                </a:solidFill>
                <a:latin typeface="Arial" panose="020B0604020202020204"/>
              </a:rPr>
              <a:t>Activer</a:t>
            </a:r>
            <a:r>
              <a:rPr lang="en-US" b="1" dirty="0">
                <a:solidFill>
                  <a:srgbClr val="A52C4B"/>
                </a:solidFill>
                <a:latin typeface="Arial" panose="020B0604020202020204"/>
              </a:rPr>
              <a:t> </a:t>
            </a:r>
            <a:r>
              <a:rPr lang="en-US" b="1" dirty="0" err="1">
                <a:solidFill>
                  <a:srgbClr val="A52C4B"/>
                </a:solidFill>
                <a:latin typeface="Arial" panose="020B0604020202020204"/>
              </a:rPr>
              <a:t>l’immunité</a:t>
            </a:r>
            <a:endParaRPr lang="en-US" b="1" dirty="0">
              <a:solidFill>
                <a:srgbClr val="A52C4B"/>
              </a:solidFill>
              <a:latin typeface="Arial" panose="020B0604020202020204"/>
            </a:endParaRPr>
          </a:p>
        </p:txBody>
      </p:sp>
      <p:sp>
        <p:nvSpPr>
          <p:cNvPr id="44062" name="Rectangle 62"/>
          <p:cNvSpPr>
            <a:spLocks noChangeArrowheads="1"/>
          </p:cNvSpPr>
          <p:nvPr/>
        </p:nvSpPr>
        <p:spPr bwMode="auto">
          <a:xfrm>
            <a:off x="7810501" y="4438650"/>
            <a:ext cx="165100" cy="196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8" tIns="45719" rIns="91438" bIns="45719" anchor="ctr"/>
          <a:lstStyle/>
          <a:p>
            <a:pPr algn="ctr" defTabSz="912813">
              <a:buFont typeface="Arial" charset="0"/>
              <a:buNone/>
            </a:pPr>
            <a:endParaRPr lang="en-US" sz="1600">
              <a:solidFill>
                <a:srgbClr val="000000"/>
              </a:solidFill>
              <a:latin typeface="Arial" charset="0"/>
              <a:cs typeface="Arial" charset="0"/>
            </a:endParaRPr>
          </a:p>
        </p:txBody>
      </p:sp>
      <p:grpSp>
        <p:nvGrpSpPr>
          <p:cNvPr id="44063" name="Group 9"/>
          <p:cNvGrpSpPr>
            <a:grpSpLocks/>
          </p:cNvGrpSpPr>
          <p:nvPr/>
        </p:nvGrpSpPr>
        <p:grpSpPr bwMode="auto">
          <a:xfrm>
            <a:off x="8616951" y="4068762"/>
            <a:ext cx="560370" cy="482600"/>
            <a:chOff x="5955664" y="4371032"/>
            <a:chExt cx="559110" cy="482913"/>
          </a:xfrm>
        </p:grpSpPr>
        <p:sp>
          <p:nvSpPr>
            <p:cNvPr id="163" name="Oval 1093"/>
            <p:cNvSpPr>
              <a:spLocks noChangeArrowheads="1"/>
            </p:cNvSpPr>
            <p:nvPr/>
          </p:nvSpPr>
          <p:spPr bwMode="auto">
            <a:xfrm rot="5400000">
              <a:off x="5977139" y="4349557"/>
              <a:ext cx="482913" cy="525864"/>
            </a:xfrm>
            <a:prstGeom prst="ellipse">
              <a:avLst/>
            </a:prstGeom>
            <a:solidFill>
              <a:srgbClr val="9BBB59"/>
            </a:solidFill>
            <a:ln w="9525">
              <a:solidFill>
                <a:schemeClr val="accent3">
                  <a:lumMod val="75000"/>
                </a:schemeClr>
              </a:solidFill>
              <a:round/>
              <a:headEnd/>
              <a:tailEnd/>
            </a:ln>
            <a:effectLst/>
          </p:spPr>
          <p:txBody>
            <a:bodyPr wrap="none" anchor="ctr"/>
            <a:lstStyle/>
            <a:p>
              <a:pPr defTabSz="914377">
                <a:defRPr/>
              </a:pPr>
              <a:endParaRPr lang="en-US" sz="1900" b="1" kern="0">
                <a:solidFill>
                  <a:srgbClr val="000000"/>
                </a:solidFill>
                <a:cs typeface="Arial" charset="0"/>
              </a:endParaRPr>
            </a:p>
          </p:txBody>
        </p:sp>
        <p:sp>
          <p:nvSpPr>
            <p:cNvPr id="164" name="Oval 70"/>
            <p:cNvSpPr>
              <a:spLocks noChangeArrowheads="1"/>
            </p:cNvSpPr>
            <p:nvPr/>
          </p:nvSpPr>
          <p:spPr bwMode="auto">
            <a:xfrm>
              <a:off x="6059145" y="4471110"/>
              <a:ext cx="367472" cy="333591"/>
            </a:xfrm>
            <a:prstGeom prst="ellipse">
              <a:avLst/>
            </a:prstGeom>
            <a:solidFill>
              <a:schemeClr val="accent3">
                <a:lumMod val="75000"/>
              </a:schemeClr>
            </a:solidFill>
            <a:ln w="9525">
              <a:solidFill>
                <a:schemeClr val="accent3">
                  <a:lumMod val="75000"/>
                </a:schemeClr>
              </a:solidFill>
              <a:round/>
              <a:headEnd/>
              <a:tailEnd/>
            </a:ln>
            <a:effectLst/>
          </p:spPr>
          <p:txBody>
            <a:bodyPr wrap="none" anchor="ctr"/>
            <a:lstStyle>
              <a:lvl1pPr eaLnBrk="0" hangingPunct="0">
                <a:defRPr sz="3600" b="1" baseline="-25000">
                  <a:solidFill>
                    <a:schemeClr val="tx1"/>
                  </a:solidFill>
                  <a:latin typeface="Arial" charset="0"/>
                  <a:cs typeface="Arial" charset="0"/>
                </a:defRPr>
              </a:lvl1pPr>
              <a:lvl2pPr marL="742950" indent="-285750" eaLnBrk="0" hangingPunct="0">
                <a:defRPr sz="3600" b="1" baseline="-25000">
                  <a:solidFill>
                    <a:schemeClr val="tx1"/>
                  </a:solidFill>
                  <a:latin typeface="Arial" charset="0"/>
                  <a:cs typeface="Arial" charset="0"/>
                </a:defRPr>
              </a:lvl2pPr>
              <a:lvl3pPr marL="1143000" indent="-228600" eaLnBrk="0" hangingPunct="0">
                <a:defRPr sz="3600" b="1" baseline="-25000">
                  <a:solidFill>
                    <a:schemeClr val="tx1"/>
                  </a:solidFill>
                  <a:latin typeface="Arial" charset="0"/>
                  <a:cs typeface="Arial" charset="0"/>
                </a:defRPr>
              </a:lvl3pPr>
              <a:lvl4pPr marL="1600200" indent="-228600" eaLnBrk="0" hangingPunct="0">
                <a:defRPr sz="3600" b="1" baseline="-25000">
                  <a:solidFill>
                    <a:schemeClr val="tx1"/>
                  </a:solidFill>
                  <a:latin typeface="Arial" charset="0"/>
                  <a:cs typeface="Arial" charset="0"/>
                </a:defRPr>
              </a:lvl4pPr>
              <a:lvl5pPr marL="2057400" indent="-228600" eaLnBrk="0" hangingPunct="0">
                <a:defRPr sz="3600" b="1" baseline="-25000">
                  <a:solidFill>
                    <a:schemeClr val="tx1"/>
                  </a:solidFill>
                  <a:latin typeface="Arial" charset="0"/>
                  <a:cs typeface="Arial" charset="0"/>
                </a:defRPr>
              </a:lvl5pPr>
              <a:lvl6pPr marL="2514600" indent="-228600" eaLnBrk="0" fontAlgn="base" hangingPunct="0">
                <a:spcBef>
                  <a:spcPct val="0"/>
                </a:spcBef>
                <a:spcAft>
                  <a:spcPct val="0"/>
                </a:spcAft>
                <a:defRPr sz="3600" b="1" baseline="-25000">
                  <a:solidFill>
                    <a:schemeClr val="tx1"/>
                  </a:solidFill>
                  <a:latin typeface="Arial" charset="0"/>
                  <a:cs typeface="Arial" charset="0"/>
                </a:defRPr>
              </a:lvl6pPr>
              <a:lvl7pPr marL="2971800" indent="-228600" eaLnBrk="0" fontAlgn="base" hangingPunct="0">
                <a:spcBef>
                  <a:spcPct val="0"/>
                </a:spcBef>
                <a:spcAft>
                  <a:spcPct val="0"/>
                </a:spcAft>
                <a:defRPr sz="3600" b="1" baseline="-25000">
                  <a:solidFill>
                    <a:schemeClr val="tx1"/>
                  </a:solidFill>
                  <a:latin typeface="Arial" charset="0"/>
                  <a:cs typeface="Arial" charset="0"/>
                </a:defRPr>
              </a:lvl7pPr>
              <a:lvl8pPr marL="3429000" indent="-228600" eaLnBrk="0" fontAlgn="base" hangingPunct="0">
                <a:spcBef>
                  <a:spcPct val="0"/>
                </a:spcBef>
                <a:spcAft>
                  <a:spcPct val="0"/>
                </a:spcAft>
                <a:defRPr sz="3600" b="1" baseline="-25000">
                  <a:solidFill>
                    <a:schemeClr val="tx1"/>
                  </a:solidFill>
                  <a:latin typeface="Arial" charset="0"/>
                  <a:cs typeface="Arial" charset="0"/>
                </a:defRPr>
              </a:lvl8pPr>
              <a:lvl9pPr marL="3886200" indent="-228600" eaLnBrk="0" fontAlgn="base" hangingPunct="0">
                <a:spcBef>
                  <a:spcPct val="0"/>
                </a:spcBef>
                <a:spcAft>
                  <a:spcPct val="0"/>
                </a:spcAft>
                <a:defRPr sz="3600" b="1" baseline="-25000">
                  <a:solidFill>
                    <a:schemeClr val="tx1"/>
                  </a:solidFill>
                  <a:latin typeface="Arial" charset="0"/>
                  <a:cs typeface="Arial" charset="0"/>
                </a:defRPr>
              </a:lvl9pPr>
            </a:lstStyle>
            <a:p>
              <a:pPr defTabSz="914377">
                <a:defRPr/>
              </a:pPr>
              <a:endParaRPr lang="en-US" altLang="en-US" sz="2800" kern="0" baseline="0">
                <a:solidFill>
                  <a:srgbClr val="000000"/>
                </a:solidFill>
              </a:endParaRPr>
            </a:p>
          </p:txBody>
        </p:sp>
        <p:sp>
          <p:nvSpPr>
            <p:cNvPr id="44189" name="Text Box 29"/>
            <p:cNvSpPr txBox="1">
              <a:spLocks noChangeArrowheads="1"/>
            </p:cNvSpPr>
            <p:nvPr/>
          </p:nvSpPr>
          <p:spPr bwMode="auto">
            <a:xfrm>
              <a:off x="5966766" y="4512943"/>
              <a:ext cx="548008" cy="2617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defTabSz="912813" eaLnBrk="0" hangingPunct="0">
                <a:defRPr sz="2400">
                  <a:solidFill>
                    <a:schemeClr val="tx1"/>
                  </a:solidFill>
                  <a:latin typeface="Times New Roman" charset="0"/>
                  <a:ea typeface="ＭＳ Ｐゴシック" charset="0"/>
                  <a:cs typeface="ＭＳ Ｐゴシック" charset="0"/>
                </a:defRPr>
              </a:lvl1pPr>
              <a:lvl2pPr marL="742950" indent="-285750" defTabSz="912813" eaLnBrk="0" hangingPunct="0">
                <a:defRPr sz="2400">
                  <a:solidFill>
                    <a:schemeClr val="tx1"/>
                  </a:solidFill>
                  <a:latin typeface="Times New Roman" charset="0"/>
                  <a:ea typeface="ＭＳ Ｐゴシック" charset="0"/>
                </a:defRPr>
              </a:lvl2pPr>
              <a:lvl3pPr marL="1143000" indent="-228600" defTabSz="912813" eaLnBrk="0" hangingPunct="0">
                <a:defRPr sz="2400">
                  <a:solidFill>
                    <a:schemeClr val="tx1"/>
                  </a:solidFill>
                  <a:latin typeface="Times New Roman" charset="0"/>
                  <a:ea typeface="ＭＳ Ｐゴシック" charset="0"/>
                </a:defRPr>
              </a:lvl3pPr>
              <a:lvl4pPr marL="1600200" indent="-228600" defTabSz="912813" eaLnBrk="0" hangingPunct="0">
                <a:defRPr sz="2400">
                  <a:solidFill>
                    <a:schemeClr val="tx1"/>
                  </a:solidFill>
                  <a:latin typeface="Times New Roman" charset="0"/>
                  <a:ea typeface="ＭＳ Ｐゴシック" charset="0"/>
                </a:defRPr>
              </a:lvl4pPr>
              <a:lvl5pPr marL="2057400" indent="-228600" defTabSz="912813" eaLnBrk="0" hangingPunct="0">
                <a:defRPr sz="2400">
                  <a:solidFill>
                    <a:schemeClr val="tx1"/>
                  </a:solidFill>
                  <a:latin typeface="Times New Roman"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buFont typeface="Arial" charset="0"/>
                <a:buNone/>
              </a:pPr>
              <a:r>
                <a:rPr lang="en-US" sz="1100">
                  <a:solidFill>
                    <a:srgbClr val="FFFFFF"/>
                  </a:solidFill>
                  <a:latin typeface="Arial" charset="0"/>
                  <a:cs typeface="Arial" charset="0"/>
                </a:rPr>
                <a:t>CD8+</a:t>
              </a:r>
            </a:p>
          </p:txBody>
        </p:sp>
      </p:grpSp>
      <p:sp>
        <p:nvSpPr>
          <p:cNvPr id="166" name="TextBox 81"/>
          <p:cNvSpPr txBox="1">
            <a:spLocks noChangeArrowheads="1"/>
          </p:cNvSpPr>
          <p:nvPr/>
        </p:nvSpPr>
        <p:spPr bwMode="auto">
          <a:xfrm>
            <a:off x="9457267" y="3270251"/>
            <a:ext cx="1356784"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tIns="45719" rIns="91438" bIns="45719">
            <a:spAutoFit/>
          </a:bodyPr>
          <a:lstStyle>
            <a:lvl1pPr eaLnBrk="0" hangingPunct="0">
              <a:defRPr sz="1400" b="1">
                <a:solidFill>
                  <a:schemeClr val="tx1"/>
                </a:solidFill>
                <a:latin typeface="Calibri" pitchFamily="34" charset="0"/>
                <a:cs typeface="Arial" pitchFamily="34" charset="0"/>
              </a:defRPr>
            </a:lvl1pPr>
            <a:lvl2pPr marL="742950" indent="-285750" eaLnBrk="0" hangingPunct="0">
              <a:defRPr sz="1400" b="1">
                <a:solidFill>
                  <a:schemeClr val="tx1"/>
                </a:solidFill>
                <a:latin typeface="Calibri" pitchFamily="34" charset="0"/>
                <a:cs typeface="Arial" pitchFamily="34" charset="0"/>
              </a:defRPr>
            </a:lvl2pPr>
            <a:lvl3pPr marL="1143000" indent="-228600" eaLnBrk="0" hangingPunct="0">
              <a:defRPr sz="1400" b="1">
                <a:solidFill>
                  <a:schemeClr val="tx1"/>
                </a:solidFill>
                <a:latin typeface="Calibri" pitchFamily="34" charset="0"/>
                <a:cs typeface="Arial" pitchFamily="34" charset="0"/>
              </a:defRPr>
            </a:lvl3pPr>
            <a:lvl4pPr marL="1600200" indent="-228600" eaLnBrk="0" hangingPunct="0">
              <a:defRPr sz="1400" b="1">
                <a:solidFill>
                  <a:schemeClr val="tx1"/>
                </a:solidFill>
                <a:latin typeface="Calibri" pitchFamily="34" charset="0"/>
                <a:cs typeface="Arial" pitchFamily="34" charset="0"/>
              </a:defRPr>
            </a:lvl4pPr>
            <a:lvl5pPr marL="2057400" indent="-228600" eaLnBrk="0" hangingPunct="0">
              <a:defRPr sz="1400" b="1">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400" b="1">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400" b="1">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400" b="1">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400" b="1">
                <a:solidFill>
                  <a:schemeClr val="tx1"/>
                </a:solidFill>
                <a:latin typeface="Calibri" pitchFamily="34" charset="0"/>
                <a:cs typeface="Arial" pitchFamily="34" charset="0"/>
              </a:defRPr>
            </a:lvl9pPr>
          </a:lstStyle>
          <a:p>
            <a:pPr defTabSz="914377" eaLnBrk="1" hangingPunct="1">
              <a:defRPr/>
            </a:pPr>
            <a:r>
              <a:rPr lang="en-US" sz="1200" kern="0" cap="small" dirty="0">
                <a:solidFill>
                  <a:srgbClr val="3386AB"/>
                </a:solidFill>
                <a:latin typeface="Arial"/>
              </a:rPr>
              <a:t>Cytokines</a:t>
            </a:r>
          </a:p>
        </p:txBody>
      </p:sp>
      <p:grpSp>
        <p:nvGrpSpPr>
          <p:cNvPr id="44065" name="Group 186"/>
          <p:cNvGrpSpPr>
            <a:grpSpLocks/>
          </p:cNvGrpSpPr>
          <p:nvPr/>
        </p:nvGrpSpPr>
        <p:grpSpPr bwMode="auto">
          <a:xfrm>
            <a:off x="8301567" y="5135564"/>
            <a:ext cx="1951567" cy="731837"/>
            <a:chOff x="6002698" y="5408799"/>
            <a:chExt cx="1951789" cy="733673"/>
          </a:xfrm>
        </p:grpSpPr>
        <p:sp>
          <p:nvSpPr>
            <p:cNvPr id="168" name="Rounded Rectangle 187"/>
            <p:cNvSpPr>
              <a:spLocks/>
            </p:cNvSpPr>
            <p:nvPr/>
          </p:nvSpPr>
          <p:spPr>
            <a:xfrm rot="10800000">
              <a:off x="6002698" y="5408799"/>
              <a:ext cx="1951789" cy="733673"/>
            </a:xfrm>
            <a:prstGeom prst="roundRect">
              <a:avLst>
                <a:gd name="adj" fmla="val 12287"/>
              </a:avLst>
            </a:prstGeom>
            <a:gradFill flip="none" rotWithShape="1">
              <a:gsLst>
                <a:gs pos="50000">
                  <a:srgbClr val="D5D0B5"/>
                </a:gs>
                <a:gs pos="62000">
                  <a:srgbClr val="DED9C4"/>
                </a:gs>
                <a:gs pos="99000">
                  <a:srgbClr val="EEECE2"/>
                </a:gs>
              </a:gsLst>
              <a:lin ang="18600000" scaled="0"/>
              <a:tileRect/>
            </a:gradFill>
            <a:ln w="3175" cap="flat" cmpd="sng" algn="ctr">
              <a:noFill/>
              <a:prstDash val="solid"/>
            </a:ln>
            <a:effectLst/>
          </p:spPr>
          <p:txBody>
            <a:bodyPr lIns="63949" tIns="31974" rIns="63949" bIns="31974" anchor="ctr"/>
            <a:lstStyle/>
            <a:p>
              <a:pPr algn="ctr" defTabSz="456747">
                <a:defRPr/>
              </a:pPr>
              <a:endParaRPr lang="en-US" sz="1900" kern="0" dirty="0">
                <a:solidFill>
                  <a:prstClr val="white"/>
                </a:solidFill>
                <a:latin typeface="Franklin Gothic Book" pitchFamily="34" charset="0"/>
                <a:cs typeface="Arial" charset="0"/>
              </a:endParaRPr>
            </a:p>
          </p:txBody>
        </p:sp>
        <p:sp>
          <p:nvSpPr>
            <p:cNvPr id="169" name="Oval 70"/>
            <p:cNvSpPr>
              <a:spLocks noChangeAspect="1" noChangeArrowheads="1"/>
            </p:cNvSpPr>
            <p:nvPr/>
          </p:nvSpPr>
          <p:spPr bwMode="auto">
            <a:xfrm rot="10800000">
              <a:off x="6466504" y="5490466"/>
              <a:ext cx="1024178" cy="570343"/>
            </a:xfrm>
            <a:prstGeom prst="ellipse">
              <a:avLst/>
            </a:prstGeom>
            <a:gradFill flip="none" rotWithShape="1">
              <a:gsLst>
                <a:gs pos="58000">
                  <a:srgbClr val="C4BD97"/>
                </a:gs>
                <a:gs pos="97000">
                  <a:srgbClr val="BEB68C"/>
                </a:gs>
                <a:gs pos="18000">
                  <a:srgbClr val="FFFFFF"/>
                </a:gs>
              </a:gsLst>
              <a:path path="circle">
                <a:fillToRect r="100000" b="100000"/>
              </a:path>
              <a:tileRect l="-100000" t="-100000"/>
            </a:gradFill>
            <a:ln w="9525">
              <a:noFill/>
              <a:round/>
              <a:headEnd/>
              <a:tailEnd/>
            </a:ln>
          </p:spPr>
          <p:txBody>
            <a:bodyPr wrap="none" anchor="ctr"/>
            <a:lstStyle>
              <a:lvl1pPr eaLnBrk="0" hangingPunct="0">
                <a:defRPr sz="3600" b="1" baseline="-25000">
                  <a:solidFill>
                    <a:schemeClr val="tx1"/>
                  </a:solidFill>
                  <a:latin typeface="Arial" charset="0"/>
                  <a:cs typeface="Arial" charset="0"/>
                </a:defRPr>
              </a:lvl1pPr>
              <a:lvl2pPr marL="742950" indent="-285750" eaLnBrk="0" hangingPunct="0">
                <a:defRPr sz="3600" b="1" baseline="-25000">
                  <a:solidFill>
                    <a:schemeClr val="tx1"/>
                  </a:solidFill>
                  <a:latin typeface="Arial" charset="0"/>
                  <a:cs typeface="Arial" charset="0"/>
                </a:defRPr>
              </a:lvl2pPr>
              <a:lvl3pPr marL="1143000" indent="-228600" eaLnBrk="0" hangingPunct="0">
                <a:defRPr sz="3600" b="1" baseline="-25000">
                  <a:solidFill>
                    <a:schemeClr val="tx1"/>
                  </a:solidFill>
                  <a:latin typeface="Arial" charset="0"/>
                  <a:cs typeface="Arial" charset="0"/>
                </a:defRPr>
              </a:lvl3pPr>
              <a:lvl4pPr marL="1600200" indent="-228600" eaLnBrk="0" hangingPunct="0">
                <a:defRPr sz="3600" b="1" baseline="-25000">
                  <a:solidFill>
                    <a:schemeClr val="tx1"/>
                  </a:solidFill>
                  <a:latin typeface="Arial" charset="0"/>
                  <a:cs typeface="Arial" charset="0"/>
                </a:defRPr>
              </a:lvl4pPr>
              <a:lvl5pPr marL="2057400" indent="-228600" eaLnBrk="0" hangingPunct="0">
                <a:defRPr sz="3600" b="1" baseline="-25000">
                  <a:solidFill>
                    <a:schemeClr val="tx1"/>
                  </a:solidFill>
                  <a:latin typeface="Arial" charset="0"/>
                  <a:cs typeface="Arial" charset="0"/>
                </a:defRPr>
              </a:lvl5pPr>
              <a:lvl6pPr marL="2514600" indent="-228600" eaLnBrk="0" fontAlgn="base" hangingPunct="0">
                <a:spcBef>
                  <a:spcPct val="0"/>
                </a:spcBef>
                <a:spcAft>
                  <a:spcPct val="0"/>
                </a:spcAft>
                <a:defRPr sz="3600" b="1" baseline="-25000">
                  <a:solidFill>
                    <a:schemeClr val="tx1"/>
                  </a:solidFill>
                  <a:latin typeface="Arial" charset="0"/>
                  <a:cs typeface="Arial" charset="0"/>
                </a:defRPr>
              </a:lvl6pPr>
              <a:lvl7pPr marL="2971800" indent="-228600" eaLnBrk="0" fontAlgn="base" hangingPunct="0">
                <a:spcBef>
                  <a:spcPct val="0"/>
                </a:spcBef>
                <a:spcAft>
                  <a:spcPct val="0"/>
                </a:spcAft>
                <a:defRPr sz="3600" b="1" baseline="-25000">
                  <a:solidFill>
                    <a:schemeClr val="tx1"/>
                  </a:solidFill>
                  <a:latin typeface="Arial" charset="0"/>
                  <a:cs typeface="Arial" charset="0"/>
                </a:defRPr>
              </a:lvl7pPr>
              <a:lvl8pPr marL="3429000" indent="-228600" eaLnBrk="0" fontAlgn="base" hangingPunct="0">
                <a:spcBef>
                  <a:spcPct val="0"/>
                </a:spcBef>
                <a:spcAft>
                  <a:spcPct val="0"/>
                </a:spcAft>
                <a:defRPr sz="3600" b="1" baseline="-25000">
                  <a:solidFill>
                    <a:schemeClr val="tx1"/>
                  </a:solidFill>
                  <a:latin typeface="Arial" charset="0"/>
                  <a:cs typeface="Arial" charset="0"/>
                </a:defRPr>
              </a:lvl8pPr>
              <a:lvl9pPr marL="3886200" indent="-228600" eaLnBrk="0" fontAlgn="base" hangingPunct="0">
                <a:spcBef>
                  <a:spcPct val="0"/>
                </a:spcBef>
                <a:spcAft>
                  <a:spcPct val="0"/>
                </a:spcAft>
                <a:defRPr sz="3600" b="1" baseline="-25000">
                  <a:solidFill>
                    <a:schemeClr val="tx1"/>
                  </a:solidFill>
                  <a:latin typeface="Arial" charset="0"/>
                  <a:cs typeface="Arial" charset="0"/>
                </a:defRPr>
              </a:lvl9pPr>
            </a:lstStyle>
            <a:p>
              <a:pPr defTabSz="914377">
                <a:defRPr/>
              </a:pPr>
              <a:endParaRPr lang="en-US" altLang="en-US" sz="2800" kern="0" baseline="0">
                <a:solidFill>
                  <a:srgbClr val="000000"/>
                </a:solidFill>
              </a:endParaRPr>
            </a:p>
          </p:txBody>
        </p:sp>
        <p:grpSp>
          <p:nvGrpSpPr>
            <p:cNvPr id="44183" name="Group 189"/>
            <p:cNvGrpSpPr>
              <a:grpSpLocks noChangeAspect="1"/>
            </p:cNvGrpSpPr>
            <p:nvPr/>
          </p:nvGrpSpPr>
          <p:grpSpPr bwMode="auto">
            <a:xfrm rot="10800000">
              <a:off x="6685985" y="5685732"/>
              <a:ext cx="585216" cy="179812"/>
              <a:chOff x="2291060" y="2411437"/>
              <a:chExt cx="389492" cy="119675"/>
            </a:xfrm>
          </p:grpSpPr>
          <p:sp>
            <p:nvSpPr>
              <p:cNvPr id="171" name="Oval 1069"/>
              <p:cNvSpPr/>
              <p:nvPr/>
            </p:nvSpPr>
            <p:spPr bwMode="auto">
              <a:xfrm>
                <a:off x="2297012" y="2413549"/>
                <a:ext cx="125394" cy="118633"/>
              </a:xfrm>
              <a:prstGeom prst="ellipse">
                <a:avLst/>
              </a:prstGeom>
              <a:noFill/>
              <a:ln w="38100" cap="flat" cmpd="sng" algn="ctr">
                <a:solidFill>
                  <a:schemeClr val="tx1">
                    <a:lumMod val="50000"/>
                    <a:lumOff val="50000"/>
                  </a:schemeClr>
                </a:solidFill>
                <a:prstDash val="solid"/>
              </a:ln>
              <a:effectLst/>
            </p:spPr>
            <p:txBody>
              <a:bodyPr anchor="ctr"/>
              <a:lstStyle/>
              <a:p>
                <a:pPr algn="ctr" defTabSz="914377">
                  <a:defRPr/>
                </a:pPr>
                <a:endParaRPr lang="en-US" sz="1900" kern="0">
                  <a:solidFill>
                    <a:srgbClr val="FFFFFF"/>
                  </a:solidFill>
                  <a:cs typeface="Arial" panose="020B0604020202020204" pitchFamily="34" charset="0"/>
                </a:endParaRPr>
              </a:p>
            </p:txBody>
          </p:sp>
          <p:sp>
            <p:nvSpPr>
              <p:cNvPr id="172" name="Oval 1070"/>
              <p:cNvSpPr/>
              <p:nvPr/>
            </p:nvSpPr>
            <p:spPr bwMode="auto">
              <a:xfrm>
                <a:off x="2422405" y="2412489"/>
                <a:ext cx="126802" cy="117574"/>
              </a:xfrm>
              <a:prstGeom prst="ellipse">
                <a:avLst/>
              </a:prstGeom>
              <a:noFill/>
              <a:ln w="38100" cap="flat" cmpd="sng" algn="ctr">
                <a:solidFill>
                  <a:schemeClr val="tx1">
                    <a:lumMod val="50000"/>
                    <a:lumOff val="50000"/>
                  </a:schemeClr>
                </a:solidFill>
                <a:prstDash val="solid"/>
              </a:ln>
              <a:effectLst/>
            </p:spPr>
            <p:txBody>
              <a:bodyPr anchor="ctr"/>
              <a:lstStyle/>
              <a:p>
                <a:pPr algn="ctr" defTabSz="914377">
                  <a:defRPr/>
                </a:pPr>
                <a:endParaRPr lang="en-US" sz="1900" kern="0" dirty="0">
                  <a:solidFill>
                    <a:srgbClr val="FFFFFF"/>
                  </a:solidFill>
                  <a:cs typeface="Arial" panose="020B0604020202020204" pitchFamily="34" charset="0"/>
                </a:endParaRPr>
              </a:p>
            </p:txBody>
          </p:sp>
          <p:sp>
            <p:nvSpPr>
              <p:cNvPr id="173" name="Oval 1071"/>
              <p:cNvSpPr/>
              <p:nvPr/>
            </p:nvSpPr>
            <p:spPr bwMode="auto">
              <a:xfrm>
                <a:off x="2554843" y="2413549"/>
                <a:ext cx="126802" cy="118633"/>
              </a:xfrm>
              <a:prstGeom prst="ellipse">
                <a:avLst/>
              </a:prstGeom>
              <a:noFill/>
              <a:ln w="38100" cap="flat" cmpd="sng" algn="ctr">
                <a:solidFill>
                  <a:schemeClr val="tx1">
                    <a:lumMod val="50000"/>
                    <a:lumOff val="50000"/>
                  </a:schemeClr>
                </a:solidFill>
                <a:prstDash val="solid"/>
              </a:ln>
              <a:effectLst/>
            </p:spPr>
            <p:txBody>
              <a:bodyPr anchor="ctr"/>
              <a:lstStyle/>
              <a:p>
                <a:pPr algn="ctr" defTabSz="914377">
                  <a:defRPr/>
                </a:pPr>
                <a:endParaRPr lang="en-US" sz="1900" kern="0" dirty="0">
                  <a:solidFill>
                    <a:srgbClr val="FFFFFF"/>
                  </a:solidFill>
                  <a:cs typeface="Arial" panose="020B0604020202020204" pitchFamily="34" charset="0"/>
                </a:endParaRPr>
              </a:p>
            </p:txBody>
          </p:sp>
        </p:grpSp>
      </p:grpSp>
      <p:cxnSp>
        <p:nvCxnSpPr>
          <p:cNvPr id="174" name="Straight Connector 117"/>
          <p:cNvCxnSpPr>
            <a:cxnSpLocks noChangeShapeType="1"/>
          </p:cNvCxnSpPr>
          <p:nvPr/>
        </p:nvCxnSpPr>
        <p:spPr bwMode="auto">
          <a:xfrm>
            <a:off x="9137651" y="2938464"/>
            <a:ext cx="0" cy="312737"/>
          </a:xfrm>
          <a:prstGeom prst="line">
            <a:avLst/>
          </a:prstGeom>
          <a:noFill/>
          <a:ln w="28575" algn="ctr">
            <a:solidFill>
              <a:schemeClr val="tx1">
                <a:lumMod val="50000"/>
                <a:lumOff val="50000"/>
              </a:schemeClr>
            </a:solidFill>
            <a:round/>
            <a:headEnd/>
            <a:tailEnd type="triangle" w="lg" len="med"/>
          </a:ln>
          <a:extLst>
            <a:ext uri="{909E8E84-426E-40dd-AFC4-6F175D3DCCD1}">
              <a14:hiddenFill xmlns:a14="http://schemas.microsoft.com/office/drawing/2010/main" xmlns="">
                <a:noFill/>
              </a14:hiddenFill>
            </a:ext>
          </a:extLst>
        </p:spPr>
      </p:cxnSp>
      <p:cxnSp>
        <p:nvCxnSpPr>
          <p:cNvPr id="175" name="Straight Connector 117"/>
          <p:cNvCxnSpPr>
            <a:cxnSpLocks noChangeShapeType="1"/>
          </p:cNvCxnSpPr>
          <p:nvPr/>
        </p:nvCxnSpPr>
        <p:spPr bwMode="auto">
          <a:xfrm>
            <a:off x="8885767" y="3732213"/>
            <a:ext cx="732367" cy="0"/>
          </a:xfrm>
          <a:prstGeom prst="line">
            <a:avLst/>
          </a:prstGeom>
          <a:noFill/>
          <a:ln w="28575" algn="ctr">
            <a:solidFill>
              <a:schemeClr val="tx1">
                <a:lumMod val="50000"/>
                <a:lumOff val="50000"/>
              </a:schemeClr>
            </a:solidFill>
            <a:round/>
            <a:headEnd type="none" w="med" len="med"/>
            <a:tailEnd type="none" w="med" len="med"/>
          </a:ln>
          <a:extLst>
            <a:ext uri="{909E8E84-426E-40dd-AFC4-6F175D3DCCD1}">
              <a14:hiddenFill xmlns:a14="http://schemas.microsoft.com/office/drawing/2010/main" xmlns="">
                <a:noFill/>
              </a14:hiddenFill>
            </a:ext>
          </a:extLst>
        </p:spPr>
      </p:cxnSp>
      <p:grpSp>
        <p:nvGrpSpPr>
          <p:cNvPr id="44068" name="Group 195"/>
          <p:cNvGrpSpPr>
            <a:grpSpLocks/>
          </p:cNvGrpSpPr>
          <p:nvPr/>
        </p:nvGrpSpPr>
        <p:grpSpPr bwMode="auto">
          <a:xfrm>
            <a:off x="8365067" y="2406650"/>
            <a:ext cx="778933" cy="668338"/>
            <a:chOff x="5847243" y="2681575"/>
            <a:chExt cx="778239" cy="668645"/>
          </a:xfrm>
        </p:grpSpPr>
        <p:sp>
          <p:nvSpPr>
            <p:cNvPr id="177" name="Freeform 9"/>
            <p:cNvSpPr>
              <a:spLocks/>
            </p:cNvSpPr>
            <p:nvPr/>
          </p:nvSpPr>
          <p:spPr bwMode="auto">
            <a:xfrm rot="17251066" flipH="1">
              <a:off x="5902040" y="2626778"/>
              <a:ext cx="668645" cy="778239"/>
            </a:xfrm>
            <a:custGeom>
              <a:avLst/>
              <a:gdLst>
                <a:gd name="T0" fmla="*/ 396 w 871"/>
                <a:gd name="T1" fmla="*/ 78 h 883"/>
                <a:gd name="T2" fmla="*/ 534 w 871"/>
                <a:gd name="T3" fmla="*/ 54 h 883"/>
                <a:gd name="T4" fmla="*/ 726 w 871"/>
                <a:gd name="T5" fmla="*/ 78 h 883"/>
                <a:gd name="T6" fmla="*/ 792 w 871"/>
                <a:gd name="T7" fmla="*/ 186 h 883"/>
                <a:gd name="T8" fmla="*/ 822 w 871"/>
                <a:gd name="T9" fmla="*/ 192 h 883"/>
                <a:gd name="T10" fmla="*/ 828 w 871"/>
                <a:gd name="T11" fmla="*/ 444 h 883"/>
                <a:gd name="T12" fmla="*/ 822 w 871"/>
                <a:gd name="T13" fmla="*/ 576 h 883"/>
                <a:gd name="T14" fmla="*/ 786 w 871"/>
                <a:gd name="T15" fmla="*/ 654 h 883"/>
                <a:gd name="T16" fmla="*/ 744 w 871"/>
                <a:gd name="T17" fmla="*/ 666 h 883"/>
                <a:gd name="T18" fmla="*/ 702 w 871"/>
                <a:gd name="T19" fmla="*/ 822 h 883"/>
                <a:gd name="T20" fmla="*/ 642 w 871"/>
                <a:gd name="T21" fmla="*/ 834 h 883"/>
                <a:gd name="T22" fmla="*/ 528 w 871"/>
                <a:gd name="T23" fmla="*/ 840 h 883"/>
                <a:gd name="T24" fmla="*/ 468 w 871"/>
                <a:gd name="T25" fmla="*/ 882 h 883"/>
                <a:gd name="T26" fmla="*/ 372 w 871"/>
                <a:gd name="T27" fmla="*/ 876 h 883"/>
                <a:gd name="T28" fmla="*/ 360 w 871"/>
                <a:gd name="T29" fmla="*/ 858 h 883"/>
                <a:gd name="T30" fmla="*/ 306 w 871"/>
                <a:gd name="T31" fmla="*/ 822 h 883"/>
                <a:gd name="T32" fmla="*/ 264 w 871"/>
                <a:gd name="T33" fmla="*/ 786 h 883"/>
                <a:gd name="T34" fmla="*/ 204 w 871"/>
                <a:gd name="T35" fmla="*/ 768 h 883"/>
                <a:gd name="T36" fmla="*/ 72 w 871"/>
                <a:gd name="T37" fmla="*/ 762 h 883"/>
                <a:gd name="T38" fmla="*/ 0 w 871"/>
                <a:gd name="T39" fmla="*/ 672 h 883"/>
                <a:gd name="T40" fmla="*/ 72 w 871"/>
                <a:gd name="T41" fmla="*/ 570 h 883"/>
                <a:gd name="T42" fmla="*/ 54 w 871"/>
                <a:gd name="T43" fmla="*/ 468 h 883"/>
                <a:gd name="T44" fmla="*/ 132 w 871"/>
                <a:gd name="T45" fmla="*/ 360 h 883"/>
                <a:gd name="T46" fmla="*/ 174 w 871"/>
                <a:gd name="T47" fmla="*/ 354 h 883"/>
                <a:gd name="T48" fmla="*/ 210 w 871"/>
                <a:gd name="T49" fmla="*/ 336 h 883"/>
                <a:gd name="T50" fmla="*/ 228 w 871"/>
                <a:gd name="T51" fmla="*/ 300 h 883"/>
                <a:gd name="T52" fmla="*/ 270 w 871"/>
                <a:gd name="T53" fmla="*/ 192 h 883"/>
                <a:gd name="T54" fmla="*/ 300 w 871"/>
                <a:gd name="T55" fmla="*/ 156 h 883"/>
                <a:gd name="T56" fmla="*/ 330 w 871"/>
                <a:gd name="T57" fmla="*/ 108 h 883"/>
                <a:gd name="T58" fmla="*/ 396 w 871"/>
                <a:gd name="T59" fmla="*/ 78 h 883"/>
                <a:gd name="connsiteX0" fmla="*/ 3789 w 9751"/>
                <a:gd name="connsiteY0" fmla="*/ 878 h 9644"/>
                <a:gd name="connsiteX1" fmla="*/ 6131 w 9751"/>
                <a:gd name="connsiteY1" fmla="*/ 267 h 9644"/>
                <a:gd name="connsiteX2" fmla="*/ 8335 w 9751"/>
                <a:gd name="connsiteY2" fmla="*/ 538 h 9644"/>
                <a:gd name="connsiteX3" fmla="*/ 9093 w 9751"/>
                <a:gd name="connsiteY3" fmla="*/ 1761 h 9644"/>
                <a:gd name="connsiteX4" fmla="*/ 9437 w 9751"/>
                <a:gd name="connsiteY4" fmla="*/ 1829 h 9644"/>
                <a:gd name="connsiteX5" fmla="*/ 9506 w 9751"/>
                <a:gd name="connsiteY5" fmla="*/ 4683 h 9644"/>
                <a:gd name="connsiteX6" fmla="*/ 9437 w 9751"/>
                <a:gd name="connsiteY6" fmla="*/ 6178 h 9644"/>
                <a:gd name="connsiteX7" fmla="*/ 9024 w 9751"/>
                <a:gd name="connsiteY7" fmla="*/ 7062 h 9644"/>
                <a:gd name="connsiteX8" fmla="*/ 8542 w 9751"/>
                <a:gd name="connsiteY8" fmla="*/ 7197 h 9644"/>
                <a:gd name="connsiteX9" fmla="*/ 8060 w 9751"/>
                <a:gd name="connsiteY9" fmla="*/ 8964 h 9644"/>
                <a:gd name="connsiteX10" fmla="*/ 7371 w 9751"/>
                <a:gd name="connsiteY10" fmla="*/ 9100 h 9644"/>
                <a:gd name="connsiteX11" fmla="*/ 6062 w 9751"/>
                <a:gd name="connsiteY11" fmla="*/ 9168 h 9644"/>
                <a:gd name="connsiteX12" fmla="*/ 5373 w 9751"/>
                <a:gd name="connsiteY12" fmla="*/ 9644 h 9644"/>
                <a:gd name="connsiteX13" fmla="*/ 4271 w 9751"/>
                <a:gd name="connsiteY13" fmla="*/ 9576 h 9644"/>
                <a:gd name="connsiteX14" fmla="*/ 4133 w 9751"/>
                <a:gd name="connsiteY14" fmla="*/ 9372 h 9644"/>
                <a:gd name="connsiteX15" fmla="*/ 3513 w 9751"/>
                <a:gd name="connsiteY15" fmla="*/ 8964 h 9644"/>
                <a:gd name="connsiteX16" fmla="*/ 3031 w 9751"/>
                <a:gd name="connsiteY16" fmla="*/ 8556 h 9644"/>
                <a:gd name="connsiteX17" fmla="*/ 2342 w 9751"/>
                <a:gd name="connsiteY17" fmla="*/ 8353 h 9644"/>
                <a:gd name="connsiteX18" fmla="*/ 827 w 9751"/>
                <a:gd name="connsiteY18" fmla="*/ 8285 h 9644"/>
                <a:gd name="connsiteX19" fmla="*/ 0 w 9751"/>
                <a:gd name="connsiteY19" fmla="*/ 7265 h 9644"/>
                <a:gd name="connsiteX20" fmla="*/ 827 w 9751"/>
                <a:gd name="connsiteY20" fmla="*/ 6110 h 9644"/>
                <a:gd name="connsiteX21" fmla="*/ 620 w 9751"/>
                <a:gd name="connsiteY21" fmla="*/ 4955 h 9644"/>
                <a:gd name="connsiteX22" fmla="*/ 1515 w 9751"/>
                <a:gd name="connsiteY22" fmla="*/ 3732 h 9644"/>
                <a:gd name="connsiteX23" fmla="*/ 1998 w 9751"/>
                <a:gd name="connsiteY23" fmla="*/ 3664 h 9644"/>
                <a:gd name="connsiteX24" fmla="*/ 2411 w 9751"/>
                <a:gd name="connsiteY24" fmla="*/ 3460 h 9644"/>
                <a:gd name="connsiteX25" fmla="*/ 2618 w 9751"/>
                <a:gd name="connsiteY25" fmla="*/ 3053 h 9644"/>
                <a:gd name="connsiteX26" fmla="*/ 3100 w 9751"/>
                <a:gd name="connsiteY26" fmla="*/ 1829 h 9644"/>
                <a:gd name="connsiteX27" fmla="*/ 3444 w 9751"/>
                <a:gd name="connsiteY27" fmla="*/ 1422 h 9644"/>
                <a:gd name="connsiteX28" fmla="*/ 3789 w 9751"/>
                <a:gd name="connsiteY28" fmla="*/ 878 h 9644"/>
                <a:gd name="connsiteX0" fmla="*/ 2888 w 10000"/>
                <a:gd name="connsiteY0" fmla="*/ 43 h 10060"/>
                <a:gd name="connsiteX1" fmla="*/ 6288 w 10000"/>
                <a:gd name="connsiteY1" fmla="*/ 337 h 10060"/>
                <a:gd name="connsiteX2" fmla="*/ 8548 w 10000"/>
                <a:gd name="connsiteY2" fmla="*/ 618 h 10060"/>
                <a:gd name="connsiteX3" fmla="*/ 9325 w 10000"/>
                <a:gd name="connsiteY3" fmla="*/ 1886 h 10060"/>
                <a:gd name="connsiteX4" fmla="*/ 9678 w 10000"/>
                <a:gd name="connsiteY4" fmla="*/ 1957 h 10060"/>
                <a:gd name="connsiteX5" fmla="*/ 9749 w 10000"/>
                <a:gd name="connsiteY5" fmla="*/ 4916 h 10060"/>
                <a:gd name="connsiteX6" fmla="*/ 9678 w 10000"/>
                <a:gd name="connsiteY6" fmla="*/ 6466 h 10060"/>
                <a:gd name="connsiteX7" fmla="*/ 9254 w 10000"/>
                <a:gd name="connsiteY7" fmla="*/ 7383 h 10060"/>
                <a:gd name="connsiteX8" fmla="*/ 8760 w 10000"/>
                <a:gd name="connsiteY8" fmla="*/ 7523 h 10060"/>
                <a:gd name="connsiteX9" fmla="*/ 8266 w 10000"/>
                <a:gd name="connsiteY9" fmla="*/ 9355 h 10060"/>
                <a:gd name="connsiteX10" fmla="*/ 7559 w 10000"/>
                <a:gd name="connsiteY10" fmla="*/ 9496 h 10060"/>
                <a:gd name="connsiteX11" fmla="*/ 6217 w 10000"/>
                <a:gd name="connsiteY11" fmla="*/ 9566 h 10060"/>
                <a:gd name="connsiteX12" fmla="*/ 5510 w 10000"/>
                <a:gd name="connsiteY12" fmla="*/ 10060 h 10060"/>
                <a:gd name="connsiteX13" fmla="*/ 4380 w 10000"/>
                <a:gd name="connsiteY13" fmla="*/ 9989 h 10060"/>
                <a:gd name="connsiteX14" fmla="*/ 4239 w 10000"/>
                <a:gd name="connsiteY14" fmla="*/ 9778 h 10060"/>
                <a:gd name="connsiteX15" fmla="*/ 3603 w 10000"/>
                <a:gd name="connsiteY15" fmla="*/ 9355 h 10060"/>
                <a:gd name="connsiteX16" fmla="*/ 3108 w 10000"/>
                <a:gd name="connsiteY16" fmla="*/ 8932 h 10060"/>
                <a:gd name="connsiteX17" fmla="*/ 2402 w 10000"/>
                <a:gd name="connsiteY17" fmla="*/ 8721 h 10060"/>
                <a:gd name="connsiteX18" fmla="*/ 848 w 10000"/>
                <a:gd name="connsiteY18" fmla="*/ 8651 h 10060"/>
                <a:gd name="connsiteX19" fmla="*/ 0 w 10000"/>
                <a:gd name="connsiteY19" fmla="*/ 7593 h 10060"/>
                <a:gd name="connsiteX20" fmla="*/ 848 w 10000"/>
                <a:gd name="connsiteY20" fmla="*/ 6396 h 10060"/>
                <a:gd name="connsiteX21" fmla="*/ 636 w 10000"/>
                <a:gd name="connsiteY21" fmla="*/ 5198 h 10060"/>
                <a:gd name="connsiteX22" fmla="*/ 1554 w 10000"/>
                <a:gd name="connsiteY22" fmla="*/ 3930 h 10060"/>
                <a:gd name="connsiteX23" fmla="*/ 2049 w 10000"/>
                <a:gd name="connsiteY23" fmla="*/ 3859 h 10060"/>
                <a:gd name="connsiteX24" fmla="*/ 2473 w 10000"/>
                <a:gd name="connsiteY24" fmla="*/ 3648 h 10060"/>
                <a:gd name="connsiteX25" fmla="*/ 2685 w 10000"/>
                <a:gd name="connsiteY25" fmla="*/ 3226 h 10060"/>
                <a:gd name="connsiteX26" fmla="*/ 3179 w 10000"/>
                <a:gd name="connsiteY26" fmla="*/ 1957 h 10060"/>
                <a:gd name="connsiteX27" fmla="*/ 3532 w 10000"/>
                <a:gd name="connsiteY27" fmla="*/ 1534 h 10060"/>
                <a:gd name="connsiteX28" fmla="*/ 2888 w 10000"/>
                <a:gd name="connsiteY28" fmla="*/ 43 h 10060"/>
                <a:gd name="connsiteX0" fmla="*/ 2888 w 10000"/>
                <a:gd name="connsiteY0" fmla="*/ 43 h 10060"/>
                <a:gd name="connsiteX1" fmla="*/ 6288 w 10000"/>
                <a:gd name="connsiteY1" fmla="*/ 337 h 10060"/>
                <a:gd name="connsiteX2" fmla="*/ 8548 w 10000"/>
                <a:gd name="connsiteY2" fmla="*/ 618 h 10060"/>
                <a:gd name="connsiteX3" fmla="*/ 9325 w 10000"/>
                <a:gd name="connsiteY3" fmla="*/ 1886 h 10060"/>
                <a:gd name="connsiteX4" fmla="*/ 9678 w 10000"/>
                <a:gd name="connsiteY4" fmla="*/ 1957 h 10060"/>
                <a:gd name="connsiteX5" fmla="*/ 9749 w 10000"/>
                <a:gd name="connsiteY5" fmla="*/ 4916 h 10060"/>
                <a:gd name="connsiteX6" fmla="*/ 9678 w 10000"/>
                <a:gd name="connsiteY6" fmla="*/ 6466 h 10060"/>
                <a:gd name="connsiteX7" fmla="*/ 9254 w 10000"/>
                <a:gd name="connsiteY7" fmla="*/ 7383 h 10060"/>
                <a:gd name="connsiteX8" fmla="*/ 8760 w 10000"/>
                <a:gd name="connsiteY8" fmla="*/ 7523 h 10060"/>
                <a:gd name="connsiteX9" fmla="*/ 8266 w 10000"/>
                <a:gd name="connsiteY9" fmla="*/ 9355 h 10060"/>
                <a:gd name="connsiteX10" fmla="*/ 7559 w 10000"/>
                <a:gd name="connsiteY10" fmla="*/ 9496 h 10060"/>
                <a:gd name="connsiteX11" fmla="*/ 6217 w 10000"/>
                <a:gd name="connsiteY11" fmla="*/ 9566 h 10060"/>
                <a:gd name="connsiteX12" fmla="*/ 5510 w 10000"/>
                <a:gd name="connsiteY12" fmla="*/ 10060 h 10060"/>
                <a:gd name="connsiteX13" fmla="*/ 4380 w 10000"/>
                <a:gd name="connsiteY13" fmla="*/ 9989 h 10060"/>
                <a:gd name="connsiteX14" fmla="*/ 4239 w 10000"/>
                <a:gd name="connsiteY14" fmla="*/ 9778 h 10060"/>
                <a:gd name="connsiteX15" fmla="*/ 3603 w 10000"/>
                <a:gd name="connsiteY15" fmla="*/ 9355 h 10060"/>
                <a:gd name="connsiteX16" fmla="*/ 3108 w 10000"/>
                <a:gd name="connsiteY16" fmla="*/ 8932 h 10060"/>
                <a:gd name="connsiteX17" fmla="*/ 2402 w 10000"/>
                <a:gd name="connsiteY17" fmla="*/ 8721 h 10060"/>
                <a:gd name="connsiteX18" fmla="*/ 848 w 10000"/>
                <a:gd name="connsiteY18" fmla="*/ 8651 h 10060"/>
                <a:gd name="connsiteX19" fmla="*/ 0 w 10000"/>
                <a:gd name="connsiteY19" fmla="*/ 7593 h 10060"/>
                <a:gd name="connsiteX20" fmla="*/ 848 w 10000"/>
                <a:gd name="connsiteY20" fmla="*/ 6396 h 10060"/>
                <a:gd name="connsiteX21" fmla="*/ 636 w 10000"/>
                <a:gd name="connsiteY21" fmla="*/ 5198 h 10060"/>
                <a:gd name="connsiteX22" fmla="*/ 1554 w 10000"/>
                <a:gd name="connsiteY22" fmla="*/ 3930 h 10060"/>
                <a:gd name="connsiteX23" fmla="*/ 2049 w 10000"/>
                <a:gd name="connsiteY23" fmla="*/ 3859 h 10060"/>
                <a:gd name="connsiteX24" fmla="*/ 2473 w 10000"/>
                <a:gd name="connsiteY24" fmla="*/ 3648 h 10060"/>
                <a:gd name="connsiteX25" fmla="*/ 589 w 10000"/>
                <a:gd name="connsiteY25" fmla="*/ 2413 h 10060"/>
                <a:gd name="connsiteX26" fmla="*/ 3179 w 10000"/>
                <a:gd name="connsiteY26" fmla="*/ 1957 h 10060"/>
                <a:gd name="connsiteX27" fmla="*/ 3532 w 10000"/>
                <a:gd name="connsiteY27" fmla="*/ 1534 h 10060"/>
                <a:gd name="connsiteX28" fmla="*/ 2888 w 10000"/>
                <a:gd name="connsiteY28" fmla="*/ 43 h 10060"/>
                <a:gd name="connsiteX0" fmla="*/ 3390 w 10502"/>
                <a:gd name="connsiteY0" fmla="*/ 43 h 10060"/>
                <a:gd name="connsiteX1" fmla="*/ 6790 w 10502"/>
                <a:gd name="connsiteY1" fmla="*/ 337 h 10060"/>
                <a:gd name="connsiteX2" fmla="*/ 9050 w 10502"/>
                <a:gd name="connsiteY2" fmla="*/ 618 h 10060"/>
                <a:gd name="connsiteX3" fmla="*/ 9827 w 10502"/>
                <a:gd name="connsiteY3" fmla="*/ 1886 h 10060"/>
                <a:gd name="connsiteX4" fmla="*/ 10180 w 10502"/>
                <a:gd name="connsiteY4" fmla="*/ 1957 h 10060"/>
                <a:gd name="connsiteX5" fmla="*/ 10251 w 10502"/>
                <a:gd name="connsiteY5" fmla="*/ 4916 h 10060"/>
                <a:gd name="connsiteX6" fmla="*/ 10180 w 10502"/>
                <a:gd name="connsiteY6" fmla="*/ 6466 h 10060"/>
                <a:gd name="connsiteX7" fmla="*/ 9756 w 10502"/>
                <a:gd name="connsiteY7" fmla="*/ 7383 h 10060"/>
                <a:gd name="connsiteX8" fmla="*/ 9262 w 10502"/>
                <a:gd name="connsiteY8" fmla="*/ 7523 h 10060"/>
                <a:gd name="connsiteX9" fmla="*/ 8768 w 10502"/>
                <a:gd name="connsiteY9" fmla="*/ 9355 h 10060"/>
                <a:gd name="connsiteX10" fmla="*/ 8061 w 10502"/>
                <a:gd name="connsiteY10" fmla="*/ 9496 h 10060"/>
                <a:gd name="connsiteX11" fmla="*/ 6719 w 10502"/>
                <a:gd name="connsiteY11" fmla="*/ 9566 h 10060"/>
                <a:gd name="connsiteX12" fmla="*/ 6012 w 10502"/>
                <a:gd name="connsiteY12" fmla="*/ 10060 h 10060"/>
                <a:gd name="connsiteX13" fmla="*/ 4882 w 10502"/>
                <a:gd name="connsiteY13" fmla="*/ 9989 h 10060"/>
                <a:gd name="connsiteX14" fmla="*/ 4741 w 10502"/>
                <a:gd name="connsiteY14" fmla="*/ 9778 h 10060"/>
                <a:gd name="connsiteX15" fmla="*/ 4105 w 10502"/>
                <a:gd name="connsiteY15" fmla="*/ 9355 h 10060"/>
                <a:gd name="connsiteX16" fmla="*/ 3610 w 10502"/>
                <a:gd name="connsiteY16" fmla="*/ 8932 h 10060"/>
                <a:gd name="connsiteX17" fmla="*/ 2904 w 10502"/>
                <a:gd name="connsiteY17" fmla="*/ 8721 h 10060"/>
                <a:gd name="connsiteX18" fmla="*/ 1350 w 10502"/>
                <a:gd name="connsiteY18" fmla="*/ 8651 h 10060"/>
                <a:gd name="connsiteX19" fmla="*/ 502 w 10502"/>
                <a:gd name="connsiteY19" fmla="*/ 7593 h 10060"/>
                <a:gd name="connsiteX20" fmla="*/ 1350 w 10502"/>
                <a:gd name="connsiteY20" fmla="*/ 6396 h 10060"/>
                <a:gd name="connsiteX21" fmla="*/ 0 w 10502"/>
                <a:gd name="connsiteY21" fmla="*/ 4747 h 10060"/>
                <a:gd name="connsiteX22" fmla="*/ 2056 w 10502"/>
                <a:gd name="connsiteY22" fmla="*/ 3930 h 10060"/>
                <a:gd name="connsiteX23" fmla="*/ 2551 w 10502"/>
                <a:gd name="connsiteY23" fmla="*/ 3859 h 10060"/>
                <a:gd name="connsiteX24" fmla="*/ 2975 w 10502"/>
                <a:gd name="connsiteY24" fmla="*/ 3648 h 10060"/>
                <a:gd name="connsiteX25" fmla="*/ 1091 w 10502"/>
                <a:gd name="connsiteY25" fmla="*/ 2413 h 10060"/>
                <a:gd name="connsiteX26" fmla="*/ 3681 w 10502"/>
                <a:gd name="connsiteY26" fmla="*/ 1957 h 10060"/>
                <a:gd name="connsiteX27" fmla="*/ 4034 w 10502"/>
                <a:gd name="connsiteY27" fmla="*/ 1534 h 10060"/>
                <a:gd name="connsiteX28" fmla="*/ 3390 w 10502"/>
                <a:gd name="connsiteY28" fmla="*/ 43 h 10060"/>
                <a:gd name="connsiteX0" fmla="*/ 3390 w 10502"/>
                <a:gd name="connsiteY0" fmla="*/ 43 h 10060"/>
                <a:gd name="connsiteX1" fmla="*/ 6790 w 10502"/>
                <a:gd name="connsiteY1" fmla="*/ 337 h 10060"/>
                <a:gd name="connsiteX2" fmla="*/ 9050 w 10502"/>
                <a:gd name="connsiteY2" fmla="*/ 618 h 10060"/>
                <a:gd name="connsiteX3" fmla="*/ 9827 w 10502"/>
                <a:gd name="connsiteY3" fmla="*/ 1886 h 10060"/>
                <a:gd name="connsiteX4" fmla="*/ 10180 w 10502"/>
                <a:gd name="connsiteY4" fmla="*/ 1957 h 10060"/>
                <a:gd name="connsiteX5" fmla="*/ 10251 w 10502"/>
                <a:gd name="connsiteY5" fmla="*/ 4916 h 10060"/>
                <a:gd name="connsiteX6" fmla="*/ 10180 w 10502"/>
                <a:gd name="connsiteY6" fmla="*/ 6466 h 10060"/>
                <a:gd name="connsiteX7" fmla="*/ 9756 w 10502"/>
                <a:gd name="connsiteY7" fmla="*/ 7383 h 10060"/>
                <a:gd name="connsiteX8" fmla="*/ 9262 w 10502"/>
                <a:gd name="connsiteY8" fmla="*/ 7523 h 10060"/>
                <a:gd name="connsiteX9" fmla="*/ 8768 w 10502"/>
                <a:gd name="connsiteY9" fmla="*/ 9355 h 10060"/>
                <a:gd name="connsiteX10" fmla="*/ 8061 w 10502"/>
                <a:gd name="connsiteY10" fmla="*/ 9496 h 10060"/>
                <a:gd name="connsiteX11" fmla="*/ 6719 w 10502"/>
                <a:gd name="connsiteY11" fmla="*/ 9566 h 10060"/>
                <a:gd name="connsiteX12" fmla="*/ 6012 w 10502"/>
                <a:gd name="connsiteY12" fmla="*/ 10060 h 10060"/>
                <a:gd name="connsiteX13" fmla="*/ 4882 w 10502"/>
                <a:gd name="connsiteY13" fmla="*/ 9989 h 10060"/>
                <a:gd name="connsiteX14" fmla="*/ 4741 w 10502"/>
                <a:gd name="connsiteY14" fmla="*/ 9778 h 10060"/>
                <a:gd name="connsiteX15" fmla="*/ 4105 w 10502"/>
                <a:gd name="connsiteY15" fmla="*/ 9355 h 10060"/>
                <a:gd name="connsiteX16" fmla="*/ 3610 w 10502"/>
                <a:gd name="connsiteY16" fmla="*/ 8932 h 10060"/>
                <a:gd name="connsiteX17" fmla="*/ 2904 w 10502"/>
                <a:gd name="connsiteY17" fmla="*/ 8721 h 10060"/>
                <a:gd name="connsiteX18" fmla="*/ 1350 w 10502"/>
                <a:gd name="connsiteY18" fmla="*/ 8651 h 10060"/>
                <a:gd name="connsiteX19" fmla="*/ 502 w 10502"/>
                <a:gd name="connsiteY19" fmla="*/ 7593 h 10060"/>
                <a:gd name="connsiteX20" fmla="*/ 1350 w 10502"/>
                <a:gd name="connsiteY20" fmla="*/ 6396 h 10060"/>
                <a:gd name="connsiteX21" fmla="*/ 0 w 10502"/>
                <a:gd name="connsiteY21" fmla="*/ 4747 h 10060"/>
                <a:gd name="connsiteX22" fmla="*/ 2056 w 10502"/>
                <a:gd name="connsiteY22" fmla="*/ 3930 h 10060"/>
                <a:gd name="connsiteX23" fmla="*/ 2551 w 10502"/>
                <a:gd name="connsiteY23" fmla="*/ 3859 h 10060"/>
                <a:gd name="connsiteX24" fmla="*/ 2975 w 10502"/>
                <a:gd name="connsiteY24" fmla="*/ 3648 h 10060"/>
                <a:gd name="connsiteX25" fmla="*/ 1091 w 10502"/>
                <a:gd name="connsiteY25" fmla="*/ 2413 h 10060"/>
                <a:gd name="connsiteX26" fmla="*/ 3681 w 10502"/>
                <a:gd name="connsiteY26" fmla="*/ 1957 h 10060"/>
                <a:gd name="connsiteX27" fmla="*/ 4034 w 10502"/>
                <a:gd name="connsiteY27" fmla="*/ 1534 h 10060"/>
                <a:gd name="connsiteX28" fmla="*/ 3390 w 10502"/>
                <a:gd name="connsiteY28" fmla="*/ 43 h 10060"/>
                <a:gd name="connsiteX0" fmla="*/ 3390 w 10502"/>
                <a:gd name="connsiteY0" fmla="*/ 43 h 10060"/>
                <a:gd name="connsiteX1" fmla="*/ 6790 w 10502"/>
                <a:gd name="connsiteY1" fmla="*/ 337 h 10060"/>
                <a:gd name="connsiteX2" fmla="*/ 9050 w 10502"/>
                <a:gd name="connsiteY2" fmla="*/ 618 h 10060"/>
                <a:gd name="connsiteX3" fmla="*/ 9827 w 10502"/>
                <a:gd name="connsiteY3" fmla="*/ 1886 h 10060"/>
                <a:gd name="connsiteX4" fmla="*/ 10180 w 10502"/>
                <a:gd name="connsiteY4" fmla="*/ 1957 h 10060"/>
                <a:gd name="connsiteX5" fmla="*/ 10251 w 10502"/>
                <a:gd name="connsiteY5" fmla="*/ 4916 h 10060"/>
                <a:gd name="connsiteX6" fmla="*/ 10180 w 10502"/>
                <a:gd name="connsiteY6" fmla="*/ 6466 h 10060"/>
                <a:gd name="connsiteX7" fmla="*/ 9756 w 10502"/>
                <a:gd name="connsiteY7" fmla="*/ 7383 h 10060"/>
                <a:gd name="connsiteX8" fmla="*/ 9262 w 10502"/>
                <a:gd name="connsiteY8" fmla="*/ 7523 h 10060"/>
                <a:gd name="connsiteX9" fmla="*/ 8768 w 10502"/>
                <a:gd name="connsiteY9" fmla="*/ 9355 h 10060"/>
                <a:gd name="connsiteX10" fmla="*/ 8061 w 10502"/>
                <a:gd name="connsiteY10" fmla="*/ 9496 h 10060"/>
                <a:gd name="connsiteX11" fmla="*/ 6719 w 10502"/>
                <a:gd name="connsiteY11" fmla="*/ 9566 h 10060"/>
                <a:gd name="connsiteX12" fmla="*/ 6012 w 10502"/>
                <a:gd name="connsiteY12" fmla="*/ 10060 h 10060"/>
                <a:gd name="connsiteX13" fmla="*/ 4882 w 10502"/>
                <a:gd name="connsiteY13" fmla="*/ 9989 h 10060"/>
                <a:gd name="connsiteX14" fmla="*/ 4741 w 10502"/>
                <a:gd name="connsiteY14" fmla="*/ 9778 h 10060"/>
                <a:gd name="connsiteX15" fmla="*/ 4105 w 10502"/>
                <a:gd name="connsiteY15" fmla="*/ 9355 h 10060"/>
                <a:gd name="connsiteX16" fmla="*/ 3610 w 10502"/>
                <a:gd name="connsiteY16" fmla="*/ 8932 h 10060"/>
                <a:gd name="connsiteX17" fmla="*/ 2904 w 10502"/>
                <a:gd name="connsiteY17" fmla="*/ 8721 h 10060"/>
                <a:gd name="connsiteX18" fmla="*/ 1054 w 10502"/>
                <a:gd name="connsiteY18" fmla="*/ 9772 h 10060"/>
                <a:gd name="connsiteX19" fmla="*/ 502 w 10502"/>
                <a:gd name="connsiteY19" fmla="*/ 7593 h 10060"/>
                <a:gd name="connsiteX20" fmla="*/ 1350 w 10502"/>
                <a:gd name="connsiteY20" fmla="*/ 6396 h 10060"/>
                <a:gd name="connsiteX21" fmla="*/ 0 w 10502"/>
                <a:gd name="connsiteY21" fmla="*/ 4747 h 10060"/>
                <a:gd name="connsiteX22" fmla="*/ 2056 w 10502"/>
                <a:gd name="connsiteY22" fmla="*/ 3930 h 10060"/>
                <a:gd name="connsiteX23" fmla="*/ 2551 w 10502"/>
                <a:gd name="connsiteY23" fmla="*/ 3859 h 10060"/>
                <a:gd name="connsiteX24" fmla="*/ 2975 w 10502"/>
                <a:gd name="connsiteY24" fmla="*/ 3648 h 10060"/>
                <a:gd name="connsiteX25" fmla="*/ 1091 w 10502"/>
                <a:gd name="connsiteY25" fmla="*/ 2413 h 10060"/>
                <a:gd name="connsiteX26" fmla="*/ 3681 w 10502"/>
                <a:gd name="connsiteY26" fmla="*/ 1957 h 10060"/>
                <a:gd name="connsiteX27" fmla="*/ 4034 w 10502"/>
                <a:gd name="connsiteY27" fmla="*/ 1534 h 10060"/>
                <a:gd name="connsiteX28" fmla="*/ 3390 w 10502"/>
                <a:gd name="connsiteY28" fmla="*/ 43 h 10060"/>
                <a:gd name="connsiteX0" fmla="*/ 3390 w 10502"/>
                <a:gd name="connsiteY0" fmla="*/ 43 h 10060"/>
                <a:gd name="connsiteX1" fmla="*/ 6790 w 10502"/>
                <a:gd name="connsiteY1" fmla="*/ 337 h 10060"/>
                <a:gd name="connsiteX2" fmla="*/ 9050 w 10502"/>
                <a:gd name="connsiteY2" fmla="*/ 618 h 10060"/>
                <a:gd name="connsiteX3" fmla="*/ 9827 w 10502"/>
                <a:gd name="connsiteY3" fmla="*/ 1886 h 10060"/>
                <a:gd name="connsiteX4" fmla="*/ 10180 w 10502"/>
                <a:gd name="connsiteY4" fmla="*/ 1957 h 10060"/>
                <a:gd name="connsiteX5" fmla="*/ 10251 w 10502"/>
                <a:gd name="connsiteY5" fmla="*/ 4916 h 10060"/>
                <a:gd name="connsiteX6" fmla="*/ 10180 w 10502"/>
                <a:gd name="connsiteY6" fmla="*/ 6466 h 10060"/>
                <a:gd name="connsiteX7" fmla="*/ 9756 w 10502"/>
                <a:gd name="connsiteY7" fmla="*/ 7383 h 10060"/>
                <a:gd name="connsiteX8" fmla="*/ 9262 w 10502"/>
                <a:gd name="connsiteY8" fmla="*/ 7523 h 10060"/>
                <a:gd name="connsiteX9" fmla="*/ 8768 w 10502"/>
                <a:gd name="connsiteY9" fmla="*/ 9355 h 10060"/>
                <a:gd name="connsiteX10" fmla="*/ 8061 w 10502"/>
                <a:gd name="connsiteY10" fmla="*/ 9496 h 10060"/>
                <a:gd name="connsiteX11" fmla="*/ 6719 w 10502"/>
                <a:gd name="connsiteY11" fmla="*/ 9566 h 10060"/>
                <a:gd name="connsiteX12" fmla="*/ 6012 w 10502"/>
                <a:gd name="connsiteY12" fmla="*/ 10060 h 10060"/>
                <a:gd name="connsiteX13" fmla="*/ 4882 w 10502"/>
                <a:gd name="connsiteY13" fmla="*/ 9989 h 10060"/>
                <a:gd name="connsiteX14" fmla="*/ 4741 w 10502"/>
                <a:gd name="connsiteY14" fmla="*/ 9778 h 10060"/>
                <a:gd name="connsiteX15" fmla="*/ 4105 w 10502"/>
                <a:gd name="connsiteY15" fmla="*/ 9355 h 10060"/>
                <a:gd name="connsiteX16" fmla="*/ 3610 w 10502"/>
                <a:gd name="connsiteY16" fmla="*/ 8932 h 10060"/>
                <a:gd name="connsiteX17" fmla="*/ 2904 w 10502"/>
                <a:gd name="connsiteY17" fmla="*/ 8721 h 10060"/>
                <a:gd name="connsiteX18" fmla="*/ 1054 w 10502"/>
                <a:gd name="connsiteY18" fmla="*/ 9772 h 10060"/>
                <a:gd name="connsiteX19" fmla="*/ 1350 w 10502"/>
                <a:gd name="connsiteY19" fmla="*/ 6396 h 10060"/>
                <a:gd name="connsiteX20" fmla="*/ 0 w 10502"/>
                <a:gd name="connsiteY20" fmla="*/ 4747 h 10060"/>
                <a:gd name="connsiteX21" fmla="*/ 2056 w 10502"/>
                <a:gd name="connsiteY21" fmla="*/ 3930 h 10060"/>
                <a:gd name="connsiteX22" fmla="*/ 2551 w 10502"/>
                <a:gd name="connsiteY22" fmla="*/ 3859 h 10060"/>
                <a:gd name="connsiteX23" fmla="*/ 2975 w 10502"/>
                <a:gd name="connsiteY23" fmla="*/ 3648 h 10060"/>
                <a:gd name="connsiteX24" fmla="*/ 1091 w 10502"/>
                <a:gd name="connsiteY24" fmla="*/ 2413 h 10060"/>
                <a:gd name="connsiteX25" fmla="*/ 3681 w 10502"/>
                <a:gd name="connsiteY25" fmla="*/ 1957 h 10060"/>
                <a:gd name="connsiteX26" fmla="*/ 4034 w 10502"/>
                <a:gd name="connsiteY26" fmla="*/ 1534 h 10060"/>
                <a:gd name="connsiteX27" fmla="*/ 3390 w 10502"/>
                <a:gd name="connsiteY27" fmla="*/ 43 h 10060"/>
                <a:gd name="connsiteX0" fmla="*/ 3390 w 10502"/>
                <a:gd name="connsiteY0" fmla="*/ 43 h 10060"/>
                <a:gd name="connsiteX1" fmla="*/ 6790 w 10502"/>
                <a:gd name="connsiteY1" fmla="*/ 337 h 10060"/>
                <a:gd name="connsiteX2" fmla="*/ 9050 w 10502"/>
                <a:gd name="connsiteY2" fmla="*/ 618 h 10060"/>
                <a:gd name="connsiteX3" fmla="*/ 9827 w 10502"/>
                <a:gd name="connsiteY3" fmla="*/ 1886 h 10060"/>
                <a:gd name="connsiteX4" fmla="*/ 10180 w 10502"/>
                <a:gd name="connsiteY4" fmla="*/ 1957 h 10060"/>
                <a:gd name="connsiteX5" fmla="*/ 10251 w 10502"/>
                <a:gd name="connsiteY5" fmla="*/ 4916 h 10060"/>
                <a:gd name="connsiteX6" fmla="*/ 10180 w 10502"/>
                <a:gd name="connsiteY6" fmla="*/ 6466 h 10060"/>
                <a:gd name="connsiteX7" fmla="*/ 9756 w 10502"/>
                <a:gd name="connsiteY7" fmla="*/ 7383 h 10060"/>
                <a:gd name="connsiteX8" fmla="*/ 9262 w 10502"/>
                <a:gd name="connsiteY8" fmla="*/ 7523 h 10060"/>
                <a:gd name="connsiteX9" fmla="*/ 8768 w 10502"/>
                <a:gd name="connsiteY9" fmla="*/ 9355 h 10060"/>
                <a:gd name="connsiteX10" fmla="*/ 8061 w 10502"/>
                <a:gd name="connsiteY10" fmla="*/ 9496 h 10060"/>
                <a:gd name="connsiteX11" fmla="*/ 6719 w 10502"/>
                <a:gd name="connsiteY11" fmla="*/ 9566 h 10060"/>
                <a:gd name="connsiteX12" fmla="*/ 6012 w 10502"/>
                <a:gd name="connsiteY12" fmla="*/ 10060 h 10060"/>
                <a:gd name="connsiteX13" fmla="*/ 4882 w 10502"/>
                <a:gd name="connsiteY13" fmla="*/ 9989 h 10060"/>
                <a:gd name="connsiteX14" fmla="*/ 4741 w 10502"/>
                <a:gd name="connsiteY14" fmla="*/ 9778 h 10060"/>
                <a:gd name="connsiteX15" fmla="*/ 4105 w 10502"/>
                <a:gd name="connsiteY15" fmla="*/ 9355 h 10060"/>
                <a:gd name="connsiteX16" fmla="*/ 3610 w 10502"/>
                <a:gd name="connsiteY16" fmla="*/ 8932 h 10060"/>
                <a:gd name="connsiteX17" fmla="*/ 2904 w 10502"/>
                <a:gd name="connsiteY17" fmla="*/ 8721 h 10060"/>
                <a:gd name="connsiteX18" fmla="*/ 197 w 10502"/>
                <a:gd name="connsiteY18" fmla="*/ 9131 h 10060"/>
                <a:gd name="connsiteX19" fmla="*/ 1350 w 10502"/>
                <a:gd name="connsiteY19" fmla="*/ 6396 h 10060"/>
                <a:gd name="connsiteX20" fmla="*/ 0 w 10502"/>
                <a:gd name="connsiteY20" fmla="*/ 4747 h 10060"/>
                <a:gd name="connsiteX21" fmla="*/ 2056 w 10502"/>
                <a:gd name="connsiteY21" fmla="*/ 3930 h 10060"/>
                <a:gd name="connsiteX22" fmla="*/ 2551 w 10502"/>
                <a:gd name="connsiteY22" fmla="*/ 3859 h 10060"/>
                <a:gd name="connsiteX23" fmla="*/ 2975 w 10502"/>
                <a:gd name="connsiteY23" fmla="*/ 3648 h 10060"/>
                <a:gd name="connsiteX24" fmla="*/ 1091 w 10502"/>
                <a:gd name="connsiteY24" fmla="*/ 2413 h 10060"/>
                <a:gd name="connsiteX25" fmla="*/ 3681 w 10502"/>
                <a:gd name="connsiteY25" fmla="*/ 1957 h 10060"/>
                <a:gd name="connsiteX26" fmla="*/ 4034 w 10502"/>
                <a:gd name="connsiteY26" fmla="*/ 1534 h 10060"/>
                <a:gd name="connsiteX27" fmla="*/ 3390 w 10502"/>
                <a:gd name="connsiteY27" fmla="*/ 43 h 10060"/>
                <a:gd name="connsiteX0" fmla="*/ 3390 w 10502"/>
                <a:gd name="connsiteY0" fmla="*/ 43 h 10060"/>
                <a:gd name="connsiteX1" fmla="*/ 6790 w 10502"/>
                <a:gd name="connsiteY1" fmla="*/ 337 h 10060"/>
                <a:gd name="connsiteX2" fmla="*/ 9050 w 10502"/>
                <a:gd name="connsiteY2" fmla="*/ 618 h 10060"/>
                <a:gd name="connsiteX3" fmla="*/ 9827 w 10502"/>
                <a:gd name="connsiteY3" fmla="*/ 1886 h 10060"/>
                <a:gd name="connsiteX4" fmla="*/ 10180 w 10502"/>
                <a:gd name="connsiteY4" fmla="*/ 1957 h 10060"/>
                <a:gd name="connsiteX5" fmla="*/ 10251 w 10502"/>
                <a:gd name="connsiteY5" fmla="*/ 4916 h 10060"/>
                <a:gd name="connsiteX6" fmla="*/ 10180 w 10502"/>
                <a:gd name="connsiteY6" fmla="*/ 6466 h 10060"/>
                <a:gd name="connsiteX7" fmla="*/ 9756 w 10502"/>
                <a:gd name="connsiteY7" fmla="*/ 7383 h 10060"/>
                <a:gd name="connsiteX8" fmla="*/ 9262 w 10502"/>
                <a:gd name="connsiteY8" fmla="*/ 7523 h 10060"/>
                <a:gd name="connsiteX9" fmla="*/ 8768 w 10502"/>
                <a:gd name="connsiteY9" fmla="*/ 9355 h 10060"/>
                <a:gd name="connsiteX10" fmla="*/ 8061 w 10502"/>
                <a:gd name="connsiteY10" fmla="*/ 9496 h 10060"/>
                <a:gd name="connsiteX11" fmla="*/ 6719 w 10502"/>
                <a:gd name="connsiteY11" fmla="*/ 9566 h 10060"/>
                <a:gd name="connsiteX12" fmla="*/ 6012 w 10502"/>
                <a:gd name="connsiteY12" fmla="*/ 10060 h 10060"/>
                <a:gd name="connsiteX13" fmla="*/ 4882 w 10502"/>
                <a:gd name="connsiteY13" fmla="*/ 9989 h 10060"/>
                <a:gd name="connsiteX14" fmla="*/ 4741 w 10502"/>
                <a:gd name="connsiteY14" fmla="*/ 9778 h 10060"/>
                <a:gd name="connsiteX15" fmla="*/ 4105 w 10502"/>
                <a:gd name="connsiteY15" fmla="*/ 9355 h 10060"/>
                <a:gd name="connsiteX16" fmla="*/ 3610 w 10502"/>
                <a:gd name="connsiteY16" fmla="*/ 8932 h 10060"/>
                <a:gd name="connsiteX17" fmla="*/ 2904 w 10502"/>
                <a:gd name="connsiteY17" fmla="*/ 8721 h 10060"/>
                <a:gd name="connsiteX18" fmla="*/ 197 w 10502"/>
                <a:gd name="connsiteY18" fmla="*/ 9131 h 10060"/>
                <a:gd name="connsiteX19" fmla="*/ 1350 w 10502"/>
                <a:gd name="connsiteY19" fmla="*/ 6396 h 10060"/>
                <a:gd name="connsiteX20" fmla="*/ 0 w 10502"/>
                <a:gd name="connsiteY20" fmla="*/ 4747 h 10060"/>
                <a:gd name="connsiteX21" fmla="*/ 2056 w 10502"/>
                <a:gd name="connsiteY21" fmla="*/ 3930 h 10060"/>
                <a:gd name="connsiteX22" fmla="*/ 2551 w 10502"/>
                <a:gd name="connsiteY22" fmla="*/ 3859 h 10060"/>
                <a:gd name="connsiteX23" fmla="*/ 2975 w 10502"/>
                <a:gd name="connsiteY23" fmla="*/ 3648 h 10060"/>
                <a:gd name="connsiteX24" fmla="*/ 1091 w 10502"/>
                <a:gd name="connsiteY24" fmla="*/ 2413 h 10060"/>
                <a:gd name="connsiteX25" fmla="*/ 3681 w 10502"/>
                <a:gd name="connsiteY25" fmla="*/ 1957 h 10060"/>
                <a:gd name="connsiteX26" fmla="*/ 3390 w 10502"/>
                <a:gd name="connsiteY26" fmla="*/ 43 h 10060"/>
                <a:gd name="connsiteX0" fmla="*/ 3390 w 10502"/>
                <a:gd name="connsiteY0" fmla="*/ 20 h 10037"/>
                <a:gd name="connsiteX1" fmla="*/ 6508 w 10502"/>
                <a:gd name="connsiteY1" fmla="*/ 1123 h 10037"/>
                <a:gd name="connsiteX2" fmla="*/ 9050 w 10502"/>
                <a:gd name="connsiteY2" fmla="*/ 595 h 10037"/>
                <a:gd name="connsiteX3" fmla="*/ 9827 w 10502"/>
                <a:gd name="connsiteY3" fmla="*/ 1863 h 10037"/>
                <a:gd name="connsiteX4" fmla="*/ 10180 w 10502"/>
                <a:gd name="connsiteY4" fmla="*/ 1934 h 10037"/>
                <a:gd name="connsiteX5" fmla="*/ 10251 w 10502"/>
                <a:gd name="connsiteY5" fmla="*/ 4893 h 10037"/>
                <a:gd name="connsiteX6" fmla="*/ 10180 w 10502"/>
                <a:gd name="connsiteY6" fmla="*/ 6443 h 10037"/>
                <a:gd name="connsiteX7" fmla="*/ 9756 w 10502"/>
                <a:gd name="connsiteY7" fmla="*/ 7360 h 10037"/>
                <a:gd name="connsiteX8" fmla="*/ 9262 w 10502"/>
                <a:gd name="connsiteY8" fmla="*/ 7500 h 10037"/>
                <a:gd name="connsiteX9" fmla="*/ 8768 w 10502"/>
                <a:gd name="connsiteY9" fmla="*/ 9332 h 10037"/>
                <a:gd name="connsiteX10" fmla="*/ 8061 w 10502"/>
                <a:gd name="connsiteY10" fmla="*/ 9473 h 10037"/>
                <a:gd name="connsiteX11" fmla="*/ 6719 w 10502"/>
                <a:gd name="connsiteY11" fmla="*/ 9543 h 10037"/>
                <a:gd name="connsiteX12" fmla="*/ 6012 w 10502"/>
                <a:gd name="connsiteY12" fmla="*/ 10037 h 10037"/>
                <a:gd name="connsiteX13" fmla="*/ 4882 w 10502"/>
                <a:gd name="connsiteY13" fmla="*/ 9966 h 10037"/>
                <a:gd name="connsiteX14" fmla="*/ 4741 w 10502"/>
                <a:gd name="connsiteY14" fmla="*/ 9755 h 10037"/>
                <a:gd name="connsiteX15" fmla="*/ 4105 w 10502"/>
                <a:gd name="connsiteY15" fmla="*/ 9332 h 10037"/>
                <a:gd name="connsiteX16" fmla="*/ 3610 w 10502"/>
                <a:gd name="connsiteY16" fmla="*/ 8909 h 10037"/>
                <a:gd name="connsiteX17" fmla="*/ 2904 w 10502"/>
                <a:gd name="connsiteY17" fmla="*/ 8698 h 10037"/>
                <a:gd name="connsiteX18" fmla="*/ 197 w 10502"/>
                <a:gd name="connsiteY18" fmla="*/ 9108 h 10037"/>
                <a:gd name="connsiteX19" fmla="*/ 1350 w 10502"/>
                <a:gd name="connsiteY19" fmla="*/ 6373 h 10037"/>
                <a:gd name="connsiteX20" fmla="*/ 0 w 10502"/>
                <a:gd name="connsiteY20" fmla="*/ 4724 h 10037"/>
                <a:gd name="connsiteX21" fmla="*/ 2056 w 10502"/>
                <a:gd name="connsiteY21" fmla="*/ 3907 h 10037"/>
                <a:gd name="connsiteX22" fmla="*/ 2551 w 10502"/>
                <a:gd name="connsiteY22" fmla="*/ 3836 h 10037"/>
                <a:gd name="connsiteX23" fmla="*/ 2975 w 10502"/>
                <a:gd name="connsiteY23" fmla="*/ 3625 h 10037"/>
                <a:gd name="connsiteX24" fmla="*/ 1091 w 10502"/>
                <a:gd name="connsiteY24" fmla="*/ 2390 h 10037"/>
                <a:gd name="connsiteX25" fmla="*/ 3681 w 10502"/>
                <a:gd name="connsiteY25" fmla="*/ 1934 h 10037"/>
                <a:gd name="connsiteX26" fmla="*/ 3390 w 10502"/>
                <a:gd name="connsiteY26" fmla="*/ 20 h 10037"/>
                <a:gd name="connsiteX0" fmla="*/ 3390 w 12153"/>
                <a:gd name="connsiteY0" fmla="*/ 20 h 10037"/>
                <a:gd name="connsiteX1" fmla="*/ 6508 w 12153"/>
                <a:gd name="connsiteY1" fmla="*/ 1123 h 10037"/>
                <a:gd name="connsiteX2" fmla="*/ 9050 w 12153"/>
                <a:gd name="connsiteY2" fmla="*/ 595 h 10037"/>
                <a:gd name="connsiteX3" fmla="*/ 9827 w 12153"/>
                <a:gd name="connsiteY3" fmla="*/ 1863 h 10037"/>
                <a:gd name="connsiteX4" fmla="*/ 12058 w 12153"/>
                <a:gd name="connsiteY4" fmla="*/ 2474 h 10037"/>
                <a:gd name="connsiteX5" fmla="*/ 10251 w 12153"/>
                <a:gd name="connsiteY5" fmla="*/ 4893 h 10037"/>
                <a:gd name="connsiteX6" fmla="*/ 10180 w 12153"/>
                <a:gd name="connsiteY6" fmla="*/ 6443 h 10037"/>
                <a:gd name="connsiteX7" fmla="*/ 9756 w 12153"/>
                <a:gd name="connsiteY7" fmla="*/ 7360 h 10037"/>
                <a:gd name="connsiteX8" fmla="*/ 9262 w 12153"/>
                <a:gd name="connsiteY8" fmla="*/ 7500 h 10037"/>
                <a:gd name="connsiteX9" fmla="*/ 8768 w 12153"/>
                <a:gd name="connsiteY9" fmla="*/ 9332 h 10037"/>
                <a:gd name="connsiteX10" fmla="*/ 8061 w 12153"/>
                <a:gd name="connsiteY10" fmla="*/ 9473 h 10037"/>
                <a:gd name="connsiteX11" fmla="*/ 6719 w 12153"/>
                <a:gd name="connsiteY11" fmla="*/ 9543 h 10037"/>
                <a:gd name="connsiteX12" fmla="*/ 6012 w 12153"/>
                <a:gd name="connsiteY12" fmla="*/ 10037 h 10037"/>
                <a:gd name="connsiteX13" fmla="*/ 4882 w 12153"/>
                <a:gd name="connsiteY13" fmla="*/ 9966 h 10037"/>
                <a:gd name="connsiteX14" fmla="*/ 4741 w 12153"/>
                <a:gd name="connsiteY14" fmla="*/ 9755 h 10037"/>
                <a:gd name="connsiteX15" fmla="*/ 4105 w 12153"/>
                <a:gd name="connsiteY15" fmla="*/ 9332 h 10037"/>
                <a:gd name="connsiteX16" fmla="*/ 3610 w 12153"/>
                <a:gd name="connsiteY16" fmla="*/ 8909 h 10037"/>
                <a:gd name="connsiteX17" fmla="*/ 2904 w 12153"/>
                <a:gd name="connsiteY17" fmla="*/ 8698 h 10037"/>
                <a:gd name="connsiteX18" fmla="*/ 197 w 12153"/>
                <a:gd name="connsiteY18" fmla="*/ 9108 h 10037"/>
                <a:gd name="connsiteX19" fmla="*/ 1350 w 12153"/>
                <a:gd name="connsiteY19" fmla="*/ 6373 h 10037"/>
                <a:gd name="connsiteX20" fmla="*/ 0 w 12153"/>
                <a:gd name="connsiteY20" fmla="*/ 4724 h 10037"/>
                <a:gd name="connsiteX21" fmla="*/ 2056 w 12153"/>
                <a:gd name="connsiteY21" fmla="*/ 3907 h 10037"/>
                <a:gd name="connsiteX22" fmla="*/ 2551 w 12153"/>
                <a:gd name="connsiteY22" fmla="*/ 3836 h 10037"/>
                <a:gd name="connsiteX23" fmla="*/ 2975 w 12153"/>
                <a:gd name="connsiteY23" fmla="*/ 3625 h 10037"/>
                <a:gd name="connsiteX24" fmla="*/ 1091 w 12153"/>
                <a:gd name="connsiteY24" fmla="*/ 2390 h 10037"/>
                <a:gd name="connsiteX25" fmla="*/ 3681 w 12153"/>
                <a:gd name="connsiteY25" fmla="*/ 1934 h 10037"/>
                <a:gd name="connsiteX26" fmla="*/ 3390 w 12153"/>
                <a:gd name="connsiteY26" fmla="*/ 20 h 10037"/>
                <a:gd name="connsiteX0" fmla="*/ 3390 w 12153"/>
                <a:gd name="connsiteY0" fmla="*/ 20 h 10037"/>
                <a:gd name="connsiteX1" fmla="*/ 6508 w 12153"/>
                <a:gd name="connsiteY1" fmla="*/ 1123 h 10037"/>
                <a:gd name="connsiteX2" fmla="*/ 9050 w 12153"/>
                <a:gd name="connsiteY2" fmla="*/ 595 h 10037"/>
                <a:gd name="connsiteX3" fmla="*/ 9827 w 12153"/>
                <a:gd name="connsiteY3" fmla="*/ 1863 h 10037"/>
                <a:gd name="connsiteX4" fmla="*/ 12058 w 12153"/>
                <a:gd name="connsiteY4" fmla="*/ 2474 h 10037"/>
                <a:gd name="connsiteX5" fmla="*/ 10251 w 12153"/>
                <a:gd name="connsiteY5" fmla="*/ 4893 h 10037"/>
                <a:gd name="connsiteX6" fmla="*/ 10180 w 12153"/>
                <a:gd name="connsiteY6" fmla="*/ 6443 h 10037"/>
                <a:gd name="connsiteX7" fmla="*/ 9756 w 12153"/>
                <a:gd name="connsiteY7" fmla="*/ 7360 h 10037"/>
                <a:gd name="connsiteX8" fmla="*/ 9262 w 12153"/>
                <a:gd name="connsiteY8" fmla="*/ 7500 h 10037"/>
                <a:gd name="connsiteX9" fmla="*/ 8768 w 12153"/>
                <a:gd name="connsiteY9" fmla="*/ 9332 h 10037"/>
                <a:gd name="connsiteX10" fmla="*/ 8061 w 12153"/>
                <a:gd name="connsiteY10" fmla="*/ 9473 h 10037"/>
                <a:gd name="connsiteX11" fmla="*/ 6719 w 12153"/>
                <a:gd name="connsiteY11" fmla="*/ 9543 h 10037"/>
                <a:gd name="connsiteX12" fmla="*/ 6012 w 12153"/>
                <a:gd name="connsiteY12" fmla="*/ 10037 h 10037"/>
                <a:gd name="connsiteX13" fmla="*/ 4882 w 12153"/>
                <a:gd name="connsiteY13" fmla="*/ 9966 h 10037"/>
                <a:gd name="connsiteX14" fmla="*/ 4741 w 12153"/>
                <a:gd name="connsiteY14" fmla="*/ 9755 h 10037"/>
                <a:gd name="connsiteX15" fmla="*/ 4105 w 12153"/>
                <a:gd name="connsiteY15" fmla="*/ 9332 h 10037"/>
                <a:gd name="connsiteX16" fmla="*/ 3610 w 12153"/>
                <a:gd name="connsiteY16" fmla="*/ 8909 h 10037"/>
                <a:gd name="connsiteX17" fmla="*/ 2904 w 12153"/>
                <a:gd name="connsiteY17" fmla="*/ 8698 h 10037"/>
                <a:gd name="connsiteX18" fmla="*/ 197 w 12153"/>
                <a:gd name="connsiteY18" fmla="*/ 9108 h 10037"/>
                <a:gd name="connsiteX19" fmla="*/ 1350 w 12153"/>
                <a:gd name="connsiteY19" fmla="*/ 6373 h 10037"/>
                <a:gd name="connsiteX20" fmla="*/ 0 w 12153"/>
                <a:gd name="connsiteY20" fmla="*/ 4724 h 10037"/>
                <a:gd name="connsiteX21" fmla="*/ 2056 w 12153"/>
                <a:gd name="connsiteY21" fmla="*/ 3907 h 10037"/>
                <a:gd name="connsiteX22" fmla="*/ 2551 w 12153"/>
                <a:gd name="connsiteY22" fmla="*/ 3836 h 10037"/>
                <a:gd name="connsiteX23" fmla="*/ 2975 w 12153"/>
                <a:gd name="connsiteY23" fmla="*/ 3625 h 10037"/>
                <a:gd name="connsiteX24" fmla="*/ 1091 w 12153"/>
                <a:gd name="connsiteY24" fmla="*/ 2390 h 10037"/>
                <a:gd name="connsiteX25" fmla="*/ 3681 w 12153"/>
                <a:gd name="connsiteY25" fmla="*/ 1934 h 10037"/>
                <a:gd name="connsiteX26" fmla="*/ 3390 w 12153"/>
                <a:gd name="connsiteY26" fmla="*/ 20 h 10037"/>
                <a:gd name="connsiteX0" fmla="*/ 3390 w 12153"/>
                <a:gd name="connsiteY0" fmla="*/ 20 h 10037"/>
                <a:gd name="connsiteX1" fmla="*/ 6508 w 12153"/>
                <a:gd name="connsiteY1" fmla="*/ 1123 h 10037"/>
                <a:gd name="connsiteX2" fmla="*/ 9050 w 12153"/>
                <a:gd name="connsiteY2" fmla="*/ 595 h 10037"/>
                <a:gd name="connsiteX3" fmla="*/ 9827 w 12153"/>
                <a:gd name="connsiteY3" fmla="*/ 1863 h 10037"/>
                <a:gd name="connsiteX4" fmla="*/ 12058 w 12153"/>
                <a:gd name="connsiteY4" fmla="*/ 2474 h 10037"/>
                <a:gd name="connsiteX5" fmla="*/ 10251 w 12153"/>
                <a:gd name="connsiteY5" fmla="*/ 4893 h 10037"/>
                <a:gd name="connsiteX6" fmla="*/ 10180 w 12153"/>
                <a:gd name="connsiteY6" fmla="*/ 6443 h 10037"/>
                <a:gd name="connsiteX7" fmla="*/ 10901 w 12153"/>
                <a:gd name="connsiteY7" fmla="*/ 8476 h 10037"/>
                <a:gd name="connsiteX8" fmla="*/ 9262 w 12153"/>
                <a:gd name="connsiteY8" fmla="*/ 7500 h 10037"/>
                <a:gd name="connsiteX9" fmla="*/ 8768 w 12153"/>
                <a:gd name="connsiteY9" fmla="*/ 9332 h 10037"/>
                <a:gd name="connsiteX10" fmla="*/ 8061 w 12153"/>
                <a:gd name="connsiteY10" fmla="*/ 9473 h 10037"/>
                <a:gd name="connsiteX11" fmla="*/ 6719 w 12153"/>
                <a:gd name="connsiteY11" fmla="*/ 9543 h 10037"/>
                <a:gd name="connsiteX12" fmla="*/ 6012 w 12153"/>
                <a:gd name="connsiteY12" fmla="*/ 10037 h 10037"/>
                <a:gd name="connsiteX13" fmla="*/ 4882 w 12153"/>
                <a:gd name="connsiteY13" fmla="*/ 9966 h 10037"/>
                <a:gd name="connsiteX14" fmla="*/ 4741 w 12153"/>
                <a:gd name="connsiteY14" fmla="*/ 9755 h 10037"/>
                <a:gd name="connsiteX15" fmla="*/ 4105 w 12153"/>
                <a:gd name="connsiteY15" fmla="*/ 9332 h 10037"/>
                <a:gd name="connsiteX16" fmla="*/ 3610 w 12153"/>
                <a:gd name="connsiteY16" fmla="*/ 8909 h 10037"/>
                <a:gd name="connsiteX17" fmla="*/ 2904 w 12153"/>
                <a:gd name="connsiteY17" fmla="*/ 8698 h 10037"/>
                <a:gd name="connsiteX18" fmla="*/ 197 w 12153"/>
                <a:gd name="connsiteY18" fmla="*/ 9108 h 10037"/>
                <a:gd name="connsiteX19" fmla="*/ 1350 w 12153"/>
                <a:gd name="connsiteY19" fmla="*/ 6373 h 10037"/>
                <a:gd name="connsiteX20" fmla="*/ 0 w 12153"/>
                <a:gd name="connsiteY20" fmla="*/ 4724 h 10037"/>
                <a:gd name="connsiteX21" fmla="*/ 2056 w 12153"/>
                <a:gd name="connsiteY21" fmla="*/ 3907 h 10037"/>
                <a:gd name="connsiteX22" fmla="*/ 2551 w 12153"/>
                <a:gd name="connsiteY22" fmla="*/ 3836 h 10037"/>
                <a:gd name="connsiteX23" fmla="*/ 2975 w 12153"/>
                <a:gd name="connsiteY23" fmla="*/ 3625 h 10037"/>
                <a:gd name="connsiteX24" fmla="*/ 1091 w 12153"/>
                <a:gd name="connsiteY24" fmla="*/ 2390 h 10037"/>
                <a:gd name="connsiteX25" fmla="*/ 3681 w 12153"/>
                <a:gd name="connsiteY25" fmla="*/ 1934 h 10037"/>
                <a:gd name="connsiteX26" fmla="*/ 3390 w 12153"/>
                <a:gd name="connsiteY26" fmla="*/ 20 h 10037"/>
                <a:gd name="connsiteX0" fmla="*/ 3390 w 12153"/>
                <a:gd name="connsiteY0" fmla="*/ 20 h 11091"/>
                <a:gd name="connsiteX1" fmla="*/ 6508 w 12153"/>
                <a:gd name="connsiteY1" fmla="*/ 1123 h 11091"/>
                <a:gd name="connsiteX2" fmla="*/ 9050 w 12153"/>
                <a:gd name="connsiteY2" fmla="*/ 595 h 11091"/>
                <a:gd name="connsiteX3" fmla="*/ 9827 w 12153"/>
                <a:gd name="connsiteY3" fmla="*/ 1863 h 11091"/>
                <a:gd name="connsiteX4" fmla="*/ 12058 w 12153"/>
                <a:gd name="connsiteY4" fmla="*/ 2474 h 11091"/>
                <a:gd name="connsiteX5" fmla="*/ 10251 w 12153"/>
                <a:gd name="connsiteY5" fmla="*/ 4893 h 11091"/>
                <a:gd name="connsiteX6" fmla="*/ 10180 w 12153"/>
                <a:gd name="connsiteY6" fmla="*/ 6443 h 11091"/>
                <a:gd name="connsiteX7" fmla="*/ 10901 w 12153"/>
                <a:gd name="connsiteY7" fmla="*/ 8476 h 11091"/>
                <a:gd name="connsiteX8" fmla="*/ 9262 w 12153"/>
                <a:gd name="connsiteY8" fmla="*/ 7500 h 11091"/>
                <a:gd name="connsiteX9" fmla="*/ 8768 w 12153"/>
                <a:gd name="connsiteY9" fmla="*/ 9332 h 11091"/>
                <a:gd name="connsiteX10" fmla="*/ 8537 w 12153"/>
                <a:gd name="connsiteY10" fmla="*/ 11083 h 11091"/>
                <a:gd name="connsiteX11" fmla="*/ 6719 w 12153"/>
                <a:gd name="connsiteY11" fmla="*/ 9543 h 11091"/>
                <a:gd name="connsiteX12" fmla="*/ 6012 w 12153"/>
                <a:gd name="connsiteY12" fmla="*/ 10037 h 11091"/>
                <a:gd name="connsiteX13" fmla="*/ 4882 w 12153"/>
                <a:gd name="connsiteY13" fmla="*/ 9966 h 11091"/>
                <a:gd name="connsiteX14" fmla="*/ 4741 w 12153"/>
                <a:gd name="connsiteY14" fmla="*/ 9755 h 11091"/>
                <a:gd name="connsiteX15" fmla="*/ 4105 w 12153"/>
                <a:gd name="connsiteY15" fmla="*/ 9332 h 11091"/>
                <a:gd name="connsiteX16" fmla="*/ 3610 w 12153"/>
                <a:gd name="connsiteY16" fmla="*/ 8909 h 11091"/>
                <a:gd name="connsiteX17" fmla="*/ 2904 w 12153"/>
                <a:gd name="connsiteY17" fmla="*/ 8698 h 11091"/>
                <a:gd name="connsiteX18" fmla="*/ 197 w 12153"/>
                <a:gd name="connsiteY18" fmla="*/ 9108 h 11091"/>
                <a:gd name="connsiteX19" fmla="*/ 1350 w 12153"/>
                <a:gd name="connsiteY19" fmla="*/ 6373 h 11091"/>
                <a:gd name="connsiteX20" fmla="*/ 0 w 12153"/>
                <a:gd name="connsiteY20" fmla="*/ 4724 h 11091"/>
                <a:gd name="connsiteX21" fmla="*/ 2056 w 12153"/>
                <a:gd name="connsiteY21" fmla="*/ 3907 h 11091"/>
                <a:gd name="connsiteX22" fmla="*/ 2551 w 12153"/>
                <a:gd name="connsiteY22" fmla="*/ 3836 h 11091"/>
                <a:gd name="connsiteX23" fmla="*/ 2975 w 12153"/>
                <a:gd name="connsiteY23" fmla="*/ 3625 h 11091"/>
                <a:gd name="connsiteX24" fmla="*/ 1091 w 12153"/>
                <a:gd name="connsiteY24" fmla="*/ 2390 h 11091"/>
                <a:gd name="connsiteX25" fmla="*/ 3681 w 12153"/>
                <a:gd name="connsiteY25" fmla="*/ 1934 h 11091"/>
                <a:gd name="connsiteX26" fmla="*/ 3390 w 12153"/>
                <a:gd name="connsiteY26" fmla="*/ 20 h 11091"/>
                <a:gd name="connsiteX0" fmla="*/ 3390 w 12153"/>
                <a:gd name="connsiteY0" fmla="*/ 20 h 11220"/>
                <a:gd name="connsiteX1" fmla="*/ 6508 w 12153"/>
                <a:gd name="connsiteY1" fmla="*/ 1123 h 11220"/>
                <a:gd name="connsiteX2" fmla="*/ 9050 w 12153"/>
                <a:gd name="connsiteY2" fmla="*/ 595 h 11220"/>
                <a:gd name="connsiteX3" fmla="*/ 9827 w 12153"/>
                <a:gd name="connsiteY3" fmla="*/ 1863 h 11220"/>
                <a:gd name="connsiteX4" fmla="*/ 12058 w 12153"/>
                <a:gd name="connsiteY4" fmla="*/ 2474 h 11220"/>
                <a:gd name="connsiteX5" fmla="*/ 10251 w 12153"/>
                <a:gd name="connsiteY5" fmla="*/ 4893 h 11220"/>
                <a:gd name="connsiteX6" fmla="*/ 10180 w 12153"/>
                <a:gd name="connsiteY6" fmla="*/ 6443 h 11220"/>
                <a:gd name="connsiteX7" fmla="*/ 10901 w 12153"/>
                <a:gd name="connsiteY7" fmla="*/ 8476 h 11220"/>
                <a:gd name="connsiteX8" fmla="*/ 9262 w 12153"/>
                <a:gd name="connsiteY8" fmla="*/ 7500 h 11220"/>
                <a:gd name="connsiteX9" fmla="*/ 8768 w 12153"/>
                <a:gd name="connsiteY9" fmla="*/ 9332 h 11220"/>
                <a:gd name="connsiteX10" fmla="*/ 8537 w 12153"/>
                <a:gd name="connsiteY10" fmla="*/ 11083 h 11220"/>
                <a:gd name="connsiteX11" fmla="*/ 6719 w 12153"/>
                <a:gd name="connsiteY11" fmla="*/ 9543 h 11220"/>
                <a:gd name="connsiteX12" fmla="*/ 6012 w 12153"/>
                <a:gd name="connsiteY12" fmla="*/ 10037 h 11220"/>
                <a:gd name="connsiteX13" fmla="*/ 4882 w 12153"/>
                <a:gd name="connsiteY13" fmla="*/ 9966 h 11220"/>
                <a:gd name="connsiteX14" fmla="*/ 3262 w 12153"/>
                <a:gd name="connsiteY14" fmla="*/ 11218 h 11220"/>
                <a:gd name="connsiteX15" fmla="*/ 4105 w 12153"/>
                <a:gd name="connsiteY15" fmla="*/ 9332 h 11220"/>
                <a:gd name="connsiteX16" fmla="*/ 3610 w 12153"/>
                <a:gd name="connsiteY16" fmla="*/ 8909 h 11220"/>
                <a:gd name="connsiteX17" fmla="*/ 2904 w 12153"/>
                <a:gd name="connsiteY17" fmla="*/ 8698 h 11220"/>
                <a:gd name="connsiteX18" fmla="*/ 197 w 12153"/>
                <a:gd name="connsiteY18" fmla="*/ 9108 h 11220"/>
                <a:gd name="connsiteX19" fmla="*/ 1350 w 12153"/>
                <a:gd name="connsiteY19" fmla="*/ 6373 h 11220"/>
                <a:gd name="connsiteX20" fmla="*/ 0 w 12153"/>
                <a:gd name="connsiteY20" fmla="*/ 4724 h 11220"/>
                <a:gd name="connsiteX21" fmla="*/ 2056 w 12153"/>
                <a:gd name="connsiteY21" fmla="*/ 3907 h 11220"/>
                <a:gd name="connsiteX22" fmla="*/ 2551 w 12153"/>
                <a:gd name="connsiteY22" fmla="*/ 3836 h 11220"/>
                <a:gd name="connsiteX23" fmla="*/ 2975 w 12153"/>
                <a:gd name="connsiteY23" fmla="*/ 3625 h 11220"/>
                <a:gd name="connsiteX24" fmla="*/ 1091 w 12153"/>
                <a:gd name="connsiteY24" fmla="*/ 2390 h 11220"/>
                <a:gd name="connsiteX25" fmla="*/ 3681 w 12153"/>
                <a:gd name="connsiteY25" fmla="*/ 1934 h 11220"/>
                <a:gd name="connsiteX26" fmla="*/ 3390 w 12153"/>
                <a:gd name="connsiteY26" fmla="*/ 20 h 11220"/>
                <a:gd name="connsiteX0" fmla="*/ 3390 w 12153"/>
                <a:gd name="connsiteY0" fmla="*/ 20 h 11220"/>
                <a:gd name="connsiteX1" fmla="*/ 6508 w 12153"/>
                <a:gd name="connsiteY1" fmla="*/ 1123 h 11220"/>
                <a:gd name="connsiteX2" fmla="*/ 9050 w 12153"/>
                <a:gd name="connsiteY2" fmla="*/ 595 h 11220"/>
                <a:gd name="connsiteX3" fmla="*/ 9827 w 12153"/>
                <a:gd name="connsiteY3" fmla="*/ 1863 h 11220"/>
                <a:gd name="connsiteX4" fmla="*/ 12058 w 12153"/>
                <a:gd name="connsiteY4" fmla="*/ 2474 h 11220"/>
                <a:gd name="connsiteX5" fmla="*/ 10251 w 12153"/>
                <a:gd name="connsiteY5" fmla="*/ 4893 h 11220"/>
                <a:gd name="connsiteX6" fmla="*/ 10180 w 12153"/>
                <a:gd name="connsiteY6" fmla="*/ 6443 h 11220"/>
                <a:gd name="connsiteX7" fmla="*/ 10901 w 12153"/>
                <a:gd name="connsiteY7" fmla="*/ 8476 h 11220"/>
                <a:gd name="connsiteX8" fmla="*/ 9262 w 12153"/>
                <a:gd name="connsiteY8" fmla="*/ 7500 h 11220"/>
                <a:gd name="connsiteX9" fmla="*/ 8768 w 12153"/>
                <a:gd name="connsiteY9" fmla="*/ 9332 h 11220"/>
                <a:gd name="connsiteX10" fmla="*/ 8537 w 12153"/>
                <a:gd name="connsiteY10" fmla="*/ 11083 h 11220"/>
                <a:gd name="connsiteX11" fmla="*/ 6719 w 12153"/>
                <a:gd name="connsiteY11" fmla="*/ 9543 h 11220"/>
                <a:gd name="connsiteX12" fmla="*/ 6012 w 12153"/>
                <a:gd name="connsiteY12" fmla="*/ 10037 h 11220"/>
                <a:gd name="connsiteX13" fmla="*/ 4882 w 12153"/>
                <a:gd name="connsiteY13" fmla="*/ 9966 h 11220"/>
                <a:gd name="connsiteX14" fmla="*/ 3262 w 12153"/>
                <a:gd name="connsiteY14" fmla="*/ 11218 h 11220"/>
                <a:gd name="connsiteX15" fmla="*/ 4105 w 12153"/>
                <a:gd name="connsiteY15" fmla="*/ 9332 h 11220"/>
                <a:gd name="connsiteX16" fmla="*/ 2904 w 12153"/>
                <a:gd name="connsiteY16" fmla="*/ 8698 h 11220"/>
                <a:gd name="connsiteX17" fmla="*/ 197 w 12153"/>
                <a:gd name="connsiteY17" fmla="*/ 9108 h 11220"/>
                <a:gd name="connsiteX18" fmla="*/ 1350 w 12153"/>
                <a:gd name="connsiteY18" fmla="*/ 6373 h 11220"/>
                <a:gd name="connsiteX19" fmla="*/ 0 w 12153"/>
                <a:gd name="connsiteY19" fmla="*/ 4724 h 11220"/>
                <a:gd name="connsiteX20" fmla="*/ 2056 w 12153"/>
                <a:gd name="connsiteY20" fmla="*/ 3907 h 11220"/>
                <a:gd name="connsiteX21" fmla="*/ 2551 w 12153"/>
                <a:gd name="connsiteY21" fmla="*/ 3836 h 11220"/>
                <a:gd name="connsiteX22" fmla="*/ 2975 w 12153"/>
                <a:gd name="connsiteY22" fmla="*/ 3625 h 11220"/>
                <a:gd name="connsiteX23" fmla="*/ 1091 w 12153"/>
                <a:gd name="connsiteY23" fmla="*/ 2390 h 11220"/>
                <a:gd name="connsiteX24" fmla="*/ 3681 w 12153"/>
                <a:gd name="connsiteY24" fmla="*/ 1934 h 11220"/>
                <a:gd name="connsiteX25" fmla="*/ 3390 w 12153"/>
                <a:gd name="connsiteY25" fmla="*/ 20 h 11220"/>
                <a:gd name="connsiteX0" fmla="*/ 3390 w 12278"/>
                <a:gd name="connsiteY0" fmla="*/ 20 h 11220"/>
                <a:gd name="connsiteX1" fmla="*/ 6508 w 12278"/>
                <a:gd name="connsiteY1" fmla="*/ 1123 h 11220"/>
                <a:gd name="connsiteX2" fmla="*/ 9050 w 12278"/>
                <a:gd name="connsiteY2" fmla="*/ 595 h 11220"/>
                <a:gd name="connsiteX3" fmla="*/ 9827 w 12278"/>
                <a:gd name="connsiteY3" fmla="*/ 1863 h 11220"/>
                <a:gd name="connsiteX4" fmla="*/ 12058 w 12278"/>
                <a:gd name="connsiteY4" fmla="*/ 2474 h 11220"/>
                <a:gd name="connsiteX5" fmla="*/ 10251 w 12278"/>
                <a:gd name="connsiteY5" fmla="*/ 4893 h 11220"/>
                <a:gd name="connsiteX6" fmla="*/ 10180 w 12278"/>
                <a:gd name="connsiteY6" fmla="*/ 6443 h 11220"/>
                <a:gd name="connsiteX7" fmla="*/ 12266 w 12278"/>
                <a:gd name="connsiteY7" fmla="*/ 8865 h 11220"/>
                <a:gd name="connsiteX8" fmla="*/ 9262 w 12278"/>
                <a:gd name="connsiteY8" fmla="*/ 7500 h 11220"/>
                <a:gd name="connsiteX9" fmla="*/ 8768 w 12278"/>
                <a:gd name="connsiteY9" fmla="*/ 9332 h 11220"/>
                <a:gd name="connsiteX10" fmla="*/ 8537 w 12278"/>
                <a:gd name="connsiteY10" fmla="*/ 11083 h 11220"/>
                <a:gd name="connsiteX11" fmla="*/ 6719 w 12278"/>
                <a:gd name="connsiteY11" fmla="*/ 9543 h 11220"/>
                <a:gd name="connsiteX12" fmla="*/ 6012 w 12278"/>
                <a:gd name="connsiteY12" fmla="*/ 10037 h 11220"/>
                <a:gd name="connsiteX13" fmla="*/ 4882 w 12278"/>
                <a:gd name="connsiteY13" fmla="*/ 9966 h 11220"/>
                <a:gd name="connsiteX14" fmla="*/ 3262 w 12278"/>
                <a:gd name="connsiteY14" fmla="*/ 11218 h 11220"/>
                <a:gd name="connsiteX15" fmla="*/ 4105 w 12278"/>
                <a:gd name="connsiteY15" fmla="*/ 9332 h 11220"/>
                <a:gd name="connsiteX16" fmla="*/ 2904 w 12278"/>
                <a:gd name="connsiteY16" fmla="*/ 8698 h 11220"/>
                <a:gd name="connsiteX17" fmla="*/ 197 w 12278"/>
                <a:gd name="connsiteY17" fmla="*/ 9108 h 11220"/>
                <a:gd name="connsiteX18" fmla="*/ 1350 w 12278"/>
                <a:gd name="connsiteY18" fmla="*/ 6373 h 11220"/>
                <a:gd name="connsiteX19" fmla="*/ 0 w 12278"/>
                <a:gd name="connsiteY19" fmla="*/ 4724 h 11220"/>
                <a:gd name="connsiteX20" fmla="*/ 2056 w 12278"/>
                <a:gd name="connsiteY20" fmla="*/ 3907 h 11220"/>
                <a:gd name="connsiteX21" fmla="*/ 2551 w 12278"/>
                <a:gd name="connsiteY21" fmla="*/ 3836 h 11220"/>
                <a:gd name="connsiteX22" fmla="*/ 2975 w 12278"/>
                <a:gd name="connsiteY22" fmla="*/ 3625 h 11220"/>
                <a:gd name="connsiteX23" fmla="*/ 1091 w 12278"/>
                <a:gd name="connsiteY23" fmla="*/ 2390 h 11220"/>
                <a:gd name="connsiteX24" fmla="*/ 3681 w 12278"/>
                <a:gd name="connsiteY24" fmla="*/ 1934 h 11220"/>
                <a:gd name="connsiteX25" fmla="*/ 3390 w 12278"/>
                <a:gd name="connsiteY25" fmla="*/ 20 h 11220"/>
                <a:gd name="connsiteX0" fmla="*/ 3390 w 12268"/>
                <a:gd name="connsiteY0" fmla="*/ 20 h 11220"/>
                <a:gd name="connsiteX1" fmla="*/ 6508 w 12268"/>
                <a:gd name="connsiteY1" fmla="*/ 1123 h 11220"/>
                <a:gd name="connsiteX2" fmla="*/ 9050 w 12268"/>
                <a:gd name="connsiteY2" fmla="*/ 595 h 11220"/>
                <a:gd name="connsiteX3" fmla="*/ 9827 w 12268"/>
                <a:gd name="connsiteY3" fmla="*/ 1863 h 11220"/>
                <a:gd name="connsiteX4" fmla="*/ 12058 w 12268"/>
                <a:gd name="connsiteY4" fmla="*/ 2474 h 11220"/>
                <a:gd name="connsiteX5" fmla="*/ 10251 w 12268"/>
                <a:gd name="connsiteY5" fmla="*/ 4893 h 11220"/>
                <a:gd name="connsiteX6" fmla="*/ 10180 w 12268"/>
                <a:gd name="connsiteY6" fmla="*/ 6443 h 11220"/>
                <a:gd name="connsiteX7" fmla="*/ 12266 w 12268"/>
                <a:gd name="connsiteY7" fmla="*/ 8865 h 11220"/>
                <a:gd name="connsiteX8" fmla="*/ 9622 w 12268"/>
                <a:gd name="connsiteY8" fmla="*/ 8439 h 11220"/>
                <a:gd name="connsiteX9" fmla="*/ 8768 w 12268"/>
                <a:gd name="connsiteY9" fmla="*/ 9332 h 11220"/>
                <a:gd name="connsiteX10" fmla="*/ 8537 w 12268"/>
                <a:gd name="connsiteY10" fmla="*/ 11083 h 11220"/>
                <a:gd name="connsiteX11" fmla="*/ 6719 w 12268"/>
                <a:gd name="connsiteY11" fmla="*/ 9543 h 11220"/>
                <a:gd name="connsiteX12" fmla="*/ 6012 w 12268"/>
                <a:gd name="connsiteY12" fmla="*/ 10037 h 11220"/>
                <a:gd name="connsiteX13" fmla="*/ 4882 w 12268"/>
                <a:gd name="connsiteY13" fmla="*/ 9966 h 11220"/>
                <a:gd name="connsiteX14" fmla="*/ 3262 w 12268"/>
                <a:gd name="connsiteY14" fmla="*/ 11218 h 11220"/>
                <a:gd name="connsiteX15" fmla="*/ 4105 w 12268"/>
                <a:gd name="connsiteY15" fmla="*/ 9332 h 11220"/>
                <a:gd name="connsiteX16" fmla="*/ 2904 w 12268"/>
                <a:gd name="connsiteY16" fmla="*/ 8698 h 11220"/>
                <a:gd name="connsiteX17" fmla="*/ 197 w 12268"/>
                <a:gd name="connsiteY17" fmla="*/ 9108 h 11220"/>
                <a:gd name="connsiteX18" fmla="*/ 1350 w 12268"/>
                <a:gd name="connsiteY18" fmla="*/ 6373 h 11220"/>
                <a:gd name="connsiteX19" fmla="*/ 0 w 12268"/>
                <a:gd name="connsiteY19" fmla="*/ 4724 h 11220"/>
                <a:gd name="connsiteX20" fmla="*/ 2056 w 12268"/>
                <a:gd name="connsiteY20" fmla="*/ 3907 h 11220"/>
                <a:gd name="connsiteX21" fmla="*/ 2551 w 12268"/>
                <a:gd name="connsiteY21" fmla="*/ 3836 h 11220"/>
                <a:gd name="connsiteX22" fmla="*/ 2975 w 12268"/>
                <a:gd name="connsiteY22" fmla="*/ 3625 h 11220"/>
                <a:gd name="connsiteX23" fmla="*/ 1091 w 12268"/>
                <a:gd name="connsiteY23" fmla="*/ 2390 h 11220"/>
                <a:gd name="connsiteX24" fmla="*/ 3681 w 12268"/>
                <a:gd name="connsiteY24" fmla="*/ 1934 h 11220"/>
                <a:gd name="connsiteX25" fmla="*/ 3390 w 12268"/>
                <a:gd name="connsiteY25" fmla="*/ 20 h 11220"/>
                <a:gd name="connsiteX0" fmla="*/ 3390 w 12268"/>
                <a:gd name="connsiteY0" fmla="*/ 20 h 11220"/>
                <a:gd name="connsiteX1" fmla="*/ 6508 w 12268"/>
                <a:gd name="connsiteY1" fmla="*/ 1123 h 11220"/>
                <a:gd name="connsiteX2" fmla="*/ 9050 w 12268"/>
                <a:gd name="connsiteY2" fmla="*/ 595 h 11220"/>
                <a:gd name="connsiteX3" fmla="*/ 9827 w 12268"/>
                <a:gd name="connsiteY3" fmla="*/ 1863 h 11220"/>
                <a:gd name="connsiteX4" fmla="*/ 12058 w 12268"/>
                <a:gd name="connsiteY4" fmla="*/ 2474 h 11220"/>
                <a:gd name="connsiteX5" fmla="*/ 10251 w 12268"/>
                <a:gd name="connsiteY5" fmla="*/ 4893 h 11220"/>
                <a:gd name="connsiteX6" fmla="*/ 10180 w 12268"/>
                <a:gd name="connsiteY6" fmla="*/ 6443 h 11220"/>
                <a:gd name="connsiteX7" fmla="*/ 12266 w 12268"/>
                <a:gd name="connsiteY7" fmla="*/ 8865 h 11220"/>
                <a:gd name="connsiteX8" fmla="*/ 9622 w 12268"/>
                <a:gd name="connsiteY8" fmla="*/ 8439 h 11220"/>
                <a:gd name="connsiteX9" fmla="*/ 8768 w 12268"/>
                <a:gd name="connsiteY9" fmla="*/ 9332 h 11220"/>
                <a:gd name="connsiteX10" fmla="*/ 8537 w 12268"/>
                <a:gd name="connsiteY10" fmla="*/ 11083 h 11220"/>
                <a:gd name="connsiteX11" fmla="*/ 6719 w 12268"/>
                <a:gd name="connsiteY11" fmla="*/ 9543 h 11220"/>
                <a:gd name="connsiteX12" fmla="*/ 6012 w 12268"/>
                <a:gd name="connsiteY12" fmla="*/ 10037 h 11220"/>
                <a:gd name="connsiteX13" fmla="*/ 4882 w 12268"/>
                <a:gd name="connsiteY13" fmla="*/ 9966 h 11220"/>
                <a:gd name="connsiteX14" fmla="*/ 3262 w 12268"/>
                <a:gd name="connsiteY14" fmla="*/ 11218 h 11220"/>
                <a:gd name="connsiteX15" fmla="*/ 4105 w 12268"/>
                <a:gd name="connsiteY15" fmla="*/ 9332 h 11220"/>
                <a:gd name="connsiteX16" fmla="*/ 2904 w 12268"/>
                <a:gd name="connsiteY16" fmla="*/ 8698 h 11220"/>
                <a:gd name="connsiteX17" fmla="*/ 197 w 12268"/>
                <a:gd name="connsiteY17" fmla="*/ 9108 h 11220"/>
                <a:gd name="connsiteX18" fmla="*/ 1350 w 12268"/>
                <a:gd name="connsiteY18" fmla="*/ 6373 h 11220"/>
                <a:gd name="connsiteX19" fmla="*/ 0 w 12268"/>
                <a:gd name="connsiteY19" fmla="*/ 4724 h 11220"/>
                <a:gd name="connsiteX20" fmla="*/ 2056 w 12268"/>
                <a:gd name="connsiteY20" fmla="*/ 3907 h 11220"/>
                <a:gd name="connsiteX21" fmla="*/ 2551 w 12268"/>
                <a:gd name="connsiteY21" fmla="*/ 3836 h 11220"/>
                <a:gd name="connsiteX22" fmla="*/ 2975 w 12268"/>
                <a:gd name="connsiteY22" fmla="*/ 3625 h 11220"/>
                <a:gd name="connsiteX23" fmla="*/ 1091 w 12268"/>
                <a:gd name="connsiteY23" fmla="*/ 2390 h 11220"/>
                <a:gd name="connsiteX24" fmla="*/ 3681 w 12268"/>
                <a:gd name="connsiteY24" fmla="*/ 1934 h 11220"/>
                <a:gd name="connsiteX25" fmla="*/ 3390 w 12268"/>
                <a:gd name="connsiteY25" fmla="*/ 20 h 11220"/>
                <a:gd name="connsiteX0" fmla="*/ 3390 w 12268"/>
                <a:gd name="connsiteY0" fmla="*/ 20 h 11220"/>
                <a:gd name="connsiteX1" fmla="*/ 6508 w 12268"/>
                <a:gd name="connsiteY1" fmla="*/ 1123 h 11220"/>
                <a:gd name="connsiteX2" fmla="*/ 9050 w 12268"/>
                <a:gd name="connsiteY2" fmla="*/ 595 h 11220"/>
                <a:gd name="connsiteX3" fmla="*/ 9827 w 12268"/>
                <a:gd name="connsiteY3" fmla="*/ 1863 h 11220"/>
                <a:gd name="connsiteX4" fmla="*/ 12058 w 12268"/>
                <a:gd name="connsiteY4" fmla="*/ 2474 h 11220"/>
                <a:gd name="connsiteX5" fmla="*/ 10251 w 12268"/>
                <a:gd name="connsiteY5" fmla="*/ 4893 h 11220"/>
                <a:gd name="connsiteX6" fmla="*/ 10180 w 12268"/>
                <a:gd name="connsiteY6" fmla="*/ 6443 h 11220"/>
                <a:gd name="connsiteX7" fmla="*/ 12266 w 12268"/>
                <a:gd name="connsiteY7" fmla="*/ 8865 h 11220"/>
                <a:gd name="connsiteX8" fmla="*/ 9622 w 12268"/>
                <a:gd name="connsiteY8" fmla="*/ 8439 h 11220"/>
                <a:gd name="connsiteX9" fmla="*/ 8768 w 12268"/>
                <a:gd name="connsiteY9" fmla="*/ 9332 h 11220"/>
                <a:gd name="connsiteX10" fmla="*/ 8537 w 12268"/>
                <a:gd name="connsiteY10" fmla="*/ 11083 h 11220"/>
                <a:gd name="connsiteX11" fmla="*/ 6719 w 12268"/>
                <a:gd name="connsiteY11" fmla="*/ 9543 h 11220"/>
                <a:gd name="connsiteX12" fmla="*/ 6050 w 12268"/>
                <a:gd name="connsiteY12" fmla="*/ 10721 h 11220"/>
                <a:gd name="connsiteX13" fmla="*/ 4882 w 12268"/>
                <a:gd name="connsiteY13" fmla="*/ 9966 h 11220"/>
                <a:gd name="connsiteX14" fmla="*/ 3262 w 12268"/>
                <a:gd name="connsiteY14" fmla="*/ 11218 h 11220"/>
                <a:gd name="connsiteX15" fmla="*/ 4105 w 12268"/>
                <a:gd name="connsiteY15" fmla="*/ 9332 h 11220"/>
                <a:gd name="connsiteX16" fmla="*/ 2904 w 12268"/>
                <a:gd name="connsiteY16" fmla="*/ 8698 h 11220"/>
                <a:gd name="connsiteX17" fmla="*/ 197 w 12268"/>
                <a:gd name="connsiteY17" fmla="*/ 9108 h 11220"/>
                <a:gd name="connsiteX18" fmla="*/ 1350 w 12268"/>
                <a:gd name="connsiteY18" fmla="*/ 6373 h 11220"/>
                <a:gd name="connsiteX19" fmla="*/ 0 w 12268"/>
                <a:gd name="connsiteY19" fmla="*/ 4724 h 11220"/>
                <a:gd name="connsiteX20" fmla="*/ 2056 w 12268"/>
                <a:gd name="connsiteY20" fmla="*/ 3907 h 11220"/>
                <a:gd name="connsiteX21" fmla="*/ 2551 w 12268"/>
                <a:gd name="connsiteY21" fmla="*/ 3836 h 11220"/>
                <a:gd name="connsiteX22" fmla="*/ 2975 w 12268"/>
                <a:gd name="connsiteY22" fmla="*/ 3625 h 11220"/>
                <a:gd name="connsiteX23" fmla="*/ 1091 w 12268"/>
                <a:gd name="connsiteY23" fmla="*/ 2390 h 11220"/>
                <a:gd name="connsiteX24" fmla="*/ 3681 w 12268"/>
                <a:gd name="connsiteY24" fmla="*/ 1934 h 11220"/>
                <a:gd name="connsiteX25" fmla="*/ 3390 w 12268"/>
                <a:gd name="connsiteY25" fmla="*/ 20 h 11220"/>
                <a:gd name="connsiteX0" fmla="*/ 3390 w 12268"/>
                <a:gd name="connsiteY0" fmla="*/ 20 h 11220"/>
                <a:gd name="connsiteX1" fmla="*/ 6508 w 12268"/>
                <a:gd name="connsiteY1" fmla="*/ 1123 h 11220"/>
                <a:gd name="connsiteX2" fmla="*/ 9050 w 12268"/>
                <a:gd name="connsiteY2" fmla="*/ 595 h 11220"/>
                <a:gd name="connsiteX3" fmla="*/ 9827 w 12268"/>
                <a:gd name="connsiteY3" fmla="*/ 1863 h 11220"/>
                <a:gd name="connsiteX4" fmla="*/ 12058 w 12268"/>
                <a:gd name="connsiteY4" fmla="*/ 2474 h 11220"/>
                <a:gd name="connsiteX5" fmla="*/ 10251 w 12268"/>
                <a:gd name="connsiteY5" fmla="*/ 4893 h 11220"/>
                <a:gd name="connsiteX6" fmla="*/ 10180 w 12268"/>
                <a:gd name="connsiteY6" fmla="*/ 6443 h 11220"/>
                <a:gd name="connsiteX7" fmla="*/ 12266 w 12268"/>
                <a:gd name="connsiteY7" fmla="*/ 8865 h 11220"/>
                <a:gd name="connsiteX8" fmla="*/ 9622 w 12268"/>
                <a:gd name="connsiteY8" fmla="*/ 8439 h 11220"/>
                <a:gd name="connsiteX9" fmla="*/ 8768 w 12268"/>
                <a:gd name="connsiteY9" fmla="*/ 9332 h 11220"/>
                <a:gd name="connsiteX10" fmla="*/ 8537 w 12268"/>
                <a:gd name="connsiteY10" fmla="*/ 11083 h 11220"/>
                <a:gd name="connsiteX11" fmla="*/ 6719 w 12268"/>
                <a:gd name="connsiteY11" fmla="*/ 9543 h 11220"/>
                <a:gd name="connsiteX12" fmla="*/ 6050 w 12268"/>
                <a:gd name="connsiteY12" fmla="*/ 10721 h 11220"/>
                <a:gd name="connsiteX13" fmla="*/ 4882 w 12268"/>
                <a:gd name="connsiteY13" fmla="*/ 9966 h 11220"/>
                <a:gd name="connsiteX14" fmla="*/ 3262 w 12268"/>
                <a:gd name="connsiteY14" fmla="*/ 11218 h 11220"/>
                <a:gd name="connsiteX15" fmla="*/ 4105 w 12268"/>
                <a:gd name="connsiteY15" fmla="*/ 9332 h 11220"/>
                <a:gd name="connsiteX16" fmla="*/ 2904 w 12268"/>
                <a:gd name="connsiteY16" fmla="*/ 8698 h 11220"/>
                <a:gd name="connsiteX17" fmla="*/ 197 w 12268"/>
                <a:gd name="connsiteY17" fmla="*/ 9108 h 11220"/>
                <a:gd name="connsiteX18" fmla="*/ 1350 w 12268"/>
                <a:gd name="connsiteY18" fmla="*/ 6373 h 11220"/>
                <a:gd name="connsiteX19" fmla="*/ 0 w 12268"/>
                <a:gd name="connsiteY19" fmla="*/ 4724 h 11220"/>
                <a:gd name="connsiteX20" fmla="*/ 2056 w 12268"/>
                <a:gd name="connsiteY20" fmla="*/ 3907 h 11220"/>
                <a:gd name="connsiteX21" fmla="*/ 2551 w 12268"/>
                <a:gd name="connsiteY21" fmla="*/ 3836 h 11220"/>
                <a:gd name="connsiteX22" fmla="*/ 2975 w 12268"/>
                <a:gd name="connsiteY22" fmla="*/ 3625 h 11220"/>
                <a:gd name="connsiteX23" fmla="*/ 1091 w 12268"/>
                <a:gd name="connsiteY23" fmla="*/ 2390 h 11220"/>
                <a:gd name="connsiteX24" fmla="*/ 3681 w 12268"/>
                <a:gd name="connsiteY24" fmla="*/ 1934 h 11220"/>
                <a:gd name="connsiteX25" fmla="*/ 3390 w 12268"/>
                <a:gd name="connsiteY25" fmla="*/ 20 h 11220"/>
                <a:gd name="connsiteX0" fmla="*/ 3390 w 12269"/>
                <a:gd name="connsiteY0" fmla="*/ 20 h 11220"/>
                <a:gd name="connsiteX1" fmla="*/ 6508 w 12269"/>
                <a:gd name="connsiteY1" fmla="*/ 1123 h 11220"/>
                <a:gd name="connsiteX2" fmla="*/ 9050 w 12269"/>
                <a:gd name="connsiteY2" fmla="*/ 595 h 11220"/>
                <a:gd name="connsiteX3" fmla="*/ 9827 w 12269"/>
                <a:gd name="connsiteY3" fmla="*/ 1863 h 11220"/>
                <a:gd name="connsiteX4" fmla="*/ 12058 w 12269"/>
                <a:gd name="connsiteY4" fmla="*/ 2474 h 11220"/>
                <a:gd name="connsiteX5" fmla="*/ 10251 w 12269"/>
                <a:gd name="connsiteY5" fmla="*/ 4893 h 11220"/>
                <a:gd name="connsiteX6" fmla="*/ 10180 w 12269"/>
                <a:gd name="connsiteY6" fmla="*/ 6443 h 11220"/>
                <a:gd name="connsiteX7" fmla="*/ 12266 w 12269"/>
                <a:gd name="connsiteY7" fmla="*/ 8865 h 11220"/>
                <a:gd name="connsiteX8" fmla="*/ 9622 w 12269"/>
                <a:gd name="connsiteY8" fmla="*/ 8439 h 11220"/>
                <a:gd name="connsiteX9" fmla="*/ 8768 w 12269"/>
                <a:gd name="connsiteY9" fmla="*/ 9332 h 11220"/>
                <a:gd name="connsiteX10" fmla="*/ 8537 w 12269"/>
                <a:gd name="connsiteY10" fmla="*/ 11083 h 11220"/>
                <a:gd name="connsiteX11" fmla="*/ 6719 w 12269"/>
                <a:gd name="connsiteY11" fmla="*/ 9543 h 11220"/>
                <a:gd name="connsiteX12" fmla="*/ 6050 w 12269"/>
                <a:gd name="connsiteY12" fmla="*/ 10721 h 11220"/>
                <a:gd name="connsiteX13" fmla="*/ 4882 w 12269"/>
                <a:gd name="connsiteY13" fmla="*/ 9966 h 11220"/>
                <a:gd name="connsiteX14" fmla="*/ 3262 w 12269"/>
                <a:gd name="connsiteY14" fmla="*/ 11218 h 11220"/>
                <a:gd name="connsiteX15" fmla="*/ 4105 w 12269"/>
                <a:gd name="connsiteY15" fmla="*/ 9332 h 11220"/>
                <a:gd name="connsiteX16" fmla="*/ 2904 w 12269"/>
                <a:gd name="connsiteY16" fmla="*/ 8698 h 11220"/>
                <a:gd name="connsiteX17" fmla="*/ 197 w 12269"/>
                <a:gd name="connsiteY17" fmla="*/ 9108 h 11220"/>
                <a:gd name="connsiteX18" fmla="*/ 1350 w 12269"/>
                <a:gd name="connsiteY18" fmla="*/ 6373 h 11220"/>
                <a:gd name="connsiteX19" fmla="*/ 0 w 12269"/>
                <a:gd name="connsiteY19" fmla="*/ 4724 h 11220"/>
                <a:gd name="connsiteX20" fmla="*/ 2056 w 12269"/>
                <a:gd name="connsiteY20" fmla="*/ 3907 h 11220"/>
                <a:gd name="connsiteX21" fmla="*/ 2551 w 12269"/>
                <a:gd name="connsiteY21" fmla="*/ 3836 h 11220"/>
                <a:gd name="connsiteX22" fmla="*/ 2975 w 12269"/>
                <a:gd name="connsiteY22" fmla="*/ 3625 h 11220"/>
                <a:gd name="connsiteX23" fmla="*/ 1091 w 12269"/>
                <a:gd name="connsiteY23" fmla="*/ 2390 h 11220"/>
                <a:gd name="connsiteX24" fmla="*/ 3681 w 12269"/>
                <a:gd name="connsiteY24" fmla="*/ 1934 h 11220"/>
                <a:gd name="connsiteX25" fmla="*/ 3390 w 12269"/>
                <a:gd name="connsiteY25" fmla="*/ 20 h 11220"/>
                <a:gd name="connsiteX0" fmla="*/ 3390 w 12269"/>
                <a:gd name="connsiteY0" fmla="*/ 20 h 11220"/>
                <a:gd name="connsiteX1" fmla="*/ 6508 w 12269"/>
                <a:gd name="connsiteY1" fmla="*/ 1123 h 11220"/>
                <a:gd name="connsiteX2" fmla="*/ 9050 w 12269"/>
                <a:gd name="connsiteY2" fmla="*/ 595 h 11220"/>
                <a:gd name="connsiteX3" fmla="*/ 9827 w 12269"/>
                <a:gd name="connsiteY3" fmla="*/ 1863 h 11220"/>
                <a:gd name="connsiteX4" fmla="*/ 12058 w 12269"/>
                <a:gd name="connsiteY4" fmla="*/ 2474 h 11220"/>
                <a:gd name="connsiteX5" fmla="*/ 10251 w 12269"/>
                <a:gd name="connsiteY5" fmla="*/ 4893 h 11220"/>
                <a:gd name="connsiteX6" fmla="*/ 10180 w 12269"/>
                <a:gd name="connsiteY6" fmla="*/ 6443 h 11220"/>
                <a:gd name="connsiteX7" fmla="*/ 12266 w 12269"/>
                <a:gd name="connsiteY7" fmla="*/ 8865 h 11220"/>
                <a:gd name="connsiteX8" fmla="*/ 9622 w 12269"/>
                <a:gd name="connsiteY8" fmla="*/ 8439 h 11220"/>
                <a:gd name="connsiteX9" fmla="*/ 8768 w 12269"/>
                <a:gd name="connsiteY9" fmla="*/ 9332 h 11220"/>
                <a:gd name="connsiteX10" fmla="*/ 8537 w 12269"/>
                <a:gd name="connsiteY10" fmla="*/ 11083 h 11220"/>
                <a:gd name="connsiteX11" fmla="*/ 6719 w 12269"/>
                <a:gd name="connsiteY11" fmla="*/ 9543 h 11220"/>
                <a:gd name="connsiteX12" fmla="*/ 6050 w 12269"/>
                <a:gd name="connsiteY12" fmla="*/ 10721 h 11220"/>
                <a:gd name="connsiteX13" fmla="*/ 4882 w 12269"/>
                <a:gd name="connsiteY13" fmla="*/ 9966 h 11220"/>
                <a:gd name="connsiteX14" fmla="*/ 3262 w 12269"/>
                <a:gd name="connsiteY14" fmla="*/ 11218 h 11220"/>
                <a:gd name="connsiteX15" fmla="*/ 4105 w 12269"/>
                <a:gd name="connsiteY15" fmla="*/ 9332 h 11220"/>
                <a:gd name="connsiteX16" fmla="*/ 2904 w 12269"/>
                <a:gd name="connsiteY16" fmla="*/ 8698 h 11220"/>
                <a:gd name="connsiteX17" fmla="*/ 197 w 12269"/>
                <a:gd name="connsiteY17" fmla="*/ 9108 h 11220"/>
                <a:gd name="connsiteX18" fmla="*/ 1350 w 12269"/>
                <a:gd name="connsiteY18" fmla="*/ 6373 h 11220"/>
                <a:gd name="connsiteX19" fmla="*/ 0 w 12269"/>
                <a:gd name="connsiteY19" fmla="*/ 4724 h 11220"/>
                <a:gd name="connsiteX20" fmla="*/ 2056 w 12269"/>
                <a:gd name="connsiteY20" fmla="*/ 3907 h 11220"/>
                <a:gd name="connsiteX21" fmla="*/ 2551 w 12269"/>
                <a:gd name="connsiteY21" fmla="*/ 3836 h 11220"/>
                <a:gd name="connsiteX22" fmla="*/ 2975 w 12269"/>
                <a:gd name="connsiteY22" fmla="*/ 3625 h 11220"/>
                <a:gd name="connsiteX23" fmla="*/ 1091 w 12269"/>
                <a:gd name="connsiteY23" fmla="*/ 2390 h 11220"/>
                <a:gd name="connsiteX24" fmla="*/ 3681 w 12269"/>
                <a:gd name="connsiteY24" fmla="*/ 1934 h 11220"/>
                <a:gd name="connsiteX25" fmla="*/ 3390 w 12269"/>
                <a:gd name="connsiteY25" fmla="*/ 20 h 11220"/>
                <a:gd name="connsiteX0" fmla="*/ 3390 w 12269"/>
                <a:gd name="connsiteY0" fmla="*/ 20 h 11220"/>
                <a:gd name="connsiteX1" fmla="*/ 6508 w 12269"/>
                <a:gd name="connsiteY1" fmla="*/ 1123 h 11220"/>
                <a:gd name="connsiteX2" fmla="*/ 9050 w 12269"/>
                <a:gd name="connsiteY2" fmla="*/ 595 h 11220"/>
                <a:gd name="connsiteX3" fmla="*/ 9827 w 12269"/>
                <a:gd name="connsiteY3" fmla="*/ 1863 h 11220"/>
                <a:gd name="connsiteX4" fmla="*/ 12058 w 12269"/>
                <a:gd name="connsiteY4" fmla="*/ 2474 h 11220"/>
                <a:gd name="connsiteX5" fmla="*/ 10251 w 12269"/>
                <a:gd name="connsiteY5" fmla="*/ 4893 h 11220"/>
                <a:gd name="connsiteX6" fmla="*/ 10180 w 12269"/>
                <a:gd name="connsiteY6" fmla="*/ 6443 h 11220"/>
                <a:gd name="connsiteX7" fmla="*/ 12266 w 12269"/>
                <a:gd name="connsiteY7" fmla="*/ 8865 h 11220"/>
                <a:gd name="connsiteX8" fmla="*/ 9622 w 12269"/>
                <a:gd name="connsiteY8" fmla="*/ 8439 h 11220"/>
                <a:gd name="connsiteX9" fmla="*/ 8768 w 12269"/>
                <a:gd name="connsiteY9" fmla="*/ 9332 h 11220"/>
                <a:gd name="connsiteX10" fmla="*/ 8537 w 12269"/>
                <a:gd name="connsiteY10" fmla="*/ 11083 h 11220"/>
                <a:gd name="connsiteX11" fmla="*/ 6719 w 12269"/>
                <a:gd name="connsiteY11" fmla="*/ 9543 h 11220"/>
                <a:gd name="connsiteX12" fmla="*/ 6050 w 12269"/>
                <a:gd name="connsiteY12" fmla="*/ 10721 h 11220"/>
                <a:gd name="connsiteX13" fmla="*/ 4882 w 12269"/>
                <a:gd name="connsiteY13" fmla="*/ 9966 h 11220"/>
                <a:gd name="connsiteX14" fmla="*/ 3262 w 12269"/>
                <a:gd name="connsiteY14" fmla="*/ 11218 h 11220"/>
                <a:gd name="connsiteX15" fmla="*/ 4105 w 12269"/>
                <a:gd name="connsiteY15" fmla="*/ 9332 h 11220"/>
                <a:gd name="connsiteX16" fmla="*/ 2904 w 12269"/>
                <a:gd name="connsiteY16" fmla="*/ 8698 h 11220"/>
                <a:gd name="connsiteX17" fmla="*/ 197 w 12269"/>
                <a:gd name="connsiteY17" fmla="*/ 9108 h 11220"/>
                <a:gd name="connsiteX18" fmla="*/ 2151 w 12269"/>
                <a:gd name="connsiteY18" fmla="*/ 6407 h 11220"/>
                <a:gd name="connsiteX19" fmla="*/ 0 w 12269"/>
                <a:gd name="connsiteY19" fmla="*/ 4724 h 11220"/>
                <a:gd name="connsiteX20" fmla="*/ 2056 w 12269"/>
                <a:gd name="connsiteY20" fmla="*/ 3907 h 11220"/>
                <a:gd name="connsiteX21" fmla="*/ 2551 w 12269"/>
                <a:gd name="connsiteY21" fmla="*/ 3836 h 11220"/>
                <a:gd name="connsiteX22" fmla="*/ 2975 w 12269"/>
                <a:gd name="connsiteY22" fmla="*/ 3625 h 11220"/>
                <a:gd name="connsiteX23" fmla="*/ 1091 w 12269"/>
                <a:gd name="connsiteY23" fmla="*/ 2390 h 11220"/>
                <a:gd name="connsiteX24" fmla="*/ 3681 w 12269"/>
                <a:gd name="connsiteY24" fmla="*/ 1934 h 11220"/>
                <a:gd name="connsiteX25" fmla="*/ 3390 w 12269"/>
                <a:gd name="connsiteY25" fmla="*/ 20 h 11220"/>
                <a:gd name="connsiteX0" fmla="*/ 3390 w 12269"/>
                <a:gd name="connsiteY0" fmla="*/ 20 h 11220"/>
                <a:gd name="connsiteX1" fmla="*/ 6508 w 12269"/>
                <a:gd name="connsiteY1" fmla="*/ 1123 h 11220"/>
                <a:gd name="connsiteX2" fmla="*/ 9050 w 12269"/>
                <a:gd name="connsiteY2" fmla="*/ 595 h 11220"/>
                <a:gd name="connsiteX3" fmla="*/ 9827 w 12269"/>
                <a:gd name="connsiteY3" fmla="*/ 1863 h 11220"/>
                <a:gd name="connsiteX4" fmla="*/ 12058 w 12269"/>
                <a:gd name="connsiteY4" fmla="*/ 2474 h 11220"/>
                <a:gd name="connsiteX5" fmla="*/ 10251 w 12269"/>
                <a:gd name="connsiteY5" fmla="*/ 4893 h 11220"/>
                <a:gd name="connsiteX6" fmla="*/ 10180 w 12269"/>
                <a:gd name="connsiteY6" fmla="*/ 6443 h 11220"/>
                <a:gd name="connsiteX7" fmla="*/ 12266 w 12269"/>
                <a:gd name="connsiteY7" fmla="*/ 8865 h 11220"/>
                <a:gd name="connsiteX8" fmla="*/ 9622 w 12269"/>
                <a:gd name="connsiteY8" fmla="*/ 8439 h 11220"/>
                <a:gd name="connsiteX9" fmla="*/ 8768 w 12269"/>
                <a:gd name="connsiteY9" fmla="*/ 9332 h 11220"/>
                <a:gd name="connsiteX10" fmla="*/ 8537 w 12269"/>
                <a:gd name="connsiteY10" fmla="*/ 11083 h 11220"/>
                <a:gd name="connsiteX11" fmla="*/ 6719 w 12269"/>
                <a:gd name="connsiteY11" fmla="*/ 9543 h 11220"/>
                <a:gd name="connsiteX12" fmla="*/ 6050 w 12269"/>
                <a:gd name="connsiteY12" fmla="*/ 10721 h 11220"/>
                <a:gd name="connsiteX13" fmla="*/ 4882 w 12269"/>
                <a:gd name="connsiteY13" fmla="*/ 9966 h 11220"/>
                <a:gd name="connsiteX14" fmla="*/ 3262 w 12269"/>
                <a:gd name="connsiteY14" fmla="*/ 11218 h 11220"/>
                <a:gd name="connsiteX15" fmla="*/ 4105 w 12269"/>
                <a:gd name="connsiteY15" fmla="*/ 9332 h 11220"/>
                <a:gd name="connsiteX16" fmla="*/ 2904 w 12269"/>
                <a:gd name="connsiteY16" fmla="*/ 8698 h 11220"/>
                <a:gd name="connsiteX17" fmla="*/ 197 w 12269"/>
                <a:gd name="connsiteY17" fmla="*/ 9108 h 11220"/>
                <a:gd name="connsiteX18" fmla="*/ 2317 w 12269"/>
                <a:gd name="connsiteY18" fmla="*/ 6762 h 11220"/>
                <a:gd name="connsiteX19" fmla="*/ 0 w 12269"/>
                <a:gd name="connsiteY19" fmla="*/ 4724 h 11220"/>
                <a:gd name="connsiteX20" fmla="*/ 2056 w 12269"/>
                <a:gd name="connsiteY20" fmla="*/ 3907 h 11220"/>
                <a:gd name="connsiteX21" fmla="*/ 2551 w 12269"/>
                <a:gd name="connsiteY21" fmla="*/ 3836 h 11220"/>
                <a:gd name="connsiteX22" fmla="*/ 2975 w 12269"/>
                <a:gd name="connsiteY22" fmla="*/ 3625 h 11220"/>
                <a:gd name="connsiteX23" fmla="*/ 1091 w 12269"/>
                <a:gd name="connsiteY23" fmla="*/ 2390 h 11220"/>
                <a:gd name="connsiteX24" fmla="*/ 3681 w 12269"/>
                <a:gd name="connsiteY24" fmla="*/ 1934 h 11220"/>
                <a:gd name="connsiteX25" fmla="*/ 3390 w 12269"/>
                <a:gd name="connsiteY25" fmla="*/ 20 h 11220"/>
                <a:gd name="connsiteX0" fmla="*/ 3390 w 12269"/>
                <a:gd name="connsiteY0" fmla="*/ 20 h 11220"/>
                <a:gd name="connsiteX1" fmla="*/ 6508 w 12269"/>
                <a:gd name="connsiteY1" fmla="*/ 1123 h 11220"/>
                <a:gd name="connsiteX2" fmla="*/ 9050 w 12269"/>
                <a:gd name="connsiteY2" fmla="*/ 595 h 11220"/>
                <a:gd name="connsiteX3" fmla="*/ 9827 w 12269"/>
                <a:gd name="connsiteY3" fmla="*/ 1863 h 11220"/>
                <a:gd name="connsiteX4" fmla="*/ 12058 w 12269"/>
                <a:gd name="connsiteY4" fmla="*/ 2474 h 11220"/>
                <a:gd name="connsiteX5" fmla="*/ 10251 w 12269"/>
                <a:gd name="connsiteY5" fmla="*/ 4893 h 11220"/>
                <a:gd name="connsiteX6" fmla="*/ 10180 w 12269"/>
                <a:gd name="connsiteY6" fmla="*/ 6443 h 11220"/>
                <a:gd name="connsiteX7" fmla="*/ 12266 w 12269"/>
                <a:gd name="connsiteY7" fmla="*/ 8865 h 11220"/>
                <a:gd name="connsiteX8" fmla="*/ 9622 w 12269"/>
                <a:gd name="connsiteY8" fmla="*/ 8439 h 11220"/>
                <a:gd name="connsiteX9" fmla="*/ 8768 w 12269"/>
                <a:gd name="connsiteY9" fmla="*/ 9332 h 11220"/>
                <a:gd name="connsiteX10" fmla="*/ 8537 w 12269"/>
                <a:gd name="connsiteY10" fmla="*/ 11083 h 11220"/>
                <a:gd name="connsiteX11" fmla="*/ 6719 w 12269"/>
                <a:gd name="connsiteY11" fmla="*/ 9543 h 11220"/>
                <a:gd name="connsiteX12" fmla="*/ 6050 w 12269"/>
                <a:gd name="connsiteY12" fmla="*/ 10721 h 11220"/>
                <a:gd name="connsiteX13" fmla="*/ 4882 w 12269"/>
                <a:gd name="connsiteY13" fmla="*/ 9966 h 11220"/>
                <a:gd name="connsiteX14" fmla="*/ 3262 w 12269"/>
                <a:gd name="connsiteY14" fmla="*/ 11218 h 11220"/>
                <a:gd name="connsiteX15" fmla="*/ 4105 w 12269"/>
                <a:gd name="connsiteY15" fmla="*/ 9332 h 11220"/>
                <a:gd name="connsiteX16" fmla="*/ 2904 w 12269"/>
                <a:gd name="connsiteY16" fmla="*/ 8698 h 11220"/>
                <a:gd name="connsiteX17" fmla="*/ 197 w 12269"/>
                <a:gd name="connsiteY17" fmla="*/ 9108 h 11220"/>
                <a:gd name="connsiteX18" fmla="*/ 2317 w 12269"/>
                <a:gd name="connsiteY18" fmla="*/ 6762 h 11220"/>
                <a:gd name="connsiteX19" fmla="*/ 0 w 12269"/>
                <a:gd name="connsiteY19" fmla="*/ 4724 h 11220"/>
                <a:gd name="connsiteX20" fmla="*/ 2056 w 12269"/>
                <a:gd name="connsiteY20" fmla="*/ 3907 h 11220"/>
                <a:gd name="connsiteX21" fmla="*/ 2551 w 12269"/>
                <a:gd name="connsiteY21" fmla="*/ 3836 h 11220"/>
                <a:gd name="connsiteX22" fmla="*/ 2975 w 12269"/>
                <a:gd name="connsiteY22" fmla="*/ 3625 h 11220"/>
                <a:gd name="connsiteX23" fmla="*/ 1091 w 12269"/>
                <a:gd name="connsiteY23" fmla="*/ 2390 h 11220"/>
                <a:gd name="connsiteX24" fmla="*/ 3681 w 12269"/>
                <a:gd name="connsiteY24" fmla="*/ 1934 h 11220"/>
                <a:gd name="connsiteX25" fmla="*/ 3390 w 12269"/>
                <a:gd name="connsiteY25" fmla="*/ 20 h 11220"/>
                <a:gd name="connsiteX0" fmla="*/ 3390 w 12269"/>
                <a:gd name="connsiteY0" fmla="*/ 20 h 11220"/>
                <a:gd name="connsiteX1" fmla="*/ 6508 w 12269"/>
                <a:gd name="connsiteY1" fmla="*/ 1123 h 11220"/>
                <a:gd name="connsiteX2" fmla="*/ 9050 w 12269"/>
                <a:gd name="connsiteY2" fmla="*/ 595 h 11220"/>
                <a:gd name="connsiteX3" fmla="*/ 9827 w 12269"/>
                <a:gd name="connsiteY3" fmla="*/ 1863 h 11220"/>
                <a:gd name="connsiteX4" fmla="*/ 12058 w 12269"/>
                <a:gd name="connsiteY4" fmla="*/ 2474 h 11220"/>
                <a:gd name="connsiteX5" fmla="*/ 10251 w 12269"/>
                <a:gd name="connsiteY5" fmla="*/ 4893 h 11220"/>
                <a:gd name="connsiteX6" fmla="*/ 10180 w 12269"/>
                <a:gd name="connsiteY6" fmla="*/ 6443 h 11220"/>
                <a:gd name="connsiteX7" fmla="*/ 12266 w 12269"/>
                <a:gd name="connsiteY7" fmla="*/ 8865 h 11220"/>
                <a:gd name="connsiteX8" fmla="*/ 9622 w 12269"/>
                <a:gd name="connsiteY8" fmla="*/ 8439 h 11220"/>
                <a:gd name="connsiteX9" fmla="*/ 8768 w 12269"/>
                <a:gd name="connsiteY9" fmla="*/ 9332 h 11220"/>
                <a:gd name="connsiteX10" fmla="*/ 8537 w 12269"/>
                <a:gd name="connsiteY10" fmla="*/ 11083 h 11220"/>
                <a:gd name="connsiteX11" fmla="*/ 6719 w 12269"/>
                <a:gd name="connsiteY11" fmla="*/ 9543 h 11220"/>
                <a:gd name="connsiteX12" fmla="*/ 6050 w 12269"/>
                <a:gd name="connsiteY12" fmla="*/ 10721 h 11220"/>
                <a:gd name="connsiteX13" fmla="*/ 4882 w 12269"/>
                <a:gd name="connsiteY13" fmla="*/ 9966 h 11220"/>
                <a:gd name="connsiteX14" fmla="*/ 3262 w 12269"/>
                <a:gd name="connsiteY14" fmla="*/ 11218 h 11220"/>
                <a:gd name="connsiteX15" fmla="*/ 4105 w 12269"/>
                <a:gd name="connsiteY15" fmla="*/ 9332 h 11220"/>
                <a:gd name="connsiteX16" fmla="*/ 2904 w 12269"/>
                <a:gd name="connsiteY16" fmla="*/ 8698 h 11220"/>
                <a:gd name="connsiteX17" fmla="*/ 197 w 12269"/>
                <a:gd name="connsiteY17" fmla="*/ 9108 h 11220"/>
                <a:gd name="connsiteX18" fmla="*/ 2317 w 12269"/>
                <a:gd name="connsiteY18" fmla="*/ 6762 h 11220"/>
                <a:gd name="connsiteX19" fmla="*/ 0 w 12269"/>
                <a:gd name="connsiteY19" fmla="*/ 4724 h 11220"/>
                <a:gd name="connsiteX20" fmla="*/ 2056 w 12269"/>
                <a:gd name="connsiteY20" fmla="*/ 3907 h 11220"/>
                <a:gd name="connsiteX21" fmla="*/ 2551 w 12269"/>
                <a:gd name="connsiteY21" fmla="*/ 3836 h 11220"/>
                <a:gd name="connsiteX22" fmla="*/ 2975 w 12269"/>
                <a:gd name="connsiteY22" fmla="*/ 3625 h 11220"/>
                <a:gd name="connsiteX23" fmla="*/ 1091 w 12269"/>
                <a:gd name="connsiteY23" fmla="*/ 2390 h 11220"/>
                <a:gd name="connsiteX24" fmla="*/ 3681 w 12269"/>
                <a:gd name="connsiteY24" fmla="*/ 1934 h 11220"/>
                <a:gd name="connsiteX25" fmla="*/ 3390 w 12269"/>
                <a:gd name="connsiteY25" fmla="*/ 20 h 11220"/>
                <a:gd name="connsiteX0" fmla="*/ 4440 w 13319"/>
                <a:gd name="connsiteY0" fmla="*/ 20 h 11220"/>
                <a:gd name="connsiteX1" fmla="*/ 7558 w 13319"/>
                <a:gd name="connsiteY1" fmla="*/ 1123 h 11220"/>
                <a:gd name="connsiteX2" fmla="*/ 10100 w 13319"/>
                <a:gd name="connsiteY2" fmla="*/ 595 h 11220"/>
                <a:gd name="connsiteX3" fmla="*/ 10877 w 13319"/>
                <a:gd name="connsiteY3" fmla="*/ 1863 h 11220"/>
                <a:gd name="connsiteX4" fmla="*/ 13108 w 13319"/>
                <a:gd name="connsiteY4" fmla="*/ 2474 h 11220"/>
                <a:gd name="connsiteX5" fmla="*/ 11301 w 13319"/>
                <a:gd name="connsiteY5" fmla="*/ 4893 h 11220"/>
                <a:gd name="connsiteX6" fmla="*/ 11230 w 13319"/>
                <a:gd name="connsiteY6" fmla="*/ 6443 h 11220"/>
                <a:gd name="connsiteX7" fmla="*/ 13316 w 13319"/>
                <a:gd name="connsiteY7" fmla="*/ 8865 h 11220"/>
                <a:gd name="connsiteX8" fmla="*/ 10672 w 13319"/>
                <a:gd name="connsiteY8" fmla="*/ 8439 h 11220"/>
                <a:gd name="connsiteX9" fmla="*/ 9818 w 13319"/>
                <a:gd name="connsiteY9" fmla="*/ 9332 h 11220"/>
                <a:gd name="connsiteX10" fmla="*/ 9587 w 13319"/>
                <a:gd name="connsiteY10" fmla="*/ 11083 h 11220"/>
                <a:gd name="connsiteX11" fmla="*/ 7769 w 13319"/>
                <a:gd name="connsiteY11" fmla="*/ 9543 h 11220"/>
                <a:gd name="connsiteX12" fmla="*/ 7100 w 13319"/>
                <a:gd name="connsiteY12" fmla="*/ 10721 h 11220"/>
                <a:gd name="connsiteX13" fmla="*/ 5932 w 13319"/>
                <a:gd name="connsiteY13" fmla="*/ 9966 h 11220"/>
                <a:gd name="connsiteX14" fmla="*/ 4312 w 13319"/>
                <a:gd name="connsiteY14" fmla="*/ 11218 h 11220"/>
                <a:gd name="connsiteX15" fmla="*/ 5155 w 13319"/>
                <a:gd name="connsiteY15" fmla="*/ 9332 h 11220"/>
                <a:gd name="connsiteX16" fmla="*/ 3954 w 13319"/>
                <a:gd name="connsiteY16" fmla="*/ 8698 h 11220"/>
                <a:gd name="connsiteX17" fmla="*/ 1 w 13319"/>
                <a:gd name="connsiteY17" fmla="*/ 8946 h 11220"/>
                <a:gd name="connsiteX18" fmla="*/ 3367 w 13319"/>
                <a:gd name="connsiteY18" fmla="*/ 6762 h 11220"/>
                <a:gd name="connsiteX19" fmla="*/ 1050 w 13319"/>
                <a:gd name="connsiteY19" fmla="*/ 4724 h 11220"/>
                <a:gd name="connsiteX20" fmla="*/ 3106 w 13319"/>
                <a:gd name="connsiteY20" fmla="*/ 3907 h 11220"/>
                <a:gd name="connsiteX21" fmla="*/ 3601 w 13319"/>
                <a:gd name="connsiteY21" fmla="*/ 3836 h 11220"/>
                <a:gd name="connsiteX22" fmla="*/ 4025 w 13319"/>
                <a:gd name="connsiteY22" fmla="*/ 3625 h 11220"/>
                <a:gd name="connsiteX23" fmla="*/ 2141 w 13319"/>
                <a:gd name="connsiteY23" fmla="*/ 2390 h 11220"/>
                <a:gd name="connsiteX24" fmla="*/ 4731 w 13319"/>
                <a:gd name="connsiteY24" fmla="*/ 1934 h 11220"/>
                <a:gd name="connsiteX25" fmla="*/ 4440 w 13319"/>
                <a:gd name="connsiteY25" fmla="*/ 20 h 11220"/>
                <a:gd name="connsiteX0" fmla="*/ 4440 w 13319"/>
                <a:gd name="connsiteY0" fmla="*/ 20 h 11220"/>
                <a:gd name="connsiteX1" fmla="*/ 7558 w 13319"/>
                <a:gd name="connsiteY1" fmla="*/ 1123 h 11220"/>
                <a:gd name="connsiteX2" fmla="*/ 10100 w 13319"/>
                <a:gd name="connsiteY2" fmla="*/ 595 h 11220"/>
                <a:gd name="connsiteX3" fmla="*/ 10877 w 13319"/>
                <a:gd name="connsiteY3" fmla="*/ 1863 h 11220"/>
                <a:gd name="connsiteX4" fmla="*/ 13108 w 13319"/>
                <a:gd name="connsiteY4" fmla="*/ 2474 h 11220"/>
                <a:gd name="connsiteX5" fmla="*/ 11301 w 13319"/>
                <a:gd name="connsiteY5" fmla="*/ 4893 h 11220"/>
                <a:gd name="connsiteX6" fmla="*/ 11230 w 13319"/>
                <a:gd name="connsiteY6" fmla="*/ 6443 h 11220"/>
                <a:gd name="connsiteX7" fmla="*/ 13316 w 13319"/>
                <a:gd name="connsiteY7" fmla="*/ 8865 h 11220"/>
                <a:gd name="connsiteX8" fmla="*/ 10672 w 13319"/>
                <a:gd name="connsiteY8" fmla="*/ 8439 h 11220"/>
                <a:gd name="connsiteX9" fmla="*/ 9818 w 13319"/>
                <a:gd name="connsiteY9" fmla="*/ 9332 h 11220"/>
                <a:gd name="connsiteX10" fmla="*/ 9587 w 13319"/>
                <a:gd name="connsiteY10" fmla="*/ 11083 h 11220"/>
                <a:gd name="connsiteX11" fmla="*/ 7769 w 13319"/>
                <a:gd name="connsiteY11" fmla="*/ 9543 h 11220"/>
                <a:gd name="connsiteX12" fmla="*/ 7100 w 13319"/>
                <a:gd name="connsiteY12" fmla="*/ 10721 h 11220"/>
                <a:gd name="connsiteX13" fmla="*/ 5932 w 13319"/>
                <a:gd name="connsiteY13" fmla="*/ 9966 h 11220"/>
                <a:gd name="connsiteX14" fmla="*/ 4312 w 13319"/>
                <a:gd name="connsiteY14" fmla="*/ 11218 h 11220"/>
                <a:gd name="connsiteX15" fmla="*/ 5155 w 13319"/>
                <a:gd name="connsiteY15" fmla="*/ 9332 h 11220"/>
                <a:gd name="connsiteX16" fmla="*/ 3954 w 13319"/>
                <a:gd name="connsiteY16" fmla="*/ 8698 h 11220"/>
                <a:gd name="connsiteX17" fmla="*/ 1 w 13319"/>
                <a:gd name="connsiteY17" fmla="*/ 8946 h 11220"/>
                <a:gd name="connsiteX18" fmla="*/ 3367 w 13319"/>
                <a:gd name="connsiteY18" fmla="*/ 6762 h 11220"/>
                <a:gd name="connsiteX19" fmla="*/ 1050 w 13319"/>
                <a:gd name="connsiteY19" fmla="*/ 4724 h 11220"/>
                <a:gd name="connsiteX20" fmla="*/ 3106 w 13319"/>
                <a:gd name="connsiteY20" fmla="*/ 3907 h 11220"/>
                <a:gd name="connsiteX21" fmla="*/ 3601 w 13319"/>
                <a:gd name="connsiteY21" fmla="*/ 3836 h 11220"/>
                <a:gd name="connsiteX22" fmla="*/ 4025 w 13319"/>
                <a:gd name="connsiteY22" fmla="*/ 3625 h 11220"/>
                <a:gd name="connsiteX23" fmla="*/ 2141 w 13319"/>
                <a:gd name="connsiteY23" fmla="*/ 2390 h 11220"/>
                <a:gd name="connsiteX24" fmla="*/ 4731 w 13319"/>
                <a:gd name="connsiteY24" fmla="*/ 1934 h 11220"/>
                <a:gd name="connsiteX25" fmla="*/ 4440 w 13319"/>
                <a:gd name="connsiteY25" fmla="*/ 20 h 11220"/>
                <a:gd name="connsiteX0" fmla="*/ 4440 w 13319"/>
                <a:gd name="connsiteY0" fmla="*/ 20 h 14170"/>
                <a:gd name="connsiteX1" fmla="*/ 7558 w 13319"/>
                <a:gd name="connsiteY1" fmla="*/ 1123 h 14170"/>
                <a:gd name="connsiteX2" fmla="*/ 10100 w 13319"/>
                <a:gd name="connsiteY2" fmla="*/ 595 h 14170"/>
                <a:gd name="connsiteX3" fmla="*/ 10877 w 13319"/>
                <a:gd name="connsiteY3" fmla="*/ 1863 h 14170"/>
                <a:gd name="connsiteX4" fmla="*/ 13108 w 13319"/>
                <a:gd name="connsiteY4" fmla="*/ 2474 h 14170"/>
                <a:gd name="connsiteX5" fmla="*/ 11301 w 13319"/>
                <a:gd name="connsiteY5" fmla="*/ 4893 h 14170"/>
                <a:gd name="connsiteX6" fmla="*/ 11230 w 13319"/>
                <a:gd name="connsiteY6" fmla="*/ 6443 h 14170"/>
                <a:gd name="connsiteX7" fmla="*/ 13316 w 13319"/>
                <a:gd name="connsiteY7" fmla="*/ 8865 h 14170"/>
                <a:gd name="connsiteX8" fmla="*/ 10672 w 13319"/>
                <a:gd name="connsiteY8" fmla="*/ 8439 h 14170"/>
                <a:gd name="connsiteX9" fmla="*/ 9818 w 13319"/>
                <a:gd name="connsiteY9" fmla="*/ 9332 h 14170"/>
                <a:gd name="connsiteX10" fmla="*/ 9587 w 13319"/>
                <a:gd name="connsiteY10" fmla="*/ 11083 h 14170"/>
                <a:gd name="connsiteX11" fmla="*/ 7769 w 13319"/>
                <a:gd name="connsiteY11" fmla="*/ 9543 h 14170"/>
                <a:gd name="connsiteX12" fmla="*/ 6733 w 13319"/>
                <a:gd name="connsiteY12" fmla="*/ 14170 h 14170"/>
                <a:gd name="connsiteX13" fmla="*/ 5932 w 13319"/>
                <a:gd name="connsiteY13" fmla="*/ 9966 h 14170"/>
                <a:gd name="connsiteX14" fmla="*/ 4312 w 13319"/>
                <a:gd name="connsiteY14" fmla="*/ 11218 h 14170"/>
                <a:gd name="connsiteX15" fmla="*/ 5155 w 13319"/>
                <a:gd name="connsiteY15" fmla="*/ 9332 h 14170"/>
                <a:gd name="connsiteX16" fmla="*/ 3954 w 13319"/>
                <a:gd name="connsiteY16" fmla="*/ 8698 h 14170"/>
                <a:gd name="connsiteX17" fmla="*/ 1 w 13319"/>
                <a:gd name="connsiteY17" fmla="*/ 8946 h 14170"/>
                <a:gd name="connsiteX18" fmla="*/ 3367 w 13319"/>
                <a:gd name="connsiteY18" fmla="*/ 6762 h 14170"/>
                <a:gd name="connsiteX19" fmla="*/ 1050 w 13319"/>
                <a:gd name="connsiteY19" fmla="*/ 4724 h 14170"/>
                <a:gd name="connsiteX20" fmla="*/ 3106 w 13319"/>
                <a:gd name="connsiteY20" fmla="*/ 3907 h 14170"/>
                <a:gd name="connsiteX21" fmla="*/ 3601 w 13319"/>
                <a:gd name="connsiteY21" fmla="*/ 3836 h 14170"/>
                <a:gd name="connsiteX22" fmla="*/ 4025 w 13319"/>
                <a:gd name="connsiteY22" fmla="*/ 3625 h 14170"/>
                <a:gd name="connsiteX23" fmla="*/ 2141 w 13319"/>
                <a:gd name="connsiteY23" fmla="*/ 2390 h 14170"/>
                <a:gd name="connsiteX24" fmla="*/ 4731 w 13319"/>
                <a:gd name="connsiteY24" fmla="*/ 1934 h 14170"/>
                <a:gd name="connsiteX25" fmla="*/ 4440 w 13319"/>
                <a:gd name="connsiteY25" fmla="*/ 20 h 14170"/>
                <a:gd name="connsiteX0" fmla="*/ 4440 w 13319"/>
                <a:gd name="connsiteY0" fmla="*/ 20 h 14170"/>
                <a:gd name="connsiteX1" fmla="*/ 7558 w 13319"/>
                <a:gd name="connsiteY1" fmla="*/ 1123 h 14170"/>
                <a:gd name="connsiteX2" fmla="*/ 10100 w 13319"/>
                <a:gd name="connsiteY2" fmla="*/ 595 h 14170"/>
                <a:gd name="connsiteX3" fmla="*/ 10877 w 13319"/>
                <a:gd name="connsiteY3" fmla="*/ 1863 h 14170"/>
                <a:gd name="connsiteX4" fmla="*/ 13108 w 13319"/>
                <a:gd name="connsiteY4" fmla="*/ 2474 h 14170"/>
                <a:gd name="connsiteX5" fmla="*/ 11301 w 13319"/>
                <a:gd name="connsiteY5" fmla="*/ 4893 h 14170"/>
                <a:gd name="connsiteX6" fmla="*/ 11230 w 13319"/>
                <a:gd name="connsiteY6" fmla="*/ 6443 h 14170"/>
                <a:gd name="connsiteX7" fmla="*/ 13316 w 13319"/>
                <a:gd name="connsiteY7" fmla="*/ 8865 h 14170"/>
                <a:gd name="connsiteX8" fmla="*/ 10672 w 13319"/>
                <a:gd name="connsiteY8" fmla="*/ 8439 h 14170"/>
                <a:gd name="connsiteX9" fmla="*/ 9818 w 13319"/>
                <a:gd name="connsiteY9" fmla="*/ 9332 h 14170"/>
                <a:gd name="connsiteX10" fmla="*/ 9587 w 13319"/>
                <a:gd name="connsiteY10" fmla="*/ 11083 h 14170"/>
                <a:gd name="connsiteX11" fmla="*/ 7769 w 13319"/>
                <a:gd name="connsiteY11" fmla="*/ 9543 h 14170"/>
                <a:gd name="connsiteX12" fmla="*/ 6733 w 13319"/>
                <a:gd name="connsiteY12" fmla="*/ 14170 h 14170"/>
                <a:gd name="connsiteX13" fmla="*/ 5932 w 13319"/>
                <a:gd name="connsiteY13" fmla="*/ 9966 h 14170"/>
                <a:gd name="connsiteX14" fmla="*/ 4312 w 13319"/>
                <a:gd name="connsiteY14" fmla="*/ 11218 h 14170"/>
                <a:gd name="connsiteX15" fmla="*/ 5155 w 13319"/>
                <a:gd name="connsiteY15" fmla="*/ 9332 h 14170"/>
                <a:gd name="connsiteX16" fmla="*/ 3954 w 13319"/>
                <a:gd name="connsiteY16" fmla="*/ 8698 h 14170"/>
                <a:gd name="connsiteX17" fmla="*/ 1 w 13319"/>
                <a:gd name="connsiteY17" fmla="*/ 8946 h 14170"/>
                <a:gd name="connsiteX18" fmla="*/ 3367 w 13319"/>
                <a:gd name="connsiteY18" fmla="*/ 6762 h 14170"/>
                <a:gd name="connsiteX19" fmla="*/ 1050 w 13319"/>
                <a:gd name="connsiteY19" fmla="*/ 4724 h 14170"/>
                <a:gd name="connsiteX20" fmla="*/ 3106 w 13319"/>
                <a:gd name="connsiteY20" fmla="*/ 3907 h 14170"/>
                <a:gd name="connsiteX21" fmla="*/ 3601 w 13319"/>
                <a:gd name="connsiteY21" fmla="*/ 3836 h 14170"/>
                <a:gd name="connsiteX22" fmla="*/ 4025 w 13319"/>
                <a:gd name="connsiteY22" fmla="*/ 3625 h 14170"/>
                <a:gd name="connsiteX23" fmla="*/ 2141 w 13319"/>
                <a:gd name="connsiteY23" fmla="*/ 2390 h 14170"/>
                <a:gd name="connsiteX24" fmla="*/ 4731 w 13319"/>
                <a:gd name="connsiteY24" fmla="*/ 1934 h 14170"/>
                <a:gd name="connsiteX25" fmla="*/ 4440 w 13319"/>
                <a:gd name="connsiteY25" fmla="*/ 20 h 14170"/>
                <a:gd name="connsiteX0" fmla="*/ 4440 w 13319"/>
                <a:gd name="connsiteY0" fmla="*/ 20 h 14170"/>
                <a:gd name="connsiteX1" fmla="*/ 7558 w 13319"/>
                <a:gd name="connsiteY1" fmla="*/ 1123 h 14170"/>
                <a:gd name="connsiteX2" fmla="*/ 10100 w 13319"/>
                <a:gd name="connsiteY2" fmla="*/ 595 h 14170"/>
                <a:gd name="connsiteX3" fmla="*/ 10877 w 13319"/>
                <a:gd name="connsiteY3" fmla="*/ 1863 h 14170"/>
                <a:gd name="connsiteX4" fmla="*/ 13108 w 13319"/>
                <a:gd name="connsiteY4" fmla="*/ 2474 h 14170"/>
                <a:gd name="connsiteX5" fmla="*/ 11301 w 13319"/>
                <a:gd name="connsiteY5" fmla="*/ 4893 h 14170"/>
                <a:gd name="connsiteX6" fmla="*/ 11230 w 13319"/>
                <a:gd name="connsiteY6" fmla="*/ 6443 h 14170"/>
                <a:gd name="connsiteX7" fmla="*/ 13316 w 13319"/>
                <a:gd name="connsiteY7" fmla="*/ 8865 h 14170"/>
                <a:gd name="connsiteX8" fmla="*/ 10672 w 13319"/>
                <a:gd name="connsiteY8" fmla="*/ 8439 h 14170"/>
                <a:gd name="connsiteX9" fmla="*/ 9818 w 13319"/>
                <a:gd name="connsiteY9" fmla="*/ 9332 h 14170"/>
                <a:gd name="connsiteX10" fmla="*/ 9587 w 13319"/>
                <a:gd name="connsiteY10" fmla="*/ 11083 h 14170"/>
                <a:gd name="connsiteX11" fmla="*/ 7769 w 13319"/>
                <a:gd name="connsiteY11" fmla="*/ 9543 h 14170"/>
                <a:gd name="connsiteX12" fmla="*/ 6733 w 13319"/>
                <a:gd name="connsiteY12" fmla="*/ 14170 h 14170"/>
                <a:gd name="connsiteX13" fmla="*/ 5932 w 13319"/>
                <a:gd name="connsiteY13" fmla="*/ 9966 h 14170"/>
                <a:gd name="connsiteX14" fmla="*/ 4312 w 13319"/>
                <a:gd name="connsiteY14" fmla="*/ 11218 h 14170"/>
                <a:gd name="connsiteX15" fmla="*/ 5155 w 13319"/>
                <a:gd name="connsiteY15" fmla="*/ 9332 h 14170"/>
                <a:gd name="connsiteX16" fmla="*/ 3954 w 13319"/>
                <a:gd name="connsiteY16" fmla="*/ 8698 h 14170"/>
                <a:gd name="connsiteX17" fmla="*/ 1 w 13319"/>
                <a:gd name="connsiteY17" fmla="*/ 8946 h 14170"/>
                <a:gd name="connsiteX18" fmla="*/ 3367 w 13319"/>
                <a:gd name="connsiteY18" fmla="*/ 6762 h 14170"/>
                <a:gd name="connsiteX19" fmla="*/ 1050 w 13319"/>
                <a:gd name="connsiteY19" fmla="*/ 4724 h 14170"/>
                <a:gd name="connsiteX20" fmla="*/ 3486 w 13319"/>
                <a:gd name="connsiteY20" fmla="*/ 4894 h 14170"/>
                <a:gd name="connsiteX21" fmla="*/ 3601 w 13319"/>
                <a:gd name="connsiteY21" fmla="*/ 3836 h 14170"/>
                <a:gd name="connsiteX22" fmla="*/ 4025 w 13319"/>
                <a:gd name="connsiteY22" fmla="*/ 3625 h 14170"/>
                <a:gd name="connsiteX23" fmla="*/ 2141 w 13319"/>
                <a:gd name="connsiteY23" fmla="*/ 2390 h 14170"/>
                <a:gd name="connsiteX24" fmla="*/ 4731 w 13319"/>
                <a:gd name="connsiteY24" fmla="*/ 1934 h 14170"/>
                <a:gd name="connsiteX25" fmla="*/ 4440 w 13319"/>
                <a:gd name="connsiteY25" fmla="*/ 20 h 14170"/>
                <a:gd name="connsiteX0" fmla="*/ 4440 w 13319"/>
                <a:gd name="connsiteY0" fmla="*/ 20 h 14170"/>
                <a:gd name="connsiteX1" fmla="*/ 7558 w 13319"/>
                <a:gd name="connsiteY1" fmla="*/ 1123 h 14170"/>
                <a:gd name="connsiteX2" fmla="*/ 10100 w 13319"/>
                <a:gd name="connsiteY2" fmla="*/ 595 h 14170"/>
                <a:gd name="connsiteX3" fmla="*/ 10877 w 13319"/>
                <a:gd name="connsiteY3" fmla="*/ 1863 h 14170"/>
                <a:gd name="connsiteX4" fmla="*/ 13108 w 13319"/>
                <a:gd name="connsiteY4" fmla="*/ 2474 h 14170"/>
                <a:gd name="connsiteX5" fmla="*/ 11301 w 13319"/>
                <a:gd name="connsiteY5" fmla="*/ 4893 h 14170"/>
                <a:gd name="connsiteX6" fmla="*/ 11230 w 13319"/>
                <a:gd name="connsiteY6" fmla="*/ 6443 h 14170"/>
                <a:gd name="connsiteX7" fmla="*/ 13316 w 13319"/>
                <a:gd name="connsiteY7" fmla="*/ 8865 h 14170"/>
                <a:gd name="connsiteX8" fmla="*/ 10672 w 13319"/>
                <a:gd name="connsiteY8" fmla="*/ 8439 h 14170"/>
                <a:gd name="connsiteX9" fmla="*/ 9818 w 13319"/>
                <a:gd name="connsiteY9" fmla="*/ 9332 h 14170"/>
                <a:gd name="connsiteX10" fmla="*/ 9587 w 13319"/>
                <a:gd name="connsiteY10" fmla="*/ 11083 h 14170"/>
                <a:gd name="connsiteX11" fmla="*/ 7769 w 13319"/>
                <a:gd name="connsiteY11" fmla="*/ 9543 h 14170"/>
                <a:gd name="connsiteX12" fmla="*/ 6733 w 13319"/>
                <a:gd name="connsiteY12" fmla="*/ 14170 h 14170"/>
                <a:gd name="connsiteX13" fmla="*/ 5932 w 13319"/>
                <a:gd name="connsiteY13" fmla="*/ 9966 h 14170"/>
                <a:gd name="connsiteX14" fmla="*/ 4312 w 13319"/>
                <a:gd name="connsiteY14" fmla="*/ 11218 h 14170"/>
                <a:gd name="connsiteX15" fmla="*/ 5155 w 13319"/>
                <a:gd name="connsiteY15" fmla="*/ 9332 h 14170"/>
                <a:gd name="connsiteX16" fmla="*/ 3954 w 13319"/>
                <a:gd name="connsiteY16" fmla="*/ 8698 h 14170"/>
                <a:gd name="connsiteX17" fmla="*/ 1 w 13319"/>
                <a:gd name="connsiteY17" fmla="*/ 8946 h 14170"/>
                <a:gd name="connsiteX18" fmla="*/ 3367 w 13319"/>
                <a:gd name="connsiteY18" fmla="*/ 6762 h 14170"/>
                <a:gd name="connsiteX19" fmla="*/ 1050 w 13319"/>
                <a:gd name="connsiteY19" fmla="*/ 4724 h 14170"/>
                <a:gd name="connsiteX20" fmla="*/ 3486 w 13319"/>
                <a:gd name="connsiteY20" fmla="*/ 4894 h 14170"/>
                <a:gd name="connsiteX21" fmla="*/ 2474 w 13319"/>
                <a:gd name="connsiteY21" fmla="*/ 3752 h 14170"/>
                <a:gd name="connsiteX22" fmla="*/ 4025 w 13319"/>
                <a:gd name="connsiteY22" fmla="*/ 3625 h 14170"/>
                <a:gd name="connsiteX23" fmla="*/ 2141 w 13319"/>
                <a:gd name="connsiteY23" fmla="*/ 2390 h 14170"/>
                <a:gd name="connsiteX24" fmla="*/ 4731 w 13319"/>
                <a:gd name="connsiteY24" fmla="*/ 1934 h 14170"/>
                <a:gd name="connsiteX25" fmla="*/ 4440 w 13319"/>
                <a:gd name="connsiteY25" fmla="*/ 20 h 14170"/>
                <a:gd name="connsiteX0" fmla="*/ 4440 w 13319"/>
                <a:gd name="connsiteY0" fmla="*/ 20 h 14170"/>
                <a:gd name="connsiteX1" fmla="*/ 7558 w 13319"/>
                <a:gd name="connsiteY1" fmla="*/ 1123 h 14170"/>
                <a:gd name="connsiteX2" fmla="*/ 10100 w 13319"/>
                <a:gd name="connsiteY2" fmla="*/ 595 h 14170"/>
                <a:gd name="connsiteX3" fmla="*/ 10877 w 13319"/>
                <a:gd name="connsiteY3" fmla="*/ 1863 h 14170"/>
                <a:gd name="connsiteX4" fmla="*/ 13108 w 13319"/>
                <a:gd name="connsiteY4" fmla="*/ 2474 h 14170"/>
                <a:gd name="connsiteX5" fmla="*/ 11301 w 13319"/>
                <a:gd name="connsiteY5" fmla="*/ 4893 h 14170"/>
                <a:gd name="connsiteX6" fmla="*/ 11230 w 13319"/>
                <a:gd name="connsiteY6" fmla="*/ 6443 h 14170"/>
                <a:gd name="connsiteX7" fmla="*/ 13316 w 13319"/>
                <a:gd name="connsiteY7" fmla="*/ 8865 h 14170"/>
                <a:gd name="connsiteX8" fmla="*/ 10672 w 13319"/>
                <a:gd name="connsiteY8" fmla="*/ 8439 h 14170"/>
                <a:gd name="connsiteX9" fmla="*/ 9818 w 13319"/>
                <a:gd name="connsiteY9" fmla="*/ 9332 h 14170"/>
                <a:gd name="connsiteX10" fmla="*/ 9587 w 13319"/>
                <a:gd name="connsiteY10" fmla="*/ 11083 h 14170"/>
                <a:gd name="connsiteX11" fmla="*/ 7769 w 13319"/>
                <a:gd name="connsiteY11" fmla="*/ 9543 h 14170"/>
                <a:gd name="connsiteX12" fmla="*/ 6733 w 13319"/>
                <a:gd name="connsiteY12" fmla="*/ 14170 h 14170"/>
                <a:gd name="connsiteX13" fmla="*/ 5932 w 13319"/>
                <a:gd name="connsiteY13" fmla="*/ 9966 h 14170"/>
                <a:gd name="connsiteX14" fmla="*/ 4312 w 13319"/>
                <a:gd name="connsiteY14" fmla="*/ 11218 h 14170"/>
                <a:gd name="connsiteX15" fmla="*/ 5155 w 13319"/>
                <a:gd name="connsiteY15" fmla="*/ 9332 h 14170"/>
                <a:gd name="connsiteX16" fmla="*/ 3954 w 13319"/>
                <a:gd name="connsiteY16" fmla="*/ 8698 h 14170"/>
                <a:gd name="connsiteX17" fmla="*/ 1 w 13319"/>
                <a:gd name="connsiteY17" fmla="*/ 8946 h 14170"/>
                <a:gd name="connsiteX18" fmla="*/ 3367 w 13319"/>
                <a:gd name="connsiteY18" fmla="*/ 6762 h 14170"/>
                <a:gd name="connsiteX19" fmla="*/ 1050 w 13319"/>
                <a:gd name="connsiteY19" fmla="*/ 4724 h 14170"/>
                <a:gd name="connsiteX20" fmla="*/ 3486 w 13319"/>
                <a:gd name="connsiteY20" fmla="*/ 4894 h 14170"/>
                <a:gd name="connsiteX21" fmla="*/ 2474 w 13319"/>
                <a:gd name="connsiteY21" fmla="*/ 3752 h 14170"/>
                <a:gd name="connsiteX22" fmla="*/ 4025 w 13319"/>
                <a:gd name="connsiteY22" fmla="*/ 3625 h 14170"/>
                <a:gd name="connsiteX23" fmla="*/ 2141 w 13319"/>
                <a:gd name="connsiteY23" fmla="*/ 2390 h 14170"/>
                <a:gd name="connsiteX24" fmla="*/ 4888 w 13319"/>
                <a:gd name="connsiteY24" fmla="*/ 2857 h 14170"/>
                <a:gd name="connsiteX25" fmla="*/ 4440 w 13319"/>
                <a:gd name="connsiteY25" fmla="*/ 20 h 14170"/>
                <a:gd name="connsiteX0" fmla="*/ 4440 w 13319"/>
                <a:gd name="connsiteY0" fmla="*/ 20 h 14170"/>
                <a:gd name="connsiteX1" fmla="*/ 7558 w 13319"/>
                <a:gd name="connsiteY1" fmla="*/ 1123 h 14170"/>
                <a:gd name="connsiteX2" fmla="*/ 10100 w 13319"/>
                <a:gd name="connsiteY2" fmla="*/ 595 h 14170"/>
                <a:gd name="connsiteX3" fmla="*/ 10877 w 13319"/>
                <a:gd name="connsiteY3" fmla="*/ 1863 h 14170"/>
                <a:gd name="connsiteX4" fmla="*/ 13108 w 13319"/>
                <a:gd name="connsiteY4" fmla="*/ 2474 h 14170"/>
                <a:gd name="connsiteX5" fmla="*/ 11301 w 13319"/>
                <a:gd name="connsiteY5" fmla="*/ 4893 h 14170"/>
                <a:gd name="connsiteX6" fmla="*/ 11230 w 13319"/>
                <a:gd name="connsiteY6" fmla="*/ 6443 h 14170"/>
                <a:gd name="connsiteX7" fmla="*/ 13316 w 13319"/>
                <a:gd name="connsiteY7" fmla="*/ 8865 h 14170"/>
                <a:gd name="connsiteX8" fmla="*/ 10672 w 13319"/>
                <a:gd name="connsiteY8" fmla="*/ 8439 h 14170"/>
                <a:gd name="connsiteX9" fmla="*/ 9818 w 13319"/>
                <a:gd name="connsiteY9" fmla="*/ 9332 h 14170"/>
                <a:gd name="connsiteX10" fmla="*/ 9587 w 13319"/>
                <a:gd name="connsiteY10" fmla="*/ 11083 h 14170"/>
                <a:gd name="connsiteX11" fmla="*/ 7769 w 13319"/>
                <a:gd name="connsiteY11" fmla="*/ 9543 h 14170"/>
                <a:gd name="connsiteX12" fmla="*/ 6733 w 13319"/>
                <a:gd name="connsiteY12" fmla="*/ 14170 h 14170"/>
                <a:gd name="connsiteX13" fmla="*/ 5932 w 13319"/>
                <a:gd name="connsiteY13" fmla="*/ 9966 h 14170"/>
                <a:gd name="connsiteX14" fmla="*/ 4312 w 13319"/>
                <a:gd name="connsiteY14" fmla="*/ 11218 h 14170"/>
                <a:gd name="connsiteX15" fmla="*/ 5155 w 13319"/>
                <a:gd name="connsiteY15" fmla="*/ 9332 h 14170"/>
                <a:gd name="connsiteX16" fmla="*/ 3954 w 13319"/>
                <a:gd name="connsiteY16" fmla="*/ 8698 h 14170"/>
                <a:gd name="connsiteX17" fmla="*/ 1 w 13319"/>
                <a:gd name="connsiteY17" fmla="*/ 8946 h 14170"/>
                <a:gd name="connsiteX18" fmla="*/ 3367 w 13319"/>
                <a:gd name="connsiteY18" fmla="*/ 6762 h 14170"/>
                <a:gd name="connsiteX19" fmla="*/ 1050 w 13319"/>
                <a:gd name="connsiteY19" fmla="*/ 4724 h 14170"/>
                <a:gd name="connsiteX20" fmla="*/ 3486 w 13319"/>
                <a:gd name="connsiteY20" fmla="*/ 4894 h 14170"/>
                <a:gd name="connsiteX21" fmla="*/ 2474 w 13319"/>
                <a:gd name="connsiteY21" fmla="*/ 3752 h 14170"/>
                <a:gd name="connsiteX22" fmla="*/ 4025 w 13319"/>
                <a:gd name="connsiteY22" fmla="*/ 3625 h 14170"/>
                <a:gd name="connsiteX23" fmla="*/ 1877 w 13319"/>
                <a:gd name="connsiteY23" fmla="*/ 1151 h 14170"/>
                <a:gd name="connsiteX24" fmla="*/ 4888 w 13319"/>
                <a:gd name="connsiteY24" fmla="*/ 2857 h 14170"/>
                <a:gd name="connsiteX25" fmla="*/ 4440 w 13319"/>
                <a:gd name="connsiteY25" fmla="*/ 20 h 14170"/>
                <a:gd name="connsiteX0" fmla="*/ 4440 w 13319"/>
                <a:gd name="connsiteY0" fmla="*/ 20 h 14170"/>
                <a:gd name="connsiteX1" fmla="*/ 7558 w 13319"/>
                <a:gd name="connsiteY1" fmla="*/ 1123 h 14170"/>
                <a:gd name="connsiteX2" fmla="*/ 10100 w 13319"/>
                <a:gd name="connsiteY2" fmla="*/ 595 h 14170"/>
                <a:gd name="connsiteX3" fmla="*/ 10877 w 13319"/>
                <a:gd name="connsiteY3" fmla="*/ 1863 h 14170"/>
                <a:gd name="connsiteX4" fmla="*/ 13108 w 13319"/>
                <a:gd name="connsiteY4" fmla="*/ 2474 h 14170"/>
                <a:gd name="connsiteX5" fmla="*/ 11301 w 13319"/>
                <a:gd name="connsiteY5" fmla="*/ 4893 h 14170"/>
                <a:gd name="connsiteX6" fmla="*/ 11230 w 13319"/>
                <a:gd name="connsiteY6" fmla="*/ 6443 h 14170"/>
                <a:gd name="connsiteX7" fmla="*/ 13316 w 13319"/>
                <a:gd name="connsiteY7" fmla="*/ 8865 h 14170"/>
                <a:gd name="connsiteX8" fmla="*/ 10672 w 13319"/>
                <a:gd name="connsiteY8" fmla="*/ 8439 h 14170"/>
                <a:gd name="connsiteX9" fmla="*/ 9818 w 13319"/>
                <a:gd name="connsiteY9" fmla="*/ 9332 h 14170"/>
                <a:gd name="connsiteX10" fmla="*/ 9587 w 13319"/>
                <a:gd name="connsiteY10" fmla="*/ 11083 h 14170"/>
                <a:gd name="connsiteX11" fmla="*/ 7769 w 13319"/>
                <a:gd name="connsiteY11" fmla="*/ 9543 h 14170"/>
                <a:gd name="connsiteX12" fmla="*/ 6733 w 13319"/>
                <a:gd name="connsiteY12" fmla="*/ 14170 h 14170"/>
                <a:gd name="connsiteX13" fmla="*/ 5932 w 13319"/>
                <a:gd name="connsiteY13" fmla="*/ 9966 h 14170"/>
                <a:gd name="connsiteX14" fmla="*/ 4312 w 13319"/>
                <a:gd name="connsiteY14" fmla="*/ 11218 h 14170"/>
                <a:gd name="connsiteX15" fmla="*/ 5155 w 13319"/>
                <a:gd name="connsiteY15" fmla="*/ 9332 h 14170"/>
                <a:gd name="connsiteX16" fmla="*/ 3954 w 13319"/>
                <a:gd name="connsiteY16" fmla="*/ 8698 h 14170"/>
                <a:gd name="connsiteX17" fmla="*/ 1 w 13319"/>
                <a:gd name="connsiteY17" fmla="*/ 8946 h 14170"/>
                <a:gd name="connsiteX18" fmla="*/ 3367 w 13319"/>
                <a:gd name="connsiteY18" fmla="*/ 6762 h 14170"/>
                <a:gd name="connsiteX19" fmla="*/ 1050 w 13319"/>
                <a:gd name="connsiteY19" fmla="*/ 4724 h 14170"/>
                <a:gd name="connsiteX20" fmla="*/ 3486 w 13319"/>
                <a:gd name="connsiteY20" fmla="*/ 4894 h 14170"/>
                <a:gd name="connsiteX21" fmla="*/ 2474 w 13319"/>
                <a:gd name="connsiteY21" fmla="*/ 3752 h 14170"/>
                <a:gd name="connsiteX22" fmla="*/ 4025 w 13319"/>
                <a:gd name="connsiteY22" fmla="*/ 3625 h 14170"/>
                <a:gd name="connsiteX23" fmla="*/ 1877 w 13319"/>
                <a:gd name="connsiteY23" fmla="*/ 1151 h 14170"/>
                <a:gd name="connsiteX24" fmla="*/ 4888 w 13319"/>
                <a:gd name="connsiteY24" fmla="*/ 2857 h 14170"/>
                <a:gd name="connsiteX25" fmla="*/ 4440 w 13319"/>
                <a:gd name="connsiteY25" fmla="*/ 20 h 14170"/>
                <a:gd name="connsiteX0" fmla="*/ 4440 w 13319"/>
                <a:gd name="connsiteY0" fmla="*/ 20 h 14170"/>
                <a:gd name="connsiteX1" fmla="*/ 7558 w 13319"/>
                <a:gd name="connsiteY1" fmla="*/ 1123 h 14170"/>
                <a:gd name="connsiteX2" fmla="*/ 10100 w 13319"/>
                <a:gd name="connsiteY2" fmla="*/ 595 h 14170"/>
                <a:gd name="connsiteX3" fmla="*/ 10877 w 13319"/>
                <a:gd name="connsiteY3" fmla="*/ 1863 h 14170"/>
                <a:gd name="connsiteX4" fmla="*/ 13108 w 13319"/>
                <a:gd name="connsiteY4" fmla="*/ 2474 h 14170"/>
                <a:gd name="connsiteX5" fmla="*/ 11301 w 13319"/>
                <a:gd name="connsiteY5" fmla="*/ 4893 h 14170"/>
                <a:gd name="connsiteX6" fmla="*/ 11230 w 13319"/>
                <a:gd name="connsiteY6" fmla="*/ 6443 h 14170"/>
                <a:gd name="connsiteX7" fmla="*/ 13316 w 13319"/>
                <a:gd name="connsiteY7" fmla="*/ 8865 h 14170"/>
                <a:gd name="connsiteX8" fmla="*/ 10672 w 13319"/>
                <a:gd name="connsiteY8" fmla="*/ 8439 h 14170"/>
                <a:gd name="connsiteX9" fmla="*/ 9818 w 13319"/>
                <a:gd name="connsiteY9" fmla="*/ 9332 h 14170"/>
                <a:gd name="connsiteX10" fmla="*/ 9587 w 13319"/>
                <a:gd name="connsiteY10" fmla="*/ 11083 h 14170"/>
                <a:gd name="connsiteX11" fmla="*/ 7769 w 13319"/>
                <a:gd name="connsiteY11" fmla="*/ 9543 h 14170"/>
                <a:gd name="connsiteX12" fmla="*/ 6733 w 13319"/>
                <a:gd name="connsiteY12" fmla="*/ 14170 h 14170"/>
                <a:gd name="connsiteX13" fmla="*/ 5932 w 13319"/>
                <a:gd name="connsiteY13" fmla="*/ 9966 h 14170"/>
                <a:gd name="connsiteX14" fmla="*/ 4312 w 13319"/>
                <a:gd name="connsiteY14" fmla="*/ 11218 h 14170"/>
                <a:gd name="connsiteX15" fmla="*/ 5155 w 13319"/>
                <a:gd name="connsiteY15" fmla="*/ 9332 h 14170"/>
                <a:gd name="connsiteX16" fmla="*/ 3954 w 13319"/>
                <a:gd name="connsiteY16" fmla="*/ 8698 h 14170"/>
                <a:gd name="connsiteX17" fmla="*/ 1 w 13319"/>
                <a:gd name="connsiteY17" fmla="*/ 8946 h 14170"/>
                <a:gd name="connsiteX18" fmla="*/ 3367 w 13319"/>
                <a:gd name="connsiteY18" fmla="*/ 6762 h 14170"/>
                <a:gd name="connsiteX19" fmla="*/ 1050 w 13319"/>
                <a:gd name="connsiteY19" fmla="*/ 4724 h 14170"/>
                <a:gd name="connsiteX20" fmla="*/ 3486 w 13319"/>
                <a:gd name="connsiteY20" fmla="*/ 4894 h 14170"/>
                <a:gd name="connsiteX21" fmla="*/ 2474 w 13319"/>
                <a:gd name="connsiteY21" fmla="*/ 3752 h 14170"/>
                <a:gd name="connsiteX22" fmla="*/ 4025 w 13319"/>
                <a:gd name="connsiteY22" fmla="*/ 3625 h 14170"/>
                <a:gd name="connsiteX23" fmla="*/ 1525 w 13319"/>
                <a:gd name="connsiteY23" fmla="*/ 1576 h 14170"/>
                <a:gd name="connsiteX24" fmla="*/ 4888 w 13319"/>
                <a:gd name="connsiteY24" fmla="*/ 2857 h 14170"/>
                <a:gd name="connsiteX25" fmla="*/ 4440 w 13319"/>
                <a:gd name="connsiteY25" fmla="*/ 20 h 14170"/>
                <a:gd name="connsiteX0" fmla="*/ 4440 w 13319"/>
                <a:gd name="connsiteY0" fmla="*/ 20 h 14170"/>
                <a:gd name="connsiteX1" fmla="*/ 7558 w 13319"/>
                <a:gd name="connsiteY1" fmla="*/ 1123 h 14170"/>
                <a:gd name="connsiteX2" fmla="*/ 10100 w 13319"/>
                <a:gd name="connsiteY2" fmla="*/ 595 h 14170"/>
                <a:gd name="connsiteX3" fmla="*/ 10877 w 13319"/>
                <a:gd name="connsiteY3" fmla="*/ 1863 h 14170"/>
                <a:gd name="connsiteX4" fmla="*/ 13108 w 13319"/>
                <a:gd name="connsiteY4" fmla="*/ 2474 h 14170"/>
                <a:gd name="connsiteX5" fmla="*/ 11301 w 13319"/>
                <a:gd name="connsiteY5" fmla="*/ 4893 h 14170"/>
                <a:gd name="connsiteX6" fmla="*/ 11230 w 13319"/>
                <a:gd name="connsiteY6" fmla="*/ 6443 h 14170"/>
                <a:gd name="connsiteX7" fmla="*/ 13316 w 13319"/>
                <a:gd name="connsiteY7" fmla="*/ 8865 h 14170"/>
                <a:gd name="connsiteX8" fmla="*/ 10672 w 13319"/>
                <a:gd name="connsiteY8" fmla="*/ 8439 h 14170"/>
                <a:gd name="connsiteX9" fmla="*/ 9818 w 13319"/>
                <a:gd name="connsiteY9" fmla="*/ 9332 h 14170"/>
                <a:gd name="connsiteX10" fmla="*/ 9587 w 13319"/>
                <a:gd name="connsiteY10" fmla="*/ 11083 h 14170"/>
                <a:gd name="connsiteX11" fmla="*/ 7769 w 13319"/>
                <a:gd name="connsiteY11" fmla="*/ 9543 h 14170"/>
                <a:gd name="connsiteX12" fmla="*/ 6733 w 13319"/>
                <a:gd name="connsiteY12" fmla="*/ 14170 h 14170"/>
                <a:gd name="connsiteX13" fmla="*/ 5932 w 13319"/>
                <a:gd name="connsiteY13" fmla="*/ 9966 h 14170"/>
                <a:gd name="connsiteX14" fmla="*/ 4312 w 13319"/>
                <a:gd name="connsiteY14" fmla="*/ 11218 h 14170"/>
                <a:gd name="connsiteX15" fmla="*/ 5155 w 13319"/>
                <a:gd name="connsiteY15" fmla="*/ 9332 h 14170"/>
                <a:gd name="connsiteX16" fmla="*/ 3954 w 13319"/>
                <a:gd name="connsiteY16" fmla="*/ 8698 h 14170"/>
                <a:gd name="connsiteX17" fmla="*/ 1 w 13319"/>
                <a:gd name="connsiteY17" fmla="*/ 8946 h 14170"/>
                <a:gd name="connsiteX18" fmla="*/ 3367 w 13319"/>
                <a:gd name="connsiteY18" fmla="*/ 6762 h 14170"/>
                <a:gd name="connsiteX19" fmla="*/ 1050 w 13319"/>
                <a:gd name="connsiteY19" fmla="*/ 4724 h 14170"/>
                <a:gd name="connsiteX20" fmla="*/ 3486 w 13319"/>
                <a:gd name="connsiteY20" fmla="*/ 4894 h 14170"/>
                <a:gd name="connsiteX21" fmla="*/ 2474 w 13319"/>
                <a:gd name="connsiteY21" fmla="*/ 3752 h 14170"/>
                <a:gd name="connsiteX22" fmla="*/ 4025 w 13319"/>
                <a:gd name="connsiteY22" fmla="*/ 3625 h 14170"/>
                <a:gd name="connsiteX23" fmla="*/ 2068 w 13319"/>
                <a:gd name="connsiteY23" fmla="*/ 1031 h 14170"/>
                <a:gd name="connsiteX24" fmla="*/ 4888 w 13319"/>
                <a:gd name="connsiteY24" fmla="*/ 2857 h 14170"/>
                <a:gd name="connsiteX25" fmla="*/ 4440 w 13319"/>
                <a:gd name="connsiteY25" fmla="*/ 20 h 14170"/>
                <a:gd name="connsiteX0" fmla="*/ 4440 w 13319"/>
                <a:gd name="connsiteY0" fmla="*/ 16 h 14166"/>
                <a:gd name="connsiteX1" fmla="*/ 6155 w 13319"/>
                <a:gd name="connsiteY1" fmla="*/ 1592 h 14166"/>
                <a:gd name="connsiteX2" fmla="*/ 10100 w 13319"/>
                <a:gd name="connsiteY2" fmla="*/ 591 h 14166"/>
                <a:gd name="connsiteX3" fmla="*/ 10877 w 13319"/>
                <a:gd name="connsiteY3" fmla="*/ 1859 h 14166"/>
                <a:gd name="connsiteX4" fmla="*/ 13108 w 13319"/>
                <a:gd name="connsiteY4" fmla="*/ 2470 h 14166"/>
                <a:gd name="connsiteX5" fmla="*/ 11301 w 13319"/>
                <a:gd name="connsiteY5" fmla="*/ 4889 h 14166"/>
                <a:gd name="connsiteX6" fmla="*/ 11230 w 13319"/>
                <a:gd name="connsiteY6" fmla="*/ 6439 h 14166"/>
                <a:gd name="connsiteX7" fmla="*/ 13316 w 13319"/>
                <a:gd name="connsiteY7" fmla="*/ 8861 h 14166"/>
                <a:gd name="connsiteX8" fmla="*/ 10672 w 13319"/>
                <a:gd name="connsiteY8" fmla="*/ 8435 h 14166"/>
                <a:gd name="connsiteX9" fmla="*/ 9818 w 13319"/>
                <a:gd name="connsiteY9" fmla="*/ 9328 h 14166"/>
                <a:gd name="connsiteX10" fmla="*/ 9587 w 13319"/>
                <a:gd name="connsiteY10" fmla="*/ 11079 h 14166"/>
                <a:gd name="connsiteX11" fmla="*/ 7769 w 13319"/>
                <a:gd name="connsiteY11" fmla="*/ 9539 h 14166"/>
                <a:gd name="connsiteX12" fmla="*/ 6733 w 13319"/>
                <a:gd name="connsiteY12" fmla="*/ 14166 h 14166"/>
                <a:gd name="connsiteX13" fmla="*/ 5932 w 13319"/>
                <a:gd name="connsiteY13" fmla="*/ 9962 h 14166"/>
                <a:gd name="connsiteX14" fmla="*/ 4312 w 13319"/>
                <a:gd name="connsiteY14" fmla="*/ 11214 h 14166"/>
                <a:gd name="connsiteX15" fmla="*/ 5155 w 13319"/>
                <a:gd name="connsiteY15" fmla="*/ 9328 h 14166"/>
                <a:gd name="connsiteX16" fmla="*/ 3954 w 13319"/>
                <a:gd name="connsiteY16" fmla="*/ 8694 h 14166"/>
                <a:gd name="connsiteX17" fmla="*/ 1 w 13319"/>
                <a:gd name="connsiteY17" fmla="*/ 8942 h 14166"/>
                <a:gd name="connsiteX18" fmla="*/ 3367 w 13319"/>
                <a:gd name="connsiteY18" fmla="*/ 6758 h 14166"/>
                <a:gd name="connsiteX19" fmla="*/ 1050 w 13319"/>
                <a:gd name="connsiteY19" fmla="*/ 4720 h 14166"/>
                <a:gd name="connsiteX20" fmla="*/ 3486 w 13319"/>
                <a:gd name="connsiteY20" fmla="*/ 4890 h 14166"/>
                <a:gd name="connsiteX21" fmla="*/ 2474 w 13319"/>
                <a:gd name="connsiteY21" fmla="*/ 3748 h 14166"/>
                <a:gd name="connsiteX22" fmla="*/ 4025 w 13319"/>
                <a:gd name="connsiteY22" fmla="*/ 3621 h 14166"/>
                <a:gd name="connsiteX23" fmla="*/ 2068 w 13319"/>
                <a:gd name="connsiteY23" fmla="*/ 1027 h 14166"/>
                <a:gd name="connsiteX24" fmla="*/ 4888 w 13319"/>
                <a:gd name="connsiteY24" fmla="*/ 2853 h 14166"/>
                <a:gd name="connsiteX25" fmla="*/ 4440 w 13319"/>
                <a:gd name="connsiteY25" fmla="*/ 16 h 14166"/>
                <a:gd name="connsiteX0" fmla="*/ 4440 w 13319"/>
                <a:gd name="connsiteY0" fmla="*/ 2456 h 16606"/>
                <a:gd name="connsiteX1" fmla="*/ 6155 w 13319"/>
                <a:gd name="connsiteY1" fmla="*/ 4032 h 16606"/>
                <a:gd name="connsiteX2" fmla="*/ 9287 w 13319"/>
                <a:gd name="connsiteY2" fmla="*/ 119 h 16606"/>
                <a:gd name="connsiteX3" fmla="*/ 10877 w 13319"/>
                <a:gd name="connsiteY3" fmla="*/ 4299 h 16606"/>
                <a:gd name="connsiteX4" fmla="*/ 13108 w 13319"/>
                <a:gd name="connsiteY4" fmla="*/ 4910 h 16606"/>
                <a:gd name="connsiteX5" fmla="*/ 11301 w 13319"/>
                <a:gd name="connsiteY5" fmla="*/ 7329 h 16606"/>
                <a:gd name="connsiteX6" fmla="*/ 11230 w 13319"/>
                <a:gd name="connsiteY6" fmla="*/ 8879 h 16606"/>
                <a:gd name="connsiteX7" fmla="*/ 13316 w 13319"/>
                <a:gd name="connsiteY7" fmla="*/ 11301 h 16606"/>
                <a:gd name="connsiteX8" fmla="*/ 10672 w 13319"/>
                <a:gd name="connsiteY8" fmla="*/ 10875 h 16606"/>
                <a:gd name="connsiteX9" fmla="*/ 9818 w 13319"/>
                <a:gd name="connsiteY9" fmla="*/ 11768 h 16606"/>
                <a:gd name="connsiteX10" fmla="*/ 9587 w 13319"/>
                <a:gd name="connsiteY10" fmla="*/ 13519 h 16606"/>
                <a:gd name="connsiteX11" fmla="*/ 7769 w 13319"/>
                <a:gd name="connsiteY11" fmla="*/ 11979 h 16606"/>
                <a:gd name="connsiteX12" fmla="*/ 6733 w 13319"/>
                <a:gd name="connsiteY12" fmla="*/ 16606 h 16606"/>
                <a:gd name="connsiteX13" fmla="*/ 5932 w 13319"/>
                <a:gd name="connsiteY13" fmla="*/ 12402 h 16606"/>
                <a:gd name="connsiteX14" fmla="*/ 4312 w 13319"/>
                <a:gd name="connsiteY14" fmla="*/ 13654 h 16606"/>
                <a:gd name="connsiteX15" fmla="*/ 5155 w 13319"/>
                <a:gd name="connsiteY15" fmla="*/ 11768 h 16606"/>
                <a:gd name="connsiteX16" fmla="*/ 3954 w 13319"/>
                <a:gd name="connsiteY16" fmla="*/ 11134 h 16606"/>
                <a:gd name="connsiteX17" fmla="*/ 1 w 13319"/>
                <a:gd name="connsiteY17" fmla="*/ 11382 h 16606"/>
                <a:gd name="connsiteX18" fmla="*/ 3367 w 13319"/>
                <a:gd name="connsiteY18" fmla="*/ 9198 h 16606"/>
                <a:gd name="connsiteX19" fmla="*/ 1050 w 13319"/>
                <a:gd name="connsiteY19" fmla="*/ 7160 h 16606"/>
                <a:gd name="connsiteX20" fmla="*/ 3486 w 13319"/>
                <a:gd name="connsiteY20" fmla="*/ 7330 h 16606"/>
                <a:gd name="connsiteX21" fmla="*/ 2474 w 13319"/>
                <a:gd name="connsiteY21" fmla="*/ 6188 h 16606"/>
                <a:gd name="connsiteX22" fmla="*/ 4025 w 13319"/>
                <a:gd name="connsiteY22" fmla="*/ 6061 h 16606"/>
                <a:gd name="connsiteX23" fmla="*/ 2068 w 13319"/>
                <a:gd name="connsiteY23" fmla="*/ 3467 h 16606"/>
                <a:gd name="connsiteX24" fmla="*/ 4888 w 13319"/>
                <a:gd name="connsiteY24" fmla="*/ 5293 h 16606"/>
                <a:gd name="connsiteX25" fmla="*/ 4440 w 13319"/>
                <a:gd name="connsiteY25" fmla="*/ 2456 h 16606"/>
                <a:gd name="connsiteX0" fmla="*/ 4440 w 13319"/>
                <a:gd name="connsiteY0" fmla="*/ 2389 h 16539"/>
                <a:gd name="connsiteX1" fmla="*/ 6155 w 13319"/>
                <a:gd name="connsiteY1" fmla="*/ 3965 h 16539"/>
                <a:gd name="connsiteX2" fmla="*/ 9287 w 13319"/>
                <a:gd name="connsiteY2" fmla="*/ 52 h 16539"/>
                <a:gd name="connsiteX3" fmla="*/ 10877 w 13319"/>
                <a:gd name="connsiteY3" fmla="*/ 4232 h 16539"/>
                <a:gd name="connsiteX4" fmla="*/ 13108 w 13319"/>
                <a:gd name="connsiteY4" fmla="*/ 4843 h 16539"/>
                <a:gd name="connsiteX5" fmla="*/ 11301 w 13319"/>
                <a:gd name="connsiteY5" fmla="*/ 7262 h 16539"/>
                <a:gd name="connsiteX6" fmla="*/ 11230 w 13319"/>
                <a:gd name="connsiteY6" fmla="*/ 8812 h 16539"/>
                <a:gd name="connsiteX7" fmla="*/ 13316 w 13319"/>
                <a:gd name="connsiteY7" fmla="*/ 11234 h 16539"/>
                <a:gd name="connsiteX8" fmla="*/ 10672 w 13319"/>
                <a:gd name="connsiteY8" fmla="*/ 10808 h 16539"/>
                <a:gd name="connsiteX9" fmla="*/ 9818 w 13319"/>
                <a:gd name="connsiteY9" fmla="*/ 11701 h 16539"/>
                <a:gd name="connsiteX10" fmla="*/ 9587 w 13319"/>
                <a:gd name="connsiteY10" fmla="*/ 13452 h 16539"/>
                <a:gd name="connsiteX11" fmla="*/ 7769 w 13319"/>
                <a:gd name="connsiteY11" fmla="*/ 11912 h 16539"/>
                <a:gd name="connsiteX12" fmla="*/ 6733 w 13319"/>
                <a:gd name="connsiteY12" fmla="*/ 16539 h 16539"/>
                <a:gd name="connsiteX13" fmla="*/ 5932 w 13319"/>
                <a:gd name="connsiteY13" fmla="*/ 12335 h 16539"/>
                <a:gd name="connsiteX14" fmla="*/ 4312 w 13319"/>
                <a:gd name="connsiteY14" fmla="*/ 13587 h 16539"/>
                <a:gd name="connsiteX15" fmla="*/ 5155 w 13319"/>
                <a:gd name="connsiteY15" fmla="*/ 11701 h 16539"/>
                <a:gd name="connsiteX16" fmla="*/ 3954 w 13319"/>
                <a:gd name="connsiteY16" fmla="*/ 11067 h 16539"/>
                <a:gd name="connsiteX17" fmla="*/ 1 w 13319"/>
                <a:gd name="connsiteY17" fmla="*/ 11315 h 16539"/>
                <a:gd name="connsiteX18" fmla="*/ 3367 w 13319"/>
                <a:gd name="connsiteY18" fmla="*/ 9131 h 16539"/>
                <a:gd name="connsiteX19" fmla="*/ 1050 w 13319"/>
                <a:gd name="connsiteY19" fmla="*/ 7093 h 16539"/>
                <a:gd name="connsiteX20" fmla="*/ 3486 w 13319"/>
                <a:gd name="connsiteY20" fmla="*/ 7263 h 16539"/>
                <a:gd name="connsiteX21" fmla="*/ 2474 w 13319"/>
                <a:gd name="connsiteY21" fmla="*/ 6121 h 16539"/>
                <a:gd name="connsiteX22" fmla="*/ 4025 w 13319"/>
                <a:gd name="connsiteY22" fmla="*/ 5994 h 16539"/>
                <a:gd name="connsiteX23" fmla="*/ 2068 w 13319"/>
                <a:gd name="connsiteY23" fmla="*/ 3400 h 16539"/>
                <a:gd name="connsiteX24" fmla="*/ 4888 w 13319"/>
                <a:gd name="connsiteY24" fmla="*/ 5226 h 16539"/>
                <a:gd name="connsiteX25" fmla="*/ 4440 w 13319"/>
                <a:gd name="connsiteY25" fmla="*/ 2389 h 16539"/>
                <a:gd name="connsiteX0" fmla="*/ 4440 w 13319"/>
                <a:gd name="connsiteY0" fmla="*/ 2389 h 16539"/>
                <a:gd name="connsiteX1" fmla="*/ 6155 w 13319"/>
                <a:gd name="connsiteY1" fmla="*/ 3965 h 16539"/>
                <a:gd name="connsiteX2" fmla="*/ 9287 w 13319"/>
                <a:gd name="connsiteY2" fmla="*/ 52 h 16539"/>
                <a:gd name="connsiteX3" fmla="*/ 10877 w 13319"/>
                <a:gd name="connsiteY3" fmla="*/ 4232 h 16539"/>
                <a:gd name="connsiteX4" fmla="*/ 13108 w 13319"/>
                <a:gd name="connsiteY4" fmla="*/ 4843 h 16539"/>
                <a:gd name="connsiteX5" fmla="*/ 11301 w 13319"/>
                <a:gd name="connsiteY5" fmla="*/ 7262 h 16539"/>
                <a:gd name="connsiteX6" fmla="*/ 11230 w 13319"/>
                <a:gd name="connsiteY6" fmla="*/ 8812 h 16539"/>
                <a:gd name="connsiteX7" fmla="*/ 13316 w 13319"/>
                <a:gd name="connsiteY7" fmla="*/ 11234 h 16539"/>
                <a:gd name="connsiteX8" fmla="*/ 10672 w 13319"/>
                <a:gd name="connsiteY8" fmla="*/ 10808 h 16539"/>
                <a:gd name="connsiteX9" fmla="*/ 9818 w 13319"/>
                <a:gd name="connsiteY9" fmla="*/ 11701 h 16539"/>
                <a:gd name="connsiteX10" fmla="*/ 9587 w 13319"/>
                <a:gd name="connsiteY10" fmla="*/ 13452 h 16539"/>
                <a:gd name="connsiteX11" fmla="*/ 7769 w 13319"/>
                <a:gd name="connsiteY11" fmla="*/ 11912 h 16539"/>
                <a:gd name="connsiteX12" fmla="*/ 6733 w 13319"/>
                <a:gd name="connsiteY12" fmla="*/ 16539 h 16539"/>
                <a:gd name="connsiteX13" fmla="*/ 5932 w 13319"/>
                <a:gd name="connsiteY13" fmla="*/ 12335 h 16539"/>
                <a:gd name="connsiteX14" fmla="*/ 4312 w 13319"/>
                <a:gd name="connsiteY14" fmla="*/ 13587 h 16539"/>
                <a:gd name="connsiteX15" fmla="*/ 5155 w 13319"/>
                <a:gd name="connsiteY15" fmla="*/ 11701 h 16539"/>
                <a:gd name="connsiteX16" fmla="*/ 3954 w 13319"/>
                <a:gd name="connsiteY16" fmla="*/ 11067 h 16539"/>
                <a:gd name="connsiteX17" fmla="*/ 1 w 13319"/>
                <a:gd name="connsiteY17" fmla="*/ 11315 h 16539"/>
                <a:gd name="connsiteX18" fmla="*/ 3367 w 13319"/>
                <a:gd name="connsiteY18" fmla="*/ 9131 h 16539"/>
                <a:gd name="connsiteX19" fmla="*/ 1050 w 13319"/>
                <a:gd name="connsiteY19" fmla="*/ 7093 h 16539"/>
                <a:gd name="connsiteX20" fmla="*/ 3486 w 13319"/>
                <a:gd name="connsiteY20" fmla="*/ 7263 h 16539"/>
                <a:gd name="connsiteX21" fmla="*/ 2474 w 13319"/>
                <a:gd name="connsiteY21" fmla="*/ 6121 h 16539"/>
                <a:gd name="connsiteX22" fmla="*/ 4025 w 13319"/>
                <a:gd name="connsiteY22" fmla="*/ 5994 h 16539"/>
                <a:gd name="connsiteX23" fmla="*/ 2068 w 13319"/>
                <a:gd name="connsiteY23" fmla="*/ 3400 h 16539"/>
                <a:gd name="connsiteX24" fmla="*/ 4888 w 13319"/>
                <a:gd name="connsiteY24" fmla="*/ 5226 h 16539"/>
                <a:gd name="connsiteX25" fmla="*/ 4440 w 13319"/>
                <a:gd name="connsiteY25" fmla="*/ 2389 h 16539"/>
                <a:gd name="connsiteX0" fmla="*/ 4440 w 13319"/>
                <a:gd name="connsiteY0" fmla="*/ 2380 h 16530"/>
                <a:gd name="connsiteX1" fmla="*/ 6155 w 13319"/>
                <a:gd name="connsiteY1" fmla="*/ 3956 h 16530"/>
                <a:gd name="connsiteX2" fmla="*/ 9287 w 13319"/>
                <a:gd name="connsiteY2" fmla="*/ 43 h 16530"/>
                <a:gd name="connsiteX3" fmla="*/ 10877 w 13319"/>
                <a:gd name="connsiteY3" fmla="*/ 4223 h 16530"/>
                <a:gd name="connsiteX4" fmla="*/ 13108 w 13319"/>
                <a:gd name="connsiteY4" fmla="*/ 4834 h 16530"/>
                <a:gd name="connsiteX5" fmla="*/ 11301 w 13319"/>
                <a:gd name="connsiteY5" fmla="*/ 7253 h 16530"/>
                <a:gd name="connsiteX6" fmla="*/ 11230 w 13319"/>
                <a:gd name="connsiteY6" fmla="*/ 8803 h 16530"/>
                <a:gd name="connsiteX7" fmla="*/ 13316 w 13319"/>
                <a:gd name="connsiteY7" fmla="*/ 11225 h 16530"/>
                <a:gd name="connsiteX8" fmla="*/ 10672 w 13319"/>
                <a:gd name="connsiteY8" fmla="*/ 10799 h 16530"/>
                <a:gd name="connsiteX9" fmla="*/ 9818 w 13319"/>
                <a:gd name="connsiteY9" fmla="*/ 11692 h 16530"/>
                <a:gd name="connsiteX10" fmla="*/ 9587 w 13319"/>
                <a:gd name="connsiteY10" fmla="*/ 13443 h 16530"/>
                <a:gd name="connsiteX11" fmla="*/ 7769 w 13319"/>
                <a:gd name="connsiteY11" fmla="*/ 11903 h 16530"/>
                <a:gd name="connsiteX12" fmla="*/ 6733 w 13319"/>
                <a:gd name="connsiteY12" fmla="*/ 16530 h 16530"/>
                <a:gd name="connsiteX13" fmla="*/ 5932 w 13319"/>
                <a:gd name="connsiteY13" fmla="*/ 12326 h 16530"/>
                <a:gd name="connsiteX14" fmla="*/ 4312 w 13319"/>
                <a:gd name="connsiteY14" fmla="*/ 13578 h 16530"/>
                <a:gd name="connsiteX15" fmla="*/ 5155 w 13319"/>
                <a:gd name="connsiteY15" fmla="*/ 11692 h 16530"/>
                <a:gd name="connsiteX16" fmla="*/ 3954 w 13319"/>
                <a:gd name="connsiteY16" fmla="*/ 11058 h 16530"/>
                <a:gd name="connsiteX17" fmla="*/ 1 w 13319"/>
                <a:gd name="connsiteY17" fmla="*/ 11306 h 16530"/>
                <a:gd name="connsiteX18" fmla="*/ 3367 w 13319"/>
                <a:gd name="connsiteY18" fmla="*/ 9122 h 16530"/>
                <a:gd name="connsiteX19" fmla="*/ 1050 w 13319"/>
                <a:gd name="connsiteY19" fmla="*/ 7084 h 16530"/>
                <a:gd name="connsiteX20" fmla="*/ 3486 w 13319"/>
                <a:gd name="connsiteY20" fmla="*/ 7254 h 16530"/>
                <a:gd name="connsiteX21" fmla="*/ 2474 w 13319"/>
                <a:gd name="connsiteY21" fmla="*/ 6112 h 16530"/>
                <a:gd name="connsiteX22" fmla="*/ 4025 w 13319"/>
                <a:gd name="connsiteY22" fmla="*/ 5985 h 16530"/>
                <a:gd name="connsiteX23" fmla="*/ 2068 w 13319"/>
                <a:gd name="connsiteY23" fmla="*/ 3391 h 16530"/>
                <a:gd name="connsiteX24" fmla="*/ 4888 w 13319"/>
                <a:gd name="connsiteY24" fmla="*/ 5217 h 16530"/>
                <a:gd name="connsiteX25" fmla="*/ 4440 w 13319"/>
                <a:gd name="connsiteY25" fmla="*/ 2380 h 16530"/>
                <a:gd name="connsiteX0" fmla="*/ 4440 w 13319"/>
                <a:gd name="connsiteY0" fmla="*/ 2380 h 16530"/>
                <a:gd name="connsiteX1" fmla="*/ 6155 w 13319"/>
                <a:gd name="connsiteY1" fmla="*/ 3956 h 16530"/>
                <a:gd name="connsiteX2" fmla="*/ 9287 w 13319"/>
                <a:gd name="connsiteY2" fmla="*/ 43 h 16530"/>
                <a:gd name="connsiteX3" fmla="*/ 9709 w 13319"/>
                <a:gd name="connsiteY3" fmla="*/ 4522 h 16530"/>
                <a:gd name="connsiteX4" fmla="*/ 13108 w 13319"/>
                <a:gd name="connsiteY4" fmla="*/ 4834 h 16530"/>
                <a:gd name="connsiteX5" fmla="*/ 11301 w 13319"/>
                <a:gd name="connsiteY5" fmla="*/ 7253 h 16530"/>
                <a:gd name="connsiteX6" fmla="*/ 11230 w 13319"/>
                <a:gd name="connsiteY6" fmla="*/ 8803 h 16530"/>
                <a:gd name="connsiteX7" fmla="*/ 13316 w 13319"/>
                <a:gd name="connsiteY7" fmla="*/ 11225 h 16530"/>
                <a:gd name="connsiteX8" fmla="*/ 10672 w 13319"/>
                <a:gd name="connsiteY8" fmla="*/ 10799 h 16530"/>
                <a:gd name="connsiteX9" fmla="*/ 9818 w 13319"/>
                <a:gd name="connsiteY9" fmla="*/ 11692 h 16530"/>
                <a:gd name="connsiteX10" fmla="*/ 9587 w 13319"/>
                <a:gd name="connsiteY10" fmla="*/ 13443 h 16530"/>
                <a:gd name="connsiteX11" fmla="*/ 7769 w 13319"/>
                <a:gd name="connsiteY11" fmla="*/ 11903 h 16530"/>
                <a:gd name="connsiteX12" fmla="*/ 6733 w 13319"/>
                <a:gd name="connsiteY12" fmla="*/ 16530 h 16530"/>
                <a:gd name="connsiteX13" fmla="*/ 5932 w 13319"/>
                <a:gd name="connsiteY13" fmla="*/ 12326 h 16530"/>
                <a:gd name="connsiteX14" fmla="*/ 4312 w 13319"/>
                <a:gd name="connsiteY14" fmla="*/ 13578 h 16530"/>
                <a:gd name="connsiteX15" fmla="*/ 5155 w 13319"/>
                <a:gd name="connsiteY15" fmla="*/ 11692 h 16530"/>
                <a:gd name="connsiteX16" fmla="*/ 3954 w 13319"/>
                <a:gd name="connsiteY16" fmla="*/ 11058 h 16530"/>
                <a:gd name="connsiteX17" fmla="*/ 1 w 13319"/>
                <a:gd name="connsiteY17" fmla="*/ 11306 h 16530"/>
                <a:gd name="connsiteX18" fmla="*/ 3367 w 13319"/>
                <a:gd name="connsiteY18" fmla="*/ 9122 h 16530"/>
                <a:gd name="connsiteX19" fmla="*/ 1050 w 13319"/>
                <a:gd name="connsiteY19" fmla="*/ 7084 h 16530"/>
                <a:gd name="connsiteX20" fmla="*/ 3486 w 13319"/>
                <a:gd name="connsiteY20" fmla="*/ 7254 h 16530"/>
                <a:gd name="connsiteX21" fmla="*/ 2474 w 13319"/>
                <a:gd name="connsiteY21" fmla="*/ 6112 h 16530"/>
                <a:gd name="connsiteX22" fmla="*/ 4025 w 13319"/>
                <a:gd name="connsiteY22" fmla="*/ 5985 h 16530"/>
                <a:gd name="connsiteX23" fmla="*/ 2068 w 13319"/>
                <a:gd name="connsiteY23" fmla="*/ 3391 h 16530"/>
                <a:gd name="connsiteX24" fmla="*/ 4888 w 13319"/>
                <a:gd name="connsiteY24" fmla="*/ 5217 h 16530"/>
                <a:gd name="connsiteX25" fmla="*/ 4440 w 13319"/>
                <a:gd name="connsiteY25" fmla="*/ 2380 h 16530"/>
                <a:gd name="connsiteX0" fmla="*/ 4440 w 14997"/>
                <a:gd name="connsiteY0" fmla="*/ 2380 h 16530"/>
                <a:gd name="connsiteX1" fmla="*/ 6155 w 14997"/>
                <a:gd name="connsiteY1" fmla="*/ 3956 h 16530"/>
                <a:gd name="connsiteX2" fmla="*/ 9287 w 14997"/>
                <a:gd name="connsiteY2" fmla="*/ 43 h 16530"/>
                <a:gd name="connsiteX3" fmla="*/ 9709 w 14997"/>
                <a:gd name="connsiteY3" fmla="*/ 4522 h 16530"/>
                <a:gd name="connsiteX4" fmla="*/ 14935 w 14997"/>
                <a:gd name="connsiteY4" fmla="*/ 621 h 16530"/>
                <a:gd name="connsiteX5" fmla="*/ 11301 w 14997"/>
                <a:gd name="connsiteY5" fmla="*/ 7253 h 16530"/>
                <a:gd name="connsiteX6" fmla="*/ 11230 w 14997"/>
                <a:gd name="connsiteY6" fmla="*/ 8803 h 16530"/>
                <a:gd name="connsiteX7" fmla="*/ 13316 w 14997"/>
                <a:gd name="connsiteY7" fmla="*/ 11225 h 16530"/>
                <a:gd name="connsiteX8" fmla="*/ 10672 w 14997"/>
                <a:gd name="connsiteY8" fmla="*/ 10799 h 16530"/>
                <a:gd name="connsiteX9" fmla="*/ 9818 w 14997"/>
                <a:gd name="connsiteY9" fmla="*/ 11692 h 16530"/>
                <a:gd name="connsiteX10" fmla="*/ 9587 w 14997"/>
                <a:gd name="connsiteY10" fmla="*/ 13443 h 16530"/>
                <a:gd name="connsiteX11" fmla="*/ 7769 w 14997"/>
                <a:gd name="connsiteY11" fmla="*/ 11903 h 16530"/>
                <a:gd name="connsiteX12" fmla="*/ 6733 w 14997"/>
                <a:gd name="connsiteY12" fmla="*/ 16530 h 16530"/>
                <a:gd name="connsiteX13" fmla="*/ 5932 w 14997"/>
                <a:gd name="connsiteY13" fmla="*/ 12326 h 16530"/>
                <a:gd name="connsiteX14" fmla="*/ 4312 w 14997"/>
                <a:gd name="connsiteY14" fmla="*/ 13578 h 16530"/>
                <a:gd name="connsiteX15" fmla="*/ 5155 w 14997"/>
                <a:gd name="connsiteY15" fmla="*/ 11692 h 16530"/>
                <a:gd name="connsiteX16" fmla="*/ 3954 w 14997"/>
                <a:gd name="connsiteY16" fmla="*/ 11058 h 16530"/>
                <a:gd name="connsiteX17" fmla="*/ 1 w 14997"/>
                <a:gd name="connsiteY17" fmla="*/ 11306 h 16530"/>
                <a:gd name="connsiteX18" fmla="*/ 3367 w 14997"/>
                <a:gd name="connsiteY18" fmla="*/ 9122 h 16530"/>
                <a:gd name="connsiteX19" fmla="*/ 1050 w 14997"/>
                <a:gd name="connsiteY19" fmla="*/ 7084 h 16530"/>
                <a:gd name="connsiteX20" fmla="*/ 3486 w 14997"/>
                <a:gd name="connsiteY20" fmla="*/ 7254 h 16530"/>
                <a:gd name="connsiteX21" fmla="*/ 2474 w 14997"/>
                <a:gd name="connsiteY21" fmla="*/ 6112 h 16530"/>
                <a:gd name="connsiteX22" fmla="*/ 4025 w 14997"/>
                <a:gd name="connsiteY22" fmla="*/ 5985 h 16530"/>
                <a:gd name="connsiteX23" fmla="*/ 2068 w 14997"/>
                <a:gd name="connsiteY23" fmla="*/ 3391 h 16530"/>
                <a:gd name="connsiteX24" fmla="*/ 4888 w 14997"/>
                <a:gd name="connsiteY24" fmla="*/ 5217 h 16530"/>
                <a:gd name="connsiteX25" fmla="*/ 4440 w 14997"/>
                <a:gd name="connsiteY25" fmla="*/ 2380 h 16530"/>
                <a:gd name="connsiteX0" fmla="*/ 4440 w 15124"/>
                <a:gd name="connsiteY0" fmla="*/ 2380 h 16530"/>
                <a:gd name="connsiteX1" fmla="*/ 6155 w 15124"/>
                <a:gd name="connsiteY1" fmla="*/ 3956 h 16530"/>
                <a:gd name="connsiteX2" fmla="*/ 9287 w 15124"/>
                <a:gd name="connsiteY2" fmla="*/ 43 h 16530"/>
                <a:gd name="connsiteX3" fmla="*/ 9709 w 15124"/>
                <a:gd name="connsiteY3" fmla="*/ 4522 h 16530"/>
                <a:gd name="connsiteX4" fmla="*/ 14935 w 15124"/>
                <a:gd name="connsiteY4" fmla="*/ 621 h 16530"/>
                <a:gd name="connsiteX5" fmla="*/ 11301 w 15124"/>
                <a:gd name="connsiteY5" fmla="*/ 7253 h 16530"/>
                <a:gd name="connsiteX6" fmla="*/ 11230 w 15124"/>
                <a:gd name="connsiteY6" fmla="*/ 8803 h 16530"/>
                <a:gd name="connsiteX7" fmla="*/ 13316 w 15124"/>
                <a:gd name="connsiteY7" fmla="*/ 11225 h 16530"/>
                <a:gd name="connsiteX8" fmla="*/ 10672 w 15124"/>
                <a:gd name="connsiteY8" fmla="*/ 10799 h 16530"/>
                <a:gd name="connsiteX9" fmla="*/ 9818 w 15124"/>
                <a:gd name="connsiteY9" fmla="*/ 11692 h 16530"/>
                <a:gd name="connsiteX10" fmla="*/ 9587 w 15124"/>
                <a:gd name="connsiteY10" fmla="*/ 13443 h 16530"/>
                <a:gd name="connsiteX11" fmla="*/ 7769 w 15124"/>
                <a:gd name="connsiteY11" fmla="*/ 11903 h 16530"/>
                <a:gd name="connsiteX12" fmla="*/ 6733 w 15124"/>
                <a:gd name="connsiteY12" fmla="*/ 16530 h 16530"/>
                <a:gd name="connsiteX13" fmla="*/ 5932 w 15124"/>
                <a:gd name="connsiteY13" fmla="*/ 12326 h 16530"/>
                <a:gd name="connsiteX14" fmla="*/ 4312 w 15124"/>
                <a:gd name="connsiteY14" fmla="*/ 13578 h 16530"/>
                <a:gd name="connsiteX15" fmla="*/ 5155 w 15124"/>
                <a:gd name="connsiteY15" fmla="*/ 11692 h 16530"/>
                <a:gd name="connsiteX16" fmla="*/ 3954 w 15124"/>
                <a:gd name="connsiteY16" fmla="*/ 11058 h 16530"/>
                <a:gd name="connsiteX17" fmla="*/ 1 w 15124"/>
                <a:gd name="connsiteY17" fmla="*/ 11306 h 16530"/>
                <a:gd name="connsiteX18" fmla="*/ 3367 w 15124"/>
                <a:gd name="connsiteY18" fmla="*/ 9122 h 16530"/>
                <a:gd name="connsiteX19" fmla="*/ 1050 w 15124"/>
                <a:gd name="connsiteY19" fmla="*/ 7084 h 16530"/>
                <a:gd name="connsiteX20" fmla="*/ 3486 w 15124"/>
                <a:gd name="connsiteY20" fmla="*/ 7254 h 16530"/>
                <a:gd name="connsiteX21" fmla="*/ 2474 w 15124"/>
                <a:gd name="connsiteY21" fmla="*/ 6112 h 16530"/>
                <a:gd name="connsiteX22" fmla="*/ 4025 w 15124"/>
                <a:gd name="connsiteY22" fmla="*/ 5985 h 16530"/>
                <a:gd name="connsiteX23" fmla="*/ 2068 w 15124"/>
                <a:gd name="connsiteY23" fmla="*/ 3391 h 16530"/>
                <a:gd name="connsiteX24" fmla="*/ 4888 w 15124"/>
                <a:gd name="connsiteY24" fmla="*/ 5217 h 16530"/>
                <a:gd name="connsiteX25" fmla="*/ 4440 w 15124"/>
                <a:gd name="connsiteY25" fmla="*/ 2380 h 16530"/>
                <a:gd name="connsiteX0" fmla="*/ 4440 w 15106"/>
                <a:gd name="connsiteY0" fmla="*/ 2380 h 16530"/>
                <a:gd name="connsiteX1" fmla="*/ 6155 w 15106"/>
                <a:gd name="connsiteY1" fmla="*/ 3956 h 16530"/>
                <a:gd name="connsiteX2" fmla="*/ 9287 w 15106"/>
                <a:gd name="connsiteY2" fmla="*/ 43 h 16530"/>
                <a:gd name="connsiteX3" fmla="*/ 9709 w 15106"/>
                <a:gd name="connsiteY3" fmla="*/ 4522 h 16530"/>
                <a:gd name="connsiteX4" fmla="*/ 14935 w 15106"/>
                <a:gd name="connsiteY4" fmla="*/ 621 h 16530"/>
                <a:gd name="connsiteX5" fmla="*/ 10770 w 15106"/>
                <a:gd name="connsiteY5" fmla="*/ 6003 h 16530"/>
                <a:gd name="connsiteX6" fmla="*/ 11230 w 15106"/>
                <a:gd name="connsiteY6" fmla="*/ 8803 h 16530"/>
                <a:gd name="connsiteX7" fmla="*/ 13316 w 15106"/>
                <a:gd name="connsiteY7" fmla="*/ 11225 h 16530"/>
                <a:gd name="connsiteX8" fmla="*/ 10672 w 15106"/>
                <a:gd name="connsiteY8" fmla="*/ 10799 h 16530"/>
                <a:gd name="connsiteX9" fmla="*/ 9818 w 15106"/>
                <a:gd name="connsiteY9" fmla="*/ 11692 h 16530"/>
                <a:gd name="connsiteX10" fmla="*/ 9587 w 15106"/>
                <a:gd name="connsiteY10" fmla="*/ 13443 h 16530"/>
                <a:gd name="connsiteX11" fmla="*/ 7769 w 15106"/>
                <a:gd name="connsiteY11" fmla="*/ 11903 h 16530"/>
                <a:gd name="connsiteX12" fmla="*/ 6733 w 15106"/>
                <a:gd name="connsiteY12" fmla="*/ 16530 h 16530"/>
                <a:gd name="connsiteX13" fmla="*/ 5932 w 15106"/>
                <a:gd name="connsiteY13" fmla="*/ 12326 h 16530"/>
                <a:gd name="connsiteX14" fmla="*/ 4312 w 15106"/>
                <a:gd name="connsiteY14" fmla="*/ 13578 h 16530"/>
                <a:gd name="connsiteX15" fmla="*/ 5155 w 15106"/>
                <a:gd name="connsiteY15" fmla="*/ 11692 h 16530"/>
                <a:gd name="connsiteX16" fmla="*/ 3954 w 15106"/>
                <a:gd name="connsiteY16" fmla="*/ 11058 h 16530"/>
                <a:gd name="connsiteX17" fmla="*/ 1 w 15106"/>
                <a:gd name="connsiteY17" fmla="*/ 11306 h 16530"/>
                <a:gd name="connsiteX18" fmla="*/ 3367 w 15106"/>
                <a:gd name="connsiteY18" fmla="*/ 9122 h 16530"/>
                <a:gd name="connsiteX19" fmla="*/ 1050 w 15106"/>
                <a:gd name="connsiteY19" fmla="*/ 7084 h 16530"/>
                <a:gd name="connsiteX20" fmla="*/ 3486 w 15106"/>
                <a:gd name="connsiteY20" fmla="*/ 7254 h 16530"/>
                <a:gd name="connsiteX21" fmla="*/ 2474 w 15106"/>
                <a:gd name="connsiteY21" fmla="*/ 6112 h 16530"/>
                <a:gd name="connsiteX22" fmla="*/ 4025 w 15106"/>
                <a:gd name="connsiteY22" fmla="*/ 5985 h 16530"/>
                <a:gd name="connsiteX23" fmla="*/ 2068 w 15106"/>
                <a:gd name="connsiteY23" fmla="*/ 3391 h 16530"/>
                <a:gd name="connsiteX24" fmla="*/ 4888 w 15106"/>
                <a:gd name="connsiteY24" fmla="*/ 5217 h 16530"/>
                <a:gd name="connsiteX25" fmla="*/ 4440 w 15106"/>
                <a:gd name="connsiteY25" fmla="*/ 2380 h 16530"/>
                <a:gd name="connsiteX0" fmla="*/ 4440 w 15106"/>
                <a:gd name="connsiteY0" fmla="*/ 2380 h 16530"/>
                <a:gd name="connsiteX1" fmla="*/ 6155 w 15106"/>
                <a:gd name="connsiteY1" fmla="*/ 3956 h 16530"/>
                <a:gd name="connsiteX2" fmla="*/ 9287 w 15106"/>
                <a:gd name="connsiteY2" fmla="*/ 43 h 16530"/>
                <a:gd name="connsiteX3" fmla="*/ 9709 w 15106"/>
                <a:gd name="connsiteY3" fmla="*/ 4522 h 16530"/>
                <a:gd name="connsiteX4" fmla="*/ 14935 w 15106"/>
                <a:gd name="connsiteY4" fmla="*/ 621 h 16530"/>
                <a:gd name="connsiteX5" fmla="*/ 10770 w 15106"/>
                <a:gd name="connsiteY5" fmla="*/ 6003 h 16530"/>
                <a:gd name="connsiteX6" fmla="*/ 10855 w 15106"/>
                <a:gd name="connsiteY6" fmla="*/ 8017 h 16530"/>
                <a:gd name="connsiteX7" fmla="*/ 11230 w 15106"/>
                <a:gd name="connsiteY7" fmla="*/ 8803 h 16530"/>
                <a:gd name="connsiteX8" fmla="*/ 13316 w 15106"/>
                <a:gd name="connsiteY8" fmla="*/ 11225 h 16530"/>
                <a:gd name="connsiteX9" fmla="*/ 10672 w 15106"/>
                <a:gd name="connsiteY9" fmla="*/ 10799 h 16530"/>
                <a:gd name="connsiteX10" fmla="*/ 9818 w 15106"/>
                <a:gd name="connsiteY10" fmla="*/ 11692 h 16530"/>
                <a:gd name="connsiteX11" fmla="*/ 9587 w 15106"/>
                <a:gd name="connsiteY11" fmla="*/ 13443 h 16530"/>
                <a:gd name="connsiteX12" fmla="*/ 7769 w 15106"/>
                <a:gd name="connsiteY12" fmla="*/ 11903 h 16530"/>
                <a:gd name="connsiteX13" fmla="*/ 6733 w 15106"/>
                <a:gd name="connsiteY13" fmla="*/ 16530 h 16530"/>
                <a:gd name="connsiteX14" fmla="*/ 5932 w 15106"/>
                <a:gd name="connsiteY14" fmla="*/ 12326 h 16530"/>
                <a:gd name="connsiteX15" fmla="*/ 4312 w 15106"/>
                <a:gd name="connsiteY15" fmla="*/ 13578 h 16530"/>
                <a:gd name="connsiteX16" fmla="*/ 5155 w 15106"/>
                <a:gd name="connsiteY16" fmla="*/ 11692 h 16530"/>
                <a:gd name="connsiteX17" fmla="*/ 3954 w 15106"/>
                <a:gd name="connsiteY17" fmla="*/ 11058 h 16530"/>
                <a:gd name="connsiteX18" fmla="*/ 1 w 15106"/>
                <a:gd name="connsiteY18" fmla="*/ 11306 h 16530"/>
                <a:gd name="connsiteX19" fmla="*/ 3367 w 15106"/>
                <a:gd name="connsiteY19" fmla="*/ 9122 h 16530"/>
                <a:gd name="connsiteX20" fmla="*/ 1050 w 15106"/>
                <a:gd name="connsiteY20" fmla="*/ 7084 h 16530"/>
                <a:gd name="connsiteX21" fmla="*/ 3486 w 15106"/>
                <a:gd name="connsiteY21" fmla="*/ 7254 h 16530"/>
                <a:gd name="connsiteX22" fmla="*/ 2474 w 15106"/>
                <a:gd name="connsiteY22" fmla="*/ 6112 h 16530"/>
                <a:gd name="connsiteX23" fmla="*/ 4025 w 15106"/>
                <a:gd name="connsiteY23" fmla="*/ 5985 h 16530"/>
                <a:gd name="connsiteX24" fmla="*/ 2068 w 15106"/>
                <a:gd name="connsiteY24" fmla="*/ 3391 h 16530"/>
                <a:gd name="connsiteX25" fmla="*/ 4888 w 15106"/>
                <a:gd name="connsiteY25" fmla="*/ 5217 h 16530"/>
                <a:gd name="connsiteX26" fmla="*/ 4440 w 15106"/>
                <a:gd name="connsiteY26" fmla="*/ 2380 h 16530"/>
                <a:gd name="connsiteX0" fmla="*/ 4440 w 15092"/>
                <a:gd name="connsiteY0" fmla="*/ 2380 h 16530"/>
                <a:gd name="connsiteX1" fmla="*/ 6155 w 15092"/>
                <a:gd name="connsiteY1" fmla="*/ 3956 h 16530"/>
                <a:gd name="connsiteX2" fmla="*/ 9287 w 15092"/>
                <a:gd name="connsiteY2" fmla="*/ 43 h 16530"/>
                <a:gd name="connsiteX3" fmla="*/ 9709 w 15092"/>
                <a:gd name="connsiteY3" fmla="*/ 4522 h 16530"/>
                <a:gd name="connsiteX4" fmla="*/ 14935 w 15092"/>
                <a:gd name="connsiteY4" fmla="*/ 621 h 16530"/>
                <a:gd name="connsiteX5" fmla="*/ 10770 w 15092"/>
                <a:gd name="connsiteY5" fmla="*/ 6003 h 16530"/>
                <a:gd name="connsiteX6" fmla="*/ 14311 w 15092"/>
                <a:gd name="connsiteY6" fmla="*/ 6842 h 16530"/>
                <a:gd name="connsiteX7" fmla="*/ 11230 w 15092"/>
                <a:gd name="connsiteY7" fmla="*/ 8803 h 16530"/>
                <a:gd name="connsiteX8" fmla="*/ 13316 w 15092"/>
                <a:gd name="connsiteY8" fmla="*/ 11225 h 16530"/>
                <a:gd name="connsiteX9" fmla="*/ 10672 w 15092"/>
                <a:gd name="connsiteY9" fmla="*/ 10799 h 16530"/>
                <a:gd name="connsiteX10" fmla="*/ 9818 w 15092"/>
                <a:gd name="connsiteY10" fmla="*/ 11692 h 16530"/>
                <a:gd name="connsiteX11" fmla="*/ 9587 w 15092"/>
                <a:gd name="connsiteY11" fmla="*/ 13443 h 16530"/>
                <a:gd name="connsiteX12" fmla="*/ 7769 w 15092"/>
                <a:gd name="connsiteY12" fmla="*/ 11903 h 16530"/>
                <a:gd name="connsiteX13" fmla="*/ 6733 w 15092"/>
                <a:gd name="connsiteY13" fmla="*/ 16530 h 16530"/>
                <a:gd name="connsiteX14" fmla="*/ 5932 w 15092"/>
                <a:gd name="connsiteY14" fmla="*/ 12326 h 16530"/>
                <a:gd name="connsiteX15" fmla="*/ 4312 w 15092"/>
                <a:gd name="connsiteY15" fmla="*/ 13578 h 16530"/>
                <a:gd name="connsiteX16" fmla="*/ 5155 w 15092"/>
                <a:gd name="connsiteY16" fmla="*/ 11692 h 16530"/>
                <a:gd name="connsiteX17" fmla="*/ 3954 w 15092"/>
                <a:gd name="connsiteY17" fmla="*/ 11058 h 16530"/>
                <a:gd name="connsiteX18" fmla="*/ 1 w 15092"/>
                <a:gd name="connsiteY18" fmla="*/ 11306 h 16530"/>
                <a:gd name="connsiteX19" fmla="*/ 3367 w 15092"/>
                <a:gd name="connsiteY19" fmla="*/ 9122 h 16530"/>
                <a:gd name="connsiteX20" fmla="*/ 1050 w 15092"/>
                <a:gd name="connsiteY20" fmla="*/ 7084 h 16530"/>
                <a:gd name="connsiteX21" fmla="*/ 3486 w 15092"/>
                <a:gd name="connsiteY21" fmla="*/ 7254 h 16530"/>
                <a:gd name="connsiteX22" fmla="*/ 2474 w 15092"/>
                <a:gd name="connsiteY22" fmla="*/ 6112 h 16530"/>
                <a:gd name="connsiteX23" fmla="*/ 4025 w 15092"/>
                <a:gd name="connsiteY23" fmla="*/ 5985 h 16530"/>
                <a:gd name="connsiteX24" fmla="*/ 2068 w 15092"/>
                <a:gd name="connsiteY24" fmla="*/ 3391 h 16530"/>
                <a:gd name="connsiteX25" fmla="*/ 4888 w 15092"/>
                <a:gd name="connsiteY25" fmla="*/ 5217 h 16530"/>
                <a:gd name="connsiteX26" fmla="*/ 4440 w 15092"/>
                <a:gd name="connsiteY26" fmla="*/ 2380 h 16530"/>
                <a:gd name="connsiteX0" fmla="*/ 4440 w 15092"/>
                <a:gd name="connsiteY0" fmla="*/ 2380 h 16530"/>
                <a:gd name="connsiteX1" fmla="*/ 6155 w 15092"/>
                <a:gd name="connsiteY1" fmla="*/ 3956 h 16530"/>
                <a:gd name="connsiteX2" fmla="*/ 9287 w 15092"/>
                <a:gd name="connsiteY2" fmla="*/ 43 h 16530"/>
                <a:gd name="connsiteX3" fmla="*/ 9709 w 15092"/>
                <a:gd name="connsiteY3" fmla="*/ 4522 h 16530"/>
                <a:gd name="connsiteX4" fmla="*/ 14935 w 15092"/>
                <a:gd name="connsiteY4" fmla="*/ 621 h 16530"/>
                <a:gd name="connsiteX5" fmla="*/ 10770 w 15092"/>
                <a:gd name="connsiteY5" fmla="*/ 6003 h 16530"/>
                <a:gd name="connsiteX6" fmla="*/ 14311 w 15092"/>
                <a:gd name="connsiteY6" fmla="*/ 6842 h 16530"/>
                <a:gd name="connsiteX7" fmla="*/ 10442 w 15092"/>
                <a:gd name="connsiteY7" fmla="*/ 8532 h 16530"/>
                <a:gd name="connsiteX8" fmla="*/ 13316 w 15092"/>
                <a:gd name="connsiteY8" fmla="*/ 11225 h 16530"/>
                <a:gd name="connsiteX9" fmla="*/ 10672 w 15092"/>
                <a:gd name="connsiteY9" fmla="*/ 10799 h 16530"/>
                <a:gd name="connsiteX10" fmla="*/ 9818 w 15092"/>
                <a:gd name="connsiteY10" fmla="*/ 11692 h 16530"/>
                <a:gd name="connsiteX11" fmla="*/ 9587 w 15092"/>
                <a:gd name="connsiteY11" fmla="*/ 13443 h 16530"/>
                <a:gd name="connsiteX12" fmla="*/ 7769 w 15092"/>
                <a:gd name="connsiteY12" fmla="*/ 11903 h 16530"/>
                <a:gd name="connsiteX13" fmla="*/ 6733 w 15092"/>
                <a:gd name="connsiteY13" fmla="*/ 16530 h 16530"/>
                <a:gd name="connsiteX14" fmla="*/ 5932 w 15092"/>
                <a:gd name="connsiteY14" fmla="*/ 12326 h 16530"/>
                <a:gd name="connsiteX15" fmla="*/ 4312 w 15092"/>
                <a:gd name="connsiteY15" fmla="*/ 13578 h 16530"/>
                <a:gd name="connsiteX16" fmla="*/ 5155 w 15092"/>
                <a:gd name="connsiteY16" fmla="*/ 11692 h 16530"/>
                <a:gd name="connsiteX17" fmla="*/ 3954 w 15092"/>
                <a:gd name="connsiteY17" fmla="*/ 11058 h 16530"/>
                <a:gd name="connsiteX18" fmla="*/ 1 w 15092"/>
                <a:gd name="connsiteY18" fmla="*/ 11306 h 16530"/>
                <a:gd name="connsiteX19" fmla="*/ 3367 w 15092"/>
                <a:gd name="connsiteY19" fmla="*/ 9122 h 16530"/>
                <a:gd name="connsiteX20" fmla="*/ 1050 w 15092"/>
                <a:gd name="connsiteY20" fmla="*/ 7084 h 16530"/>
                <a:gd name="connsiteX21" fmla="*/ 3486 w 15092"/>
                <a:gd name="connsiteY21" fmla="*/ 7254 h 16530"/>
                <a:gd name="connsiteX22" fmla="*/ 2474 w 15092"/>
                <a:gd name="connsiteY22" fmla="*/ 6112 h 16530"/>
                <a:gd name="connsiteX23" fmla="*/ 4025 w 15092"/>
                <a:gd name="connsiteY23" fmla="*/ 5985 h 16530"/>
                <a:gd name="connsiteX24" fmla="*/ 2068 w 15092"/>
                <a:gd name="connsiteY24" fmla="*/ 3391 h 16530"/>
                <a:gd name="connsiteX25" fmla="*/ 4888 w 15092"/>
                <a:gd name="connsiteY25" fmla="*/ 5217 h 16530"/>
                <a:gd name="connsiteX26" fmla="*/ 4440 w 15092"/>
                <a:gd name="connsiteY26" fmla="*/ 2380 h 16530"/>
                <a:gd name="connsiteX0" fmla="*/ 4440 w 15092"/>
                <a:gd name="connsiteY0" fmla="*/ 2380 h 16530"/>
                <a:gd name="connsiteX1" fmla="*/ 6155 w 15092"/>
                <a:gd name="connsiteY1" fmla="*/ 3956 h 16530"/>
                <a:gd name="connsiteX2" fmla="*/ 9287 w 15092"/>
                <a:gd name="connsiteY2" fmla="*/ 43 h 16530"/>
                <a:gd name="connsiteX3" fmla="*/ 9709 w 15092"/>
                <a:gd name="connsiteY3" fmla="*/ 4522 h 16530"/>
                <a:gd name="connsiteX4" fmla="*/ 14935 w 15092"/>
                <a:gd name="connsiteY4" fmla="*/ 621 h 16530"/>
                <a:gd name="connsiteX5" fmla="*/ 10770 w 15092"/>
                <a:gd name="connsiteY5" fmla="*/ 6003 h 16530"/>
                <a:gd name="connsiteX6" fmla="*/ 14311 w 15092"/>
                <a:gd name="connsiteY6" fmla="*/ 6842 h 16530"/>
                <a:gd name="connsiteX7" fmla="*/ 10442 w 15092"/>
                <a:gd name="connsiteY7" fmla="*/ 8532 h 16530"/>
                <a:gd name="connsiteX8" fmla="*/ 13316 w 15092"/>
                <a:gd name="connsiteY8" fmla="*/ 11225 h 16530"/>
                <a:gd name="connsiteX9" fmla="*/ 10672 w 15092"/>
                <a:gd name="connsiteY9" fmla="*/ 10799 h 16530"/>
                <a:gd name="connsiteX10" fmla="*/ 9818 w 15092"/>
                <a:gd name="connsiteY10" fmla="*/ 11692 h 16530"/>
                <a:gd name="connsiteX11" fmla="*/ 9587 w 15092"/>
                <a:gd name="connsiteY11" fmla="*/ 13443 h 16530"/>
                <a:gd name="connsiteX12" fmla="*/ 7769 w 15092"/>
                <a:gd name="connsiteY12" fmla="*/ 11903 h 16530"/>
                <a:gd name="connsiteX13" fmla="*/ 6733 w 15092"/>
                <a:gd name="connsiteY13" fmla="*/ 16530 h 16530"/>
                <a:gd name="connsiteX14" fmla="*/ 5932 w 15092"/>
                <a:gd name="connsiteY14" fmla="*/ 12326 h 16530"/>
                <a:gd name="connsiteX15" fmla="*/ 4312 w 15092"/>
                <a:gd name="connsiteY15" fmla="*/ 13578 h 16530"/>
                <a:gd name="connsiteX16" fmla="*/ 5155 w 15092"/>
                <a:gd name="connsiteY16" fmla="*/ 11692 h 16530"/>
                <a:gd name="connsiteX17" fmla="*/ 3954 w 15092"/>
                <a:gd name="connsiteY17" fmla="*/ 11058 h 16530"/>
                <a:gd name="connsiteX18" fmla="*/ 1 w 15092"/>
                <a:gd name="connsiteY18" fmla="*/ 11306 h 16530"/>
                <a:gd name="connsiteX19" fmla="*/ 3367 w 15092"/>
                <a:gd name="connsiteY19" fmla="*/ 9122 h 16530"/>
                <a:gd name="connsiteX20" fmla="*/ 1050 w 15092"/>
                <a:gd name="connsiteY20" fmla="*/ 7084 h 16530"/>
                <a:gd name="connsiteX21" fmla="*/ 3486 w 15092"/>
                <a:gd name="connsiteY21" fmla="*/ 7254 h 16530"/>
                <a:gd name="connsiteX22" fmla="*/ 2474 w 15092"/>
                <a:gd name="connsiteY22" fmla="*/ 6112 h 16530"/>
                <a:gd name="connsiteX23" fmla="*/ 4025 w 15092"/>
                <a:gd name="connsiteY23" fmla="*/ 5985 h 16530"/>
                <a:gd name="connsiteX24" fmla="*/ 2068 w 15092"/>
                <a:gd name="connsiteY24" fmla="*/ 3391 h 16530"/>
                <a:gd name="connsiteX25" fmla="*/ 4888 w 15092"/>
                <a:gd name="connsiteY25" fmla="*/ 5217 h 16530"/>
                <a:gd name="connsiteX26" fmla="*/ 4440 w 15092"/>
                <a:gd name="connsiteY26" fmla="*/ 2380 h 16530"/>
                <a:gd name="connsiteX0" fmla="*/ 4440 w 15092"/>
                <a:gd name="connsiteY0" fmla="*/ 2380 h 16530"/>
                <a:gd name="connsiteX1" fmla="*/ 6155 w 15092"/>
                <a:gd name="connsiteY1" fmla="*/ 3956 h 16530"/>
                <a:gd name="connsiteX2" fmla="*/ 9287 w 15092"/>
                <a:gd name="connsiteY2" fmla="*/ 43 h 16530"/>
                <a:gd name="connsiteX3" fmla="*/ 9709 w 15092"/>
                <a:gd name="connsiteY3" fmla="*/ 4522 h 16530"/>
                <a:gd name="connsiteX4" fmla="*/ 14935 w 15092"/>
                <a:gd name="connsiteY4" fmla="*/ 621 h 16530"/>
                <a:gd name="connsiteX5" fmla="*/ 10770 w 15092"/>
                <a:gd name="connsiteY5" fmla="*/ 6003 h 16530"/>
                <a:gd name="connsiteX6" fmla="*/ 14311 w 15092"/>
                <a:gd name="connsiteY6" fmla="*/ 6842 h 16530"/>
                <a:gd name="connsiteX7" fmla="*/ 10442 w 15092"/>
                <a:gd name="connsiteY7" fmla="*/ 8532 h 16530"/>
                <a:gd name="connsiteX8" fmla="*/ 13316 w 15092"/>
                <a:gd name="connsiteY8" fmla="*/ 11225 h 16530"/>
                <a:gd name="connsiteX9" fmla="*/ 10672 w 15092"/>
                <a:gd name="connsiteY9" fmla="*/ 10799 h 16530"/>
                <a:gd name="connsiteX10" fmla="*/ 9818 w 15092"/>
                <a:gd name="connsiteY10" fmla="*/ 11692 h 16530"/>
                <a:gd name="connsiteX11" fmla="*/ 9587 w 15092"/>
                <a:gd name="connsiteY11" fmla="*/ 13443 h 16530"/>
                <a:gd name="connsiteX12" fmla="*/ 7769 w 15092"/>
                <a:gd name="connsiteY12" fmla="*/ 11903 h 16530"/>
                <a:gd name="connsiteX13" fmla="*/ 6733 w 15092"/>
                <a:gd name="connsiteY13" fmla="*/ 16530 h 16530"/>
                <a:gd name="connsiteX14" fmla="*/ 5932 w 15092"/>
                <a:gd name="connsiteY14" fmla="*/ 12326 h 16530"/>
                <a:gd name="connsiteX15" fmla="*/ 4312 w 15092"/>
                <a:gd name="connsiteY15" fmla="*/ 13578 h 16530"/>
                <a:gd name="connsiteX16" fmla="*/ 5155 w 15092"/>
                <a:gd name="connsiteY16" fmla="*/ 11692 h 16530"/>
                <a:gd name="connsiteX17" fmla="*/ 3954 w 15092"/>
                <a:gd name="connsiteY17" fmla="*/ 11058 h 16530"/>
                <a:gd name="connsiteX18" fmla="*/ 1 w 15092"/>
                <a:gd name="connsiteY18" fmla="*/ 11306 h 16530"/>
                <a:gd name="connsiteX19" fmla="*/ 3367 w 15092"/>
                <a:gd name="connsiteY19" fmla="*/ 9122 h 16530"/>
                <a:gd name="connsiteX20" fmla="*/ 1050 w 15092"/>
                <a:gd name="connsiteY20" fmla="*/ 7084 h 16530"/>
                <a:gd name="connsiteX21" fmla="*/ 3486 w 15092"/>
                <a:gd name="connsiteY21" fmla="*/ 7254 h 16530"/>
                <a:gd name="connsiteX22" fmla="*/ 2474 w 15092"/>
                <a:gd name="connsiteY22" fmla="*/ 6112 h 16530"/>
                <a:gd name="connsiteX23" fmla="*/ 4025 w 15092"/>
                <a:gd name="connsiteY23" fmla="*/ 5985 h 16530"/>
                <a:gd name="connsiteX24" fmla="*/ 2068 w 15092"/>
                <a:gd name="connsiteY24" fmla="*/ 3391 h 16530"/>
                <a:gd name="connsiteX25" fmla="*/ 4888 w 15092"/>
                <a:gd name="connsiteY25" fmla="*/ 5217 h 16530"/>
                <a:gd name="connsiteX26" fmla="*/ 4440 w 15092"/>
                <a:gd name="connsiteY26" fmla="*/ 2380 h 16530"/>
                <a:gd name="connsiteX0" fmla="*/ 4440 w 15092"/>
                <a:gd name="connsiteY0" fmla="*/ 2380 h 16530"/>
                <a:gd name="connsiteX1" fmla="*/ 6155 w 15092"/>
                <a:gd name="connsiteY1" fmla="*/ 3956 h 16530"/>
                <a:gd name="connsiteX2" fmla="*/ 9287 w 15092"/>
                <a:gd name="connsiteY2" fmla="*/ 43 h 16530"/>
                <a:gd name="connsiteX3" fmla="*/ 9709 w 15092"/>
                <a:gd name="connsiteY3" fmla="*/ 4522 h 16530"/>
                <a:gd name="connsiteX4" fmla="*/ 14935 w 15092"/>
                <a:gd name="connsiteY4" fmla="*/ 621 h 16530"/>
                <a:gd name="connsiteX5" fmla="*/ 10770 w 15092"/>
                <a:gd name="connsiteY5" fmla="*/ 6003 h 16530"/>
                <a:gd name="connsiteX6" fmla="*/ 14311 w 15092"/>
                <a:gd name="connsiteY6" fmla="*/ 6842 h 16530"/>
                <a:gd name="connsiteX7" fmla="*/ 10442 w 15092"/>
                <a:gd name="connsiteY7" fmla="*/ 8532 h 16530"/>
                <a:gd name="connsiteX8" fmla="*/ 13316 w 15092"/>
                <a:gd name="connsiteY8" fmla="*/ 11225 h 16530"/>
                <a:gd name="connsiteX9" fmla="*/ 10672 w 15092"/>
                <a:gd name="connsiteY9" fmla="*/ 10799 h 16530"/>
                <a:gd name="connsiteX10" fmla="*/ 10114 w 15092"/>
                <a:gd name="connsiteY10" fmla="*/ 11139 h 16530"/>
                <a:gd name="connsiteX11" fmla="*/ 9818 w 15092"/>
                <a:gd name="connsiteY11" fmla="*/ 11692 h 16530"/>
                <a:gd name="connsiteX12" fmla="*/ 9587 w 15092"/>
                <a:gd name="connsiteY12" fmla="*/ 13443 h 16530"/>
                <a:gd name="connsiteX13" fmla="*/ 7769 w 15092"/>
                <a:gd name="connsiteY13" fmla="*/ 11903 h 16530"/>
                <a:gd name="connsiteX14" fmla="*/ 6733 w 15092"/>
                <a:gd name="connsiteY14" fmla="*/ 16530 h 16530"/>
                <a:gd name="connsiteX15" fmla="*/ 5932 w 15092"/>
                <a:gd name="connsiteY15" fmla="*/ 12326 h 16530"/>
                <a:gd name="connsiteX16" fmla="*/ 4312 w 15092"/>
                <a:gd name="connsiteY16" fmla="*/ 13578 h 16530"/>
                <a:gd name="connsiteX17" fmla="*/ 5155 w 15092"/>
                <a:gd name="connsiteY17" fmla="*/ 11692 h 16530"/>
                <a:gd name="connsiteX18" fmla="*/ 3954 w 15092"/>
                <a:gd name="connsiteY18" fmla="*/ 11058 h 16530"/>
                <a:gd name="connsiteX19" fmla="*/ 1 w 15092"/>
                <a:gd name="connsiteY19" fmla="*/ 11306 h 16530"/>
                <a:gd name="connsiteX20" fmla="*/ 3367 w 15092"/>
                <a:gd name="connsiteY20" fmla="*/ 9122 h 16530"/>
                <a:gd name="connsiteX21" fmla="*/ 1050 w 15092"/>
                <a:gd name="connsiteY21" fmla="*/ 7084 h 16530"/>
                <a:gd name="connsiteX22" fmla="*/ 3486 w 15092"/>
                <a:gd name="connsiteY22" fmla="*/ 7254 h 16530"/>
                <a:gd name="connsiteX23" fmla="*/ 2474 w 15092"/>
                <a:gd name="connsiteY23" fmla="*/ 6112 h 16530"/>
                <a:gd name="connsiteX24" fmla="*/ 4025 w 15092"/>
                <a:gd name="connsiteY24" fmla="*/ 5985 h 16530"/>
                <a:gd name="connsiteX25" fmla="*/ 2068 w 15092"/>
                <a:gd name="connsiteY25" fmla="*/ 3391 h 16530"/>
                <a:gd name="connsiteX26" fmla="*/ 4888 w 15092"/>
                <a:gd name="connsiteY26" fmla="*/ 5217 h 16530"/>
                <a:gd name="connsiteX27" fmla="*/ 4440 w 15092"/>
                <a:gd name="connsiteY27" fmla="*/ 2380 h 16530"/>
                <a:gd name="connsiteX0" fmla="*/ 4440 w 15092"/>
                <a:gd name="connsiteY0" fmla="*/ 2380 h 16530"/>
                <a:gd name="connsiteX1" fmla="*/ 6155 w 15092"/>
                <a:gd name="connsiteY1" fmla="*/ 3956 h 16530"/>
                <a:gd name="connsiteX2" fmla="*/ 9287 w 15092"/>
                <a:gd name="connsiteY2" fmla="*/ 43 h 16530"/>
                <a:gd name="connsiteX3" fmla="*/ 9709 w 15092"/>
                <a:gd name="connsiteY3" fmla="*/ 4522 h 16530"/>
                <a:gd name="connsiteX4" fmla="*/ 14935 w 15092"/>
                <a:gd name="connsiteY4" fmla="*/ 621 h 16530"/>
                <a:gd name="connsiteX5" fmla="*/ 10770 w 15092"/>
                <a:gd name="connsiteY5" fmla="*/ 6003 h 16530"/>
                <a:gd name="connsiteX6" fmla="*/ 14311 w 15092"/>
                <a:gd name="connsiteY6" fmla="*/ 6842 h 16530"/>
                <a:gd name="connsiteX7" fmla="*/ 10442 w 15092"/>
                <a:gd name="connsiteY7" fmla="*/ 8532 h 16530"/>
                <a:gd name="connsiteX8" fmla="*/ 13316 w 15092"/>
                <a:gd name="connsiteY8" fmla="*/ 11225 h 16530"/>
                <a:gd name="connsiteX9" fmla="*/ 10672 w 15092"/>
                <a:gd name="connsiteY9" fmla="*/ 10799 h 16530"/>
                <a:gd name="connsiteX10" fmla="*/ 11194 w 15092"/>
                <a:gd name="connsiteY10" fmla="*/ 12504 h 16530"/>
                <a:gd name="connsiteX11" fmla="*/ 9818 w 15092"/>
                <a:gd name="connsiteY11" fmla="*/ 11692 h 16530"/>
                <a:gd name="connsiteX12" fmla="*/ 9587 w 15092"/>
                <a:gd name="connsiteY12" fmla="*/ 13443 h 16530"/>
                <a:gd name="connsiteX13" fmla="*/ 7769 w 15092"/>
                <a:gd name="connsiteY13" fmla="*/ 11903 h 16530"/>
                <a:gd name="connsiteX14" fmla="*/ 6733 w 15092"/>
                <a:gd name="connsiteY14" fmla="*/ 16530 h 16530"/>
                <a:gd name="connsiteX15" fmla="*/ 5932 w 15092"/>
                <a:gd name="connsiteY15" fmla="*/ 12326 h 16530"/>
                <a:gd name="connsiteX16" fmla="*/ 4312 w 15092"/>
                <a:gd name="connsiteY16" fmla="*/ 13578 h 16530"/>
                <a:gd name="connsiteX17" fmla="*/ 5155 w 15092"/>
                <a:gd name="connsiteY17" fmla="*/ 11692 h 16530"/>
                <a:gd name="connsiteX18" fmla="*/ 3954 w 15092"/>
                <a:gd name="connsiteY18" fmla="*/ 11058 h 16530"/>
                <a:gd name="connsiteX19" fmla="*/ 1 w 15092"/>
                <a:gd name="connsiteY19" fmla="*/ 11306 h 16530"/>
                <a:gd name="connsiteX20" fmla="*/ 3367 w 15092"/>
                <a:gd name="connsiteY20" fmla="*/ 9122 h 16530"/>
                <a:gd name="connsiteX21" fmla="*/ 1050 w 15092"/>
                <a:gd name="connsiteY21" fmla="*/ 7084 h 16530"/>
                <a:gd name="connsiteX22" fmla="*/ 3486 w 15092"/>
                <a:gd name="connsiteY22" fmla="*/ 7254 h 16530"/>
                <a:gd name="connsiteX23" fmla="*/ 2474 w 15092"/>
                <a:gd name="connsiteY23" fmla="*/ 6112 h 16530"/>
                <a:gd name="connsiteX24" fmla="*/ 4025 w 15092"/>
                <a:gd name="connsiteY24" fmla="*/ 5985 h 16530"/>
                <a:gd name="connsiteX25" fmla="*/ 2068 w 15092"/>
                <a:gd name="connsiteY25" fmla="*/ 3391 h 16530"/>
                <a:gd name="connsiteX26" fmla="*/ 4888 w 15092"/>
                <a:gd name="connsiteY26" fmla="*/ 5217 h 16530"/>
                <a:gd name="connsiteX27" fmla="*/ 4440 w 15092"/>
                <a:gd name="connsiteY27" fmla="*/ 2380 h 16530"/>
                <a:gd name="connsiteX0" fmla="*/ 4440 w 15092"/>
                <a:gd name="connsiteY0" fmla="*/ 2380 h 16530"/>
                <a:gd name="connsiteX1" fmla="*/ 6155 w 15092"/>
                <a:gd name="connsiteY1" fmla="*/ 3956 h 16530"/>
                <a:gd name="connsiteX2" fmla="*/ 9287 w 15092"/>
                <a:gd name="connsiteY2" fmla="*/ 43 h 16530"/>
                <a:gd name="connsiteX3" fmla="*/ 9709 w 15092"/>
                <a:gd name="connsiteY3" fmla="*/ 4522 h 16530"/>
                <a:gd name="connsiteX4" fmla="*/ 14935 w 15092"/>
                <a:gd name="connsiteY4" fmla="*/ 621 h 16530"/>
                <a:gd name="connsiteX5" fmla="*/ 10770 w 15092"/>
                <a:gd name="connsiteY5" fmla="*/ 6003 h 16530"/>
                <a:gd name="connsiteX6" fmla="*/ 14311 w 15092"/>
                <a:gd name="connsiteY6" fmla="*/ 6842 h 16530"/>
                <a:gd name="connsiteX7" fmla="*/ 10442 w 15092"/>
                <a:gd name="connsiteY7" fmla="*/ 8532 h 16530"/>
                <a:gd name="connsiteX8" fmla="*/ 13316 w 15092"/>
                <a:gd name="connsiteY8" fmla="*/ 11225 h 16530"/>
                <a:gd name="connsiteX9" fmla="*/ 10672 w 15092"/>
                <a:gd name="connsiteY9" fmla="*/ 10799 h 16530"/>
                <a:gd name="connsiteX10" fmla="*/ 11194 w 15092"/>
                <a:gd name="connsiteY10" fmla="*/ 12504 h 16530"/>
                <a:gd name="connsiteX11" fmla="*/ 9818 w 15092"/>
                <a:gd name="connsiteY11" fmla="*/ 11692 h 16530"/>
                <a:gd name="connsiteX12" fmla="*/ 9587 w 15092"/>
                <a:gd name="connsiteY12" fmla="*/ 13443 h 16530"/>
                <a:gd name="connsiteX13" fmla="*/ 7769 w 15092"/>
                <a:gd name="connsiteY13" fmla="*/ 11903 h 16530"/>
                <a:gd name="connsiteX14" fmla="*/ 6733 w 15092"/>
                <a:gd name="connsiteY14" fmla="*/ 16530 h 16530"/>
                <a:gd name="connsiteX15" fmla="*/ 5932 w 15092"/>
                <a:gd name="connsiteY15" fmla="*/ 12326 h 16530"/>
                <a:gd name="connsiteX16" fmla="*/ 4312 w 15092"/>
                <a:gd name="connsiteY16" fmla="*/ 13578 h 16530"/>
                <a:gd name="connsiteX17" fmla="*/ 5155 w 15092"/>
                <a:gd name="connsiteY17" fmla="*/ 11692 h 16530"/>
                <a:gd name="connsiteX18" fmla="*/ 3954 w 15092"/>
                <a:gd name="connsiteY18" fmla="*/ 11058 h 16530"/>
                <a:gd name="connsiteX19" fmla="*/ 1 w 15092"/>
                <a:gd name="connsiteY19" fmla="*/ 11306 h 16530"/>
                <a:gd name="connsiteX20" fmla="*/ 3367 w 15092"/>
                <a:gd name="connsiteY20" fmla="*/ 9122 h 16530"/>
                <a:gd name="connsiteX21" fmla="*/ 1050 w 15092"/>
                <a:gd name="connsiteY21" fmla="*/ 7084 h 16530"/>
                <a:gd name="connsiteX22" fmla="*/ 3486 w 15092"/>
                <a:gd name="connsiteY22" fmla="*/ 7254 h 16530"/>
                <a:gd name="connsiteX23" fmla="*/ 2474 w 15092"/>
                <a:gd name="connsiteY23" fmla="*/ 6112 h 16530"/>
                <a:gd name="connsiteX24" fmla="*/ 4025 w 15092"/>
                <a:gd name="connsiteY24" fmla="*/ 5985 h 16530"/>
                <a:gd name="connsiteX25" fmla="*/ 2068 w 15092"/>
                <a:gd name="connsiteY25" fmla="*/ 3391 h 16530"/>
                <a:gd name="connsiteX26" fmla="*/ 4888 w 15092"/>
                <a:gd name="connsiteY26" fmla="*/ 5217 h 16530"/>
                <a:gd name="connsiteX27" fmla="*/ 4440 w 15092"/>
                <a:gd name="connsiteY27" fmla="*/ 2380 h 16530"/>
                <a:gd name="connsiteX0" fmla="*/ 4440 w 15092"/>
                <a:gd name="connsiteY0" fmla="*/ 2380 h 16530"/>
                <a:gd name="connsiteX1" fmla="*/ 6155 w 15092"/>
                <a:gd name="connsiteY1" fmla="*/ 3956 h 16530"/>
                <a:gd name="connsiteX2" fmla="*/ 9287 w 15092"/>
                <a:gd name="connsiteY2" fmla="*/ 43 h 16530"/>
                <a:gd name="connsiteX3" fmla="*/ 9709 w 15092"/>
                <a:gd name="connsiteY3" fmla="*/ 4522 h 16530"/>
                <a:gd name="connsiteX4" fmla="*/ 14935 w 15092"/>
                <a:gd name="connsiteY4" fmla="*/ 621 h 16530"/>
                <a:gd name="connsiteX5" fmla="*/ 10770 w 15092"/>
                <a:gd name="connsiteY5" fmla="*/ 6003 h 16530"/>
                <a:gd name="connsiteX6" fmla="*/ 14311 w 15092"/>
                <a:gd name="connsiteY6" fmla="*/ 6842 h 16530"/>
                <a:gd name="connsiteX7" fmla="*/ 10442 w 15092"/>
                <a:gd name="connsiteY7" fmla="*/ 8532 h 16530"/>
                <a:gd name="connsiteX8" fmla="*/ 13316 w 15092"/>
                <a:gd name="connsiteY8" fmla="*/ 11225 h 16530"/>
                <a:gd name="connsiteX9" fmla="*/ 10672 w 15092"/>
                <a:gd name="connsiteY9" fmla="*/ 10799 h 16530"/>
                <a:gd name="connsiteX10" fmla="*/ 11210 w 15092"/>
                <a:gd name="connsiteY10" fmla="*/ 12596 h 16530"/>
                <a:gd name="connsiteX11" fmla="*/ 9818 w 15092"/>
                <a:gd name="connsiteY11" fmla="*/ 11692 h 16530"/>
                <a:gd name="connsiteX12" fmla="*/ 9587 w 15092"/>
                <a:gd name="connsiteY12" fmla="*/ 13443 h 16530"/>
                <a:gd name="connsiteX13" fmla="*/ 7769 w 15092"/>
                <a:gd name="connsiteY13" fmla="*/ 11903 h 16530"/>
                <a:gd name="connsiteX14" fmla="*/ 6733 w 15092"/>
                <a:gd name="connsiteY14" fmla="*/ 16530 h 16530"/>
                <a:gd name="connsiteX15" fmla="*/ 5932 w 15092"/>
                <a:gd name="connsiteY15" fmla="*/ 12326 h 16530"/>
                <a:gd name="connsiteX16" fmla="*/ 4312 w 15092"/>
                <a:gd name="connsiteY16" fmla="*/ 13578 h 16530"/>
                <a:gd name="connsiteX17" fmla="*/ 5155 w 15092"/>
                <a:gd name="connsiteY17" fmla="*/ 11692 h 16530"/>
                <a:gd name="connsiteX18" fmla="*/ 3954 w 15092"/>
                <a:gd name="connsiteY18" fmla="*/ 11058 h 16530"/>
                <a:gd name="connsiteX19" fmla="*/ 1 w 15092"/>
                <a:gd name="connsiteY19" fmla="*/ 11306 h 16530"/>
                <a:gd name="connsiteX20" fmla="*/ 3367 w 15092"/>
                <a:gd name="connsiteY20" fmla="*/ 9122 h 16530"/>
                <a:gd name="connsiteX21" fmla="*/ 1050 w 15092"/>
                <a:gd name="connsiteY21" fmla="*/ 7084 h 16530"/>
                <a:gd name="connsiteX22" fmla="*/ 3486 w 15092"/>
                <a:gd name="connsiteY22" fmla="*/ 7254 h 16530"/>
                <a:gd name="connsiteX23" fmla="*/ 2474 w 15092"/>
                <a:gd name="connsiteY23" fmla="*/ 6112 h 16530"/>
                <a:gd name="connsiteX24" fmla="*/ 4025 w 15092"/>
                <a:gd name="connsiteY24" fmla="*/ 5985 h 16530"/>
                <a:gd name="connsiteX25" fmla="*/ 2068 w 15092"/>
                <a:gd name="connsiteY25" fmla="*/ 3391 h 16530"/>
                <a:gd name="connsiteX26" fmla="*/ 4888 w 15092"/>
                <a:gd name="connsiteY26" fmla="*/ 5217 h 16530"/>
                <a:gd name="connsiteX27" fmla="*/ 4440 w 15092"/>
                <a:gd name="connsiteY27" fmla="*/ 2380 h 16530"/>
                <a:gd name="connsiteX0" fmla="*/ 4440 w 15092"/>
                <a:gd name="connsiteY0" fmla="*/ 2380 h 16530"/>
                <a:gd name="connsiteX1" fmla="*/ 6155 w 15092"/>
                <a:gd name="connsiteY1" fmla="*/ 3956 h 16530"/>
                <a:gd name="connsiteX2" fmla="*/ 9287 w 15092"/>
                <a:gd name="connsiteY2" fmla="*/ 43 h 16530"/>
                <a:gd name="connsiteX3" fmla="*/ 9709 w 15092"/>
                <a:gd name="connsiteY3" fmla="*/ 4522 h 16530"/>
                <a:gd name="connsiteX4" fmla="*/ 14935 w 15092"/>
                <a:gd name="connsiteY4" fmla="*/ 621 h 16530"/>
                <a:gd name="connsiteX5" fmla="*/ 10770 w 15092"/>
                <a:gd name="connsiteY5" fmla="*/ 6003 h 16530"/>
                <a:gd name="connsiteX6" fmla="*/ 14311 w 15092"/>
                <a:gd name="connsiteY6" fmla="*/ 6842 h 16530"/>
                <a:gd name="connsiteX7" fmla="*/ 10442 w 15092"/>
                <a:gd name="connsiteY7" fmla="*/ 8532 h 16530"/>
                <a:gd name="connsiteX8" fmla="*/ 13316 w 15092"/>
                <a:gd name="connsiteY8" fmla="*/ 11225 h 16530"/>
                <a:gd name="connsiteX9" fmla="*/ 10672 w 15092"/>
                <a:gd name="connsiteY9" fmla="*/ 10799 h 16530"/>
                <a:gd name="connsiteX10" fmla="*/ 11210 w 15092"/>
                <a:gd name="connsiteY10" fmla="*/ 12596 h 16530"/>
                <a:gd name="connsiteX11" fmla="*/ 9385 w 15092"/>
                <a:gd name="connsiteY11" fmla="*/ 11326 h 16530"/>
                <a:gd name="connsiteX12" fmla="*/ 9587 w 15092"/>
                <a:gd name="connsiteY12" fmla="*/ 13443 h 16530"/>
                <a:gd name="connsiteX13" fmla="*/ 7769 w 15092"/>
                <a:gd name="connsiteY13" fmla="*/ 11903 h 16530"/>
                <a:gd name="connsiteX14" fmla="*/ 6733 w 15092"/>
                <a:gd name="connsiteY14" fmla="*/ 16530 h 16530"/>
                <a:gd name="connsiteX15" fmla="*/ 5932 w 15092"/>
                <a:gd name="connsiteY15" fmla="*/ 12326 h 16530"/>
                <a:gd name="connsiteX16" fmla="*/ 4312 w 15092"/>
                <a:gd name="connsiteY16" fmla="*/ 13578 h 16530"/>
                <a:gd name="connsiteX17" fmla="*/ 5155 w 15092"/>
                <a:gd name="connsiteY17" fmla="*/ 11692 h 16530"/>
                <a:gd name="connsiteX18" fmla="*/ 3954 w 15092"/>
                <a:gd name="connsiteY18" fmla="*/ 11058 h 16530"/>
                <a:gd name="connsiteX19" fmla="*/ 1 w 15092"/>
                <a:gd name="connsiteY19" fmla="*/ 11306 h 16530"/>
                <a:gd name="connsiteX20" fmla="*/ 3367 w 15092"/>
                <a:gd name="connsiteY20" fmla="*/ 9122 h 16530"/>
                <a:gd name="connsiteX21" fmla="*/ 1050 w 15092"/>
                <a:gd name="connsiteY21" fmla="*/ 7084 h 16530"/>
                <a:gd name="connsiteX22" fmla="*/ 3486 w 15092"/>
                <a:gd name="connsiteY22" fmla="*/ 7254 h 16530"/>
                <a:gd name="connsiteX23" fmla="*/ 2474 w 15092"/>
                <a:gd name="connsiteY23" fmla="*/ 6112 h 16530"/>
                <a:gd name="connsiteX24" fmla="*/ 4025 w 15092"/>
                <a:gd name="connsiteY24" fmla="*/ 5985 h 16530"/>
                <a:gd name="connsiteX25" fmla="*/ 2068 w 15092"/>
                <a:gd name="connsiteY25" fmla="*/ 3391 h 16530"/>
                <a:gd name="connsiteX26" fmla="*/ 4888 w 15092"/>
                <a:gd name="connsiteY26" fmla="*/ 5217 h 16530"/>
                <a:gd name="connsiteX27" fmla="*/ 4440 w 15092"/>
                <a:gd name="connsiteY27" fmla="*/ 2380 h 16530"/>
                <a:gd name="connsiteX0" fmla="*/ 4440 w 15092"/>
                <a:gd name="connsiteY0" fmla="*/ 2380 h 16530"/>
                <a:gd name="connsiteX1" fmla="*/ 6155 w 15092"/>
                <a:gd name="connsiteY1" fmla="*/ 3956 h 16530"/>
                <a:gd name="connsiteX2" fmla="*/ 9287 w 15092"/>
                <a:gd name="connsiteY2" fmla="*/ 43 h 16530"/>
                <a:gd name="connsiteX3" fmla="*/ 9709 w 15092"/>
                <a:gd name="connsiteY3" fmla="*/ 4522 h 16530"/>
                <a:gd name="connsiteX4" fmla="*/ 14935 w 15092"/>
                <a:gd name="connsiteY4" fmla="*/ 621 h 16530"/>
                <a:gd name="connsiteX5" fmla="*/ 10770 w 15092"/>
                <a:gd name="connsiteY5" fmla="*/ 6003 h 16530"/>
                <a:gd name="connsiteX6" fmla="*/ 14311 w 15092"/>
                <a:gd name="connsiteY6" fmla="*/ 6842 h 16530"/>
                <a:gd name="connsiteX7" fmla="*/ 10442 w 15092"/>
                <a:gd name="connsiteY7" fmla="*/ 8532 h 16530"/>
                <a:gd name="connsiteX8" fmla="*/ 13316 w 15092"/>
                <a:gd name="connsiteY8" fmla="*/ 11225 h 16530"/>
                <a:gd name="connsiteX9" fmla="*/ 10672 w 15092"/>
                <a:gd name="connsiteY9" fmla="*/ 10799 h 16530"/>
                <a:gd name="connsiteX10" fmla="*/ 11210 w 15092"/>
                <a:gd name="connsiteY10" fmla="*/ 12596 h 16530"/>
                <a:gd name="connsiteX11" fmla="*/ 9385 w 15092"/>
                <a:gd name="connsiteY11" fmla="*/ 11326 h 16530"/>
                <a:gd name="connsiteX12" fmla="*/ 9587 w 15092"/>
                <a:gd name="connsiteY12" fmla="*/ 13443 h 16530"/>
                <a:gd name="connsiteX13" fmla="*/ 7769 w 15092"/>
                <a:gd name="connsiteY13" fmla="*/ 11903 h 16530"/>
                <a:gd name="connsiteX14" fmla="*/ 6733 w 15092"/>
                <a:gd name="connsiteY14" fmla="*/ 16530 h 16530"/>
                <a:gd name="connsiteX15" fmla="*/ 5932 w 15092"/>
                <a:gd name="connsiteY15" fmla="*/ 12326 h 16530"/>
                <a:gd name="connsiteX16" fmla="*/ 4312 w 15092"/>
                <a:gd name="connsiteY16" fmla="*/ 13578 h 16530"/>
                <a:gd name="connsiteX17" fmla="*/ 5155 w 15092"/>
                <a:gd name="connsiteY17" fmla="*/ 11692 h 16530"/>
                <a:gd name="connsiteX18" fmla="*/ 3954 w 15092"/>
                <a:gd name="connsiteY18" fmla="*/ 11058 h 16530"/>
                <a:gd name="connsiteX19" fmla="*/ 1 w 15092"/>
                <a:gd name="connsiteY19" fmla="*/ 11306 h 16530"/>
                <a:gd name="connsiteX20" fmla="*/ 3367 w 15092"/>
                <a:gd name="connsiteY20" fmla="*/ 9122 h 16530"/>
                <a:gd name="connsiteX21" fmla="*/ 1050 w 15092"/>
                <a:gd name="connsiteY21" fmla="*/ 7084 h 16530"/>
                <a:gd name="connsiteX22" fmla="*/ 3486 w 15092"/>
                <a:gd name="connsiteY22" fmla="*/ 7254 h 16530"/>
                <a:gd name="connsiteX23" fmla="*/ 2474 w 15092"/>
                <a:gd name="connsiteY23" fmla="*/ 6112 h 16530"/>
                <a:gd name="connsiteX24" fmla="*/ 4025 w 15092"/>
                <a:gd name="connsiteY24" fmla="*/ 5985 h 16530"/>
                <a:gd name="connsiteX25" fmla="*/ 2068 w 15092"/>
                <a:gd name="connsiteY25" fmla="*/ 3391 h 16530"/>
                <a:gd name="connsiteX26" fmla="*/ 4888 w 15092"/>
                <a:gd name="connsiteY26" fmla="*/ 5217 h 16530"/>
                <a:gd name="connsiteX27" fmla="*/ 4440 w 15092"/>
                <a:gd name="connsiteY27" fmla="*/ 2380 h 16530"/>
                <a:gd name="connsiteX0" fmla="*/ 4440 w 15092"/>
                <a:gd name="connsiteY0" fmla="*/ 2380 h 16530"/>
                <a:gd name="connsiteX1" fmla="*/ 6155 w 15092"/>
                <a:gd name="connsiteY1" fmla="*/ 3956 h 16530"/>
                <a:gd name="connsiteX2" fmla="*/ 9287 w 15092"/>
                <a:gd name="connsiteY2" fmla="*/ 43 h 16530"/>
                <a:gd name="connsiteX3" fmla="*/ 9709 w 15092"/>
                <a:gd name="connsiteY3" fmla="*/ 4522 h 16530"/>
                <a:gd name="connsiteX4" fmla="*/ 14935 w 15092"/>
                <a:gd name="connsiteY4" fmla="*/ 621 h 16530"/>
                <a:gd name="connsiteX5" fmla="*/ 10770 w 15092"/>
                <a:gd name="connsiteY5" fmla="*/ 6003 h 16530"/>
                <a:gd name="connsiteX6" fmla="*/ 14311 w 15092"/>
                <a:gd name="connsiteY6" fmla="*/ 6842 h 16530"/>
                <a:gd name="connsiteX7" fmla="*/ 10442 w 15092"/>
                <a:gd name="connsiteY7" fmla="*/ 8532 h 16530"/>
                <a:gd name="connsiteX8" fmla="*/ 13316 w 15092"/>
                <a:gd name="connsiteY8" fmla="*/ 11225 h 16530"/>
                <a:gd name="connsiteX9" fmla="*/ 10672 w 15092"/>
                <a:gd name="connsiteY9" fmla="*/ 10799 h 16530"/>
                <a:gd name="connsiteX10" fmla="*/ 11210 w 15092"/>
                <a:gd name="connsiteY10" fmla="*/ 12596 h 16530"/>
                <a:gd name="connsiteX11" fmla="*/ 9385 w 15092"/>
                <a:gd name="connsiteY11" fmla="*/ 11326 h 16530"/>
                <a:gd name="connsiteX12" fmla="*/ 9587 w 15092"/>
                <a:gd name="connsiteY12" fmla="*/ 13443 h 16530"/>
                <a:gd name="connsiteX13" fmla="*/ 7769 w 15092"/>
                <a:gd name="connsiteY13" fmla="*/ 11903 h 16530"/>
                <a:gd name="connsiteX14" fmla="*/ 6733 w 15092"/>
                <a:gd name="connsiteY14" fmla="*/ 16530 h 16530"/>
                <a:gd name="connsiteX15" fmla="*/ 5932 w 15092"/>
                <a:gd name="connsiteY15" fmla="*/ 12326 h 16530"/>
                <a:gd name="connsiteX16" fmla="*/ 4312 w 15092"/>
                <a:gd name="connsiteY16" fmla="*/ 13578 h 16530"/>
                <a:gd name="connsiteX17" fmla="*/ 5155 w 15092"/>
                <a:gd name="connsiteY17" fmla="*/ 11692 h 16530"/>
                <a:gd name="connsiteX18" fmla="*/ 3954 w 15092"/>
                <a:gd name="connsiteY18" fmla="*/ 11058 h 16530"/>
                <a:gd name="connsiteX19" fmla="*/ 1 w 15092"/>
                <a:gd name="connsiteY19" fmla="*/ 11306 h 16530"/>
                <a:gd name="connsiteX20" fmla="*/ 3367 w 15092"/>
                <a:gd name="connsiteY20" fmla="*/ 9122 h 16530"/>
                <a:gd name="connsiteX21" fmla="*/ 1050 w 15092"/>
                <a:gd name="connsiteY21" fmla="*/ 7084 h 16530"/>
                <a:gd name="connsiteX22" fmla="*/ 3486 w 15092"/>
                <a:gd name="connsiteY22" fmla="*/ 7254 h 16530"/>
                <a:gd name="connsiteX23" fmla="*/ 2474 w 15092"/>
                <a:gd name="connsiteY23" fmla="*/ 6112 h 16530"/>
                <a:gd name="connsiteX24" fmla="*/ 4025 w 15092"/>
                <a:gd name="connsiteY24" fmla="*/ 5985 h 16530"/>
                <a:gd name="connsiteX25" fmla="*/ 2068 w 15092"/>
                <a:gd name="connsiteY25" fmla="*/ 3391 h 16530"/>
                <a:gd name="connsiteX26" fmla="*/ 4888 w 15092"/>
                <a:gd name="connsiteY26" fmla="*/ 5217 h 16530"/>
                <a:gd name="connsiteX27" fmla="*/ 4440 w 15092"/>
                <a:gd name="connsiteY27" fmla="*/ 2380 h 16530"/>
                <a:gd name="connsiteX0" fmla="*/ 4440 w 15092"/>
                <a:gd name="connsiteY0" fmla="*/ 2380 h 16530"/>
                <a:gd name="connsiteX1" fmla="*/ 6155 w 15092"/>
                <a:gd name="connsiteY1" fmla="*/ 3956 h 16530"/>
                <a:gd name="connsiteX2" fmla="*/ 9287 w 15092"/>
                <a:gd name="connsiteY2" fmla="*/ 43 h 16530"/>
                <a:gd name="connsiteX3" fmla="*/ 9709 w 15092"/>
                <a:gd name="connsiteY3" fmla="*/ 4522 h 16530"/>
                <a:gd name="connsiteX4" fmla="*/ 14935 w 15092"/>
                <a:gd name="connsiteY4" fmla="*/ 621 h 16530"/>
                <a:gd name="connsiteX5" fmla="*/ 10770 w 15092"/>
                <a:gd name="connsiteY5" fmla="*/ 6003 h 16530"/>
                <a:gd name="connsiteX6" fmla="*/ 14311 w 15092"/>
                <a:gd name="connsiteY6" fmla="*/ 6842 h 16530"/>
                <a:gd name="connsiteX7" fmla="*/ 10442 w 15092"/>
                <a:gd name="connsiteY7" fmla="*/ 8532 h 16530"/>
                <a:gd name="connsiteX8" fmla="*/ 13316 w 15092"/>
                <a:gd name="connsiteY8" fmla="*/ 11225 h 16530"/>
                <a:gd name="connsiteX9" fmla="*/ 10672 w 15092"/>
                <a:gd name="connsiteY9" fmla="*/ 10799 h 16530"/>
                <a:gd name="connsiteX10" fmla="*/ 12616 w 15092"/>
                <a:gd name="connsiteY10" fmla="*/ 14011 h 16530"/>
                <a:gd name="connsiteX11" fmla="*/ 9385 w 15092"/>
                <a:gd name="connsiteY11" fmla="*/ 11326 h 16530"/>
                <a:gd name="connsiteX12" fmla="*/ 9587 w 15092"/>
                <a:gd name="connsiteY12" fmla="*/ 13443 h 16530"/>
                <a:gd name="connsiteX13" fmla="*/ 7769 w 15092"/>
                <a:gd name="connsiteY13" fmla="*/ 11903 h 16530"/>
                <a:gd name="connsiteX14" fmla="*/ 6733 w 15092"/>
                <a:gd name="connsiteY14" fmla="*/ 16530 h 16530"/>
                <a:gd name="connsiteX15" fmla="*/ 5932 w 15092"/>
                <a:gd name="connsiteY15" fmla="*/ 12326 h 16530"/>
                <a:gd name="connsiteX16" fmla="*/ 4312 w 15092"/>
                <a:gd name="connsiteY16" fmla="*/ 13578 h 16530"/>
                <a:gd name="connsiteX17" fmla="*/ 5155 w 15092"/>
                <a:gd name="connsiteY17" fmla="*/ 11692 h 16530"/>
                <a:gd name="connsiteX18" fmla="*/ 3954 w 15092"/>
                <a:gd name="connsiteY18" fmla="*/ 11058 h 16530"/>
                <a:gd name="connsiteX19" fmla="*/ 1 w 15092"/>
                <a:gd name="connsiteY19" fmla="*/ 11306 h 16530"/>
                <a:gd name="connsiteX20" fmla="*/ 3367 w 15092"/>
                <a:gd name="connsiteY20" fmla="*/ 9122 h 16530"/>
                <a:gd name="connsiteX21" fmla="*/ 1050 w 15092"/>
                <a:gd name="connsiteY21" fmla="*/ 7084 h 16530"/>
                <a:gd name="connsiteX22" fmla="*/ 3486 w 15092"/>
                <a:gd name="connsiteY22" fmla="*/ 7254 h 16530"/>
                <a:gd name="connsiteX23" fmla="*/ 2474 w 15092"/>
                <a:gd name="connsiteY23" fmla="*/ 6112 h 16530"/>
                <a:gd name="connsiteX24" fmla="*/ 4025 w 15092"/>
                <a:gd name="connsiteY24" fmla="*/ 5985 h 16530"/>
                <a:gd name="connsiteX25" fmla="*/ 2068 w 15092"/>
                <a:gd name="connsiteY25" fmla="*/ 3391 h 16530"/>
                <a:gd name="connsiteX26" fmla="*/ 4888 w 15092"/>
                <a:gd name="connsiteY26" fmla="*/ 5217 h 16530"/>
                <a:gd name="connsiteX27" fmla="*/ 4440 w 15092"/>
                <a:gd name="connsiteY27" fmla="*/ 2380 h 16530"/>
                <a:gd name="connsiteX0" fmla="*/ 4440 w 15092"/>
                <a:gd name="connsiteY0" fmla="*/ 2380 h 16558"/>
                <a:gd name="connsiteX1" fmla="*/ 6155 w 15092"/>
                <a:gd name="connsiteY1" fmla="*/ 3956 h 16558"/>
                <a:gd name="connsiteX2" fmla="*/ 9287 w 15092"/>
                <a:gd name="connsiteY2" fmla="*/ 43 h 16558"/>
                <a:gd name="connsiteX3" fmla="*/ 9709 w 15092"/>
                <a:gd name="connsiteY3" fmla="*/ 4522 h 16558"/>
                <a:gd name="connsiteX4" fmla="*/ 14935 w 15092"/>
                <a:gd name="connsiteY4" fmla="*/ 621 h 16558"/>
                <a:gd name="connsiteX5" fmla="*/ 10770 w 15092"/>
                <a:gd name="connsiteY5" fmla="*/ 6003 h 16558"/>
                <a:gd name="connsiteX6" fmla="*/ 14311 w 15092"/>
                <a:gd name="connsiteY6" fmla="*/ 6842 h 16558"/>
                <a:gd name="connsiteX7" fmla="*/ 10442 w 15092"/>
                <a:gd name="connsiteY7" fmla="*/ 8532 h 16558"/>
                <a:gd name="connsiteX8" fmla="*/ 13316 w 15092"/>
                <a:gd name="connsiteY8" fmla="*/ 11225 h 16558"/>
                <a:gd name="connsiteX9" fmla="*/ 10672 w 15092"/>
                <a:gd name="connsiteY9" fmla="*/ 10799 h 16558"/>
                <a:gd name="connsiteX10" fmla="*/ 12616 w 15092"/>
                <a:gd name="connsiteY10" fmla="*/ 14011 h 16558"/>
                <a:gd name="connsiteX11" fmla="*/ 9385 w 15092"/>
                <a:gd name="connsiteY11" fmla="*/ 11326 h 16558"/>
                <a:gd name="connsiteX12" fmla="*/ 9587 w 15092"/>
                <a:gd name="connsiteY12" fmla="*/ 13443 h 16558"/>
                <a:gd name="connsiteX13" fmla="*/ 7769 w 15092"/>
                <a:gd name="connsiteY13" fmla="*/ 11903 h 16558"/>
                <a:gd name="connsiteX14" fmla="*/ 6733 w 15092"/>
                <a:gd name="connsiteY14" fmla="*/ 16530 h 16558"/>
                <a:gd name="connsiteX15" fmla="*/ 5932 w 15092"/>
                <a:gd name="connsiteY15" fmla="*/ 12326 h 16558"/>
                <a:gd name="connsiteX16" fmla="*/ 4312 w 15092"/>
                <a:gd name="connsiteY16" fmla="*/ 13578 h 16558"/>
                <a:gd name="connsiteX17" fmla="*/ 5155 w 15092"/>
                <a:gd name="connsiteY17" fmla="*/ 11692 h 16558"/>
                <a:gd name="connsiteX18" fmla="*/ 3954 w 15092"/>
                <a:gd name="connsiteY18" fmla="*/ 11058 h 16558"/>
                <a:gd name="connsiteX19" fmla="*/ 1 w 15092"/>
                <a:gd name="connsiteY19" fmla="*/ 11306 h 16558"/>
                <a:gd name="connsiteX20" fmla="*/ 3367 w 15092"/>
                <a:gd name="connsiteY20" fmla="*/ 9122 h 16558"/>
                <a:gd name="connsiteX21" fmla="*/ 1050 w 15092"/>
                <a:gd name="connsiteY21" fmla="*/ 7084 h 16558"/>
                <a:gd name="connsiteX22" fmla="*/ 3486 w 15092"/>
                <a:gd name="connsiteY22" fmla="*/ 7254 h 16558"/>
                <a:gd name="connsiteX23" fmla="*/ 2474 w 15092"/>
                <a:gd name="connsiteY23" fmla="*/ 6112 h 16558"/>
                <a:gd name="connsiteX24" fmla="*/ 4025 w 15092"/>
                <a:gd name="connsiteY24" fmla="*/ 5985 h 16558"/>
                <a:gd name="connsiteX25" fmla="*/ 2068 w 15092"/>
                <a:gd name="connsiteY25" fmla="*/ 3391 h 16558"/>
                <a:gd name="connsiteX26" fmla="*/ 4888 w 15092"/>
                <a:gd name="connsiteY26" fmla="*/ 5217 h 16558"/>
                <a:gd name="connsiteX27" fmla="*/ 4440 w 15092"/>
                <a:gd name="connsiteY27" fmla="*/ 2380 h 16558"/>
                <a:gd name="connsiteX0" fmla="*/ 4440 w 15092"/>
                <a:gd name="connsiteY0" fmla="*/ 2380 h 16558"/>
                <a:gd name="connsiteX1" fmla="*/ 6155 w 15092"/>
                <a:gd name="connsiteY1" fmla="*/ 3956 h 16558"/>
                <a:gd name="connsiteX2" fmla="*/ 9287 w 15092"/>
                <a:gd name="connsiteY2" fmla="*/ 43 h 16558"/>
                <a:gd name="connsiteX3" fmla="*/ 9709 w 15092"/>
                <a:gd name="connsiteY3" fmla="*/ 4522 h 16558"/>
                <a:gd name="connsiteX4" fmla="*/ 14935 w 15092"/>
                <a:gd name="connsiteY4" fmla="*/ 621 h 16558"/>
                <a:gd name="connsiteX5" fmla="*/ 10770 w 15092"/>
                <a:gd name="connsiteY5" fmla="*/ 6003 h 16558"/>
                <a:gd name="connsiteX6" fmla="*/ 14311 w 15092"/>
                <a:gd name="connsiteY6" fmla="*/ 6842 h 16558"/>
                <a:gd name="connsiteX7" fmla="*/ 10442 w 15092"/>
                <a:gd name="connsiteY7" fmla="*/ 8532 h 16558"/>
                <a:gd name="connsiteX8" fmla="*/ 13316 w 15092"/>
                <a:gd name="connsiteY8" fmla="*/ 11225 h 16558"/>
                <a:gd name="connsiteX9" fmla="*/ 10672 w 15092"/>
                <a:gd name="connsiteY9" fmla="*/ 10799 h 16558"/>
                <a:gd name="connsiteX10" fmla="*/ 12616 w 15092"/>
                <a:gd name="connsiteY10" fmla="*/ 14011 h 16558"/>
                <a:gd name="connsiteX11" fmla="*/ 9385 w 15092"/>
                <a:gd name="connsiteY11" fmla="*/ 11326 h 16558"/>
                <a:gd name="connsiteX12" fmla="*/ 9587 w 15092"/>
                <a:gd name="connsiteY12" fmla="*/ 13443 h 16558"/>
                <a:gd name="connsiteX13" fmla="*/ 7769 w 15092"/>
                <a:gd name="connsiteY13" fmla="*/ 11903 h 16558"/>
                <a:gd name="connsiteX14" fmla="*/ 6733 w 15092"/>
                <a:gd name="connsiteY14" fmla="*/ 16530 h 16558"/>
                <a:gd name="connsiteX15" fmla="*/ 5932 w 15092"/>
                <a:gd name="connsiteY15" fmla="*/ 12326 h 16558"/>
                <a:gd name="connsiteX16" fmla="*/ 3794 w 15092"/>
                <a:gd name="connsiteY16" fmla="*/ 13648 h 16558"/>
                <a:gd name="connsiteX17" fmla="*/ 5155 w 15092"/>
                <a:gd name="connsiteY17" fmla="*/ 11692 h 16558"/>
                <a:gd name="connsiteX18" fmla="*/ 3954 w 15092"/>
                <a:gd name="connsiteY18" fmla="*/ 11058 h 16558"/>
                <a:gd name="connsiteX19" fmla="*/ 1 w 15092"/>
                <a:gd name="connsiteY19" fmla="*/ 11306 h 16558"/>
                <a:gd name="connsiteX20" fmla="*/ 3367 w 15092"/>
                <a:gd name="connsiteY20" fmla="*/ 9122 h 16558"/>
                <a:gd name="connsiteX21" fmla="*/ 1050 w 15092"/>
                <a:gd name="connsiteY21" fmla="*/ 7084 h 16558"/>
                <a:gd name="connsiteX22" fmla="*/ 3486 w 15092"/>
                <a:gd name="connsiteY22" fmla="*/ 7254 h 16558"/>
                <a:gd name="connsiteX23" fmla="*/ 2474 w 15092"/>
                <a:gd name="connsiteY23" fmla="*/ 6112 h 16558"/>
                <a:gd name="connsiteX24" fmla="*/ 4025 w 15092"/>
                <a:gd name="connsiteY24" fmla="*/ 5985 h 16558"/>
                <a:gd name="connsiteX25" fmla="*/ 2068 w 15092"/>
                <a:gd name="connsiteY25" fmla="*/ 3391 h 16558"/>
                <a:gd name="connsiteX26" fmla="*/ 4888 w 15092"/>
                <a:gd name="connsiteY26" fmla="*/ 5217 h 16558"/>
                <a:gd name="connsiteX27" fmla="*/ 4440 w 15092"/>
                <a:gd name="connsiteY27" fmla="*/ 2380 h 16558"/>
                <a:gd name="connsiteX0" fmla="*/ 4440 w 15092"/>
                <a:gd name="connsiteY0" fmla="*/ 2380 h 16558"/>
                <a:gd name="connsiteX1" fmla="*/ 6155 w 15092"/>
                <a:gd name="connsiteY1" fmla="*/ 3956 h 16558"/>
                <a:gd name="connsiteX2" fmla="*/ 9287 w 15092"/>
                <a:gd name="connsiteY2" fmla="*/ 43 h 16558"/>
                <a:gd name="connsiteX3" fmla="*/ 9709 w 15092"/>
                <a:gd name="connsiteY3" fmla="*/ 4522 h 16558"/>
                <a:gd name="connsiteX4" fmla="*/ 14935 w 15092"/>
                <a:gd name="connsiteY4" fmla="*/ 621 h 16558"/>
                <a:gd name="connsiteX5" fmla="*/ 10770 w 15092"/>
                <a:gd name="connsiteY5" fmla="*/ 6003 h 16558"/>
                <a:gd name="connsiteX6" fmla="*/ 14311 w 15092"/>
                <a:gd name="connsiteY6" fmla="*/ 6842 h 16558"/>
                <a:gd name="connsiteX7" fmla="*/ 10442 w 15092"/>
                <a:gd name="connsiteY7" fmla="*/ 8532 h 16558"/>
                <a:gd name="connsiteX8" fmla="*/ 13316 w 15092"/>
                <a:gd name="connsiteY8" fmla="*/ 11225 h 16558"/>
                <a:gd name="connsiteX9" fmla="*/ 10672 w 15092"/>
                <a:gd name="connsiteY9" fmla="*/ 10799 h 16558"/>
                <a:gd name="connsiteX10" fmla="*/ 12616 w 15092"/>
                <a:gd name="connsiteY10" fmla="*/ 14011 h 16558"/>
                <a:gd name="connsiteX11" fmla="*/ 9385 w 15092"/>
                <a:gd name="connsiteY11" fmla="*/ 11326 h 16558"/>
                <a:gd name="connsiteX12" fmla="*/ 9587 w 15092"/>
                <a:gd name="connsiteY12" fmla="*/ 13443 h 16558"/>
                <a:gd name="connsiteX13" fmla="*/ 7769 w 15092"/>
                <a:gd name="connsiteY13" fmla="*/ 11903 h 16558"/>
                <a:gd name="connsiteX14" fmla="*/ 6733 w 15092"/>
                <a:gd name="connsiteY14" fmla="*/ 16530 h 16558"/>
                <a:gd name="connsiteX15" fmla="*/ 5932 w 15092"/>
                <a:gd name="connsiteY15" fmla="*/ 12326 h 16558"/>
                <a:gd name="connsiteX16" fmla="*/ 4020 w 15092"/>
                <a:gd name="connsiteY16" fmla="*/ 14042 h 16558"/>
                <a:gd name="connsiteX17" fmla="*/ 5155 w 15092"/>
                <a:gd name="connsiteY17" fmla="*/ 11692 h 16558"/>
                <a:gd name="connsiteX18" fmla="*/ 3954 w 15092"/>
                <a:gd name="connsiteY18" fmla="*/ 11058 h 16558"/>
                <a:gd name="connsiteX19" fmla="*/ 1 w 15092"/>
                <a:gd name="connsiteY19" fmla="*/ 11306 h 16558"/>
                <a:gd name="connsiteX20" fmla="*/ 3367 w 15092"/>
                <a:gd name="connsiteY20" fmla="*/ 9122 h 16558"/>
                <a:gd name="connsiteX21" fmla="*/ 1050 w 15092"/>
                <a:gd name="connsiteY21" fmla="*/ 7084 h 16558"/>
                <a:gd name="connsiteX22" fmla="*/ 3486 w 15092"/>
                <a:gd name="connsiteY22" fmla="*/ 7254 h 16558"/>
                <a:gd name="connsiteX23" fmla="*/ 2474 w 15092"/>
                <a:gd name="connsiteY23" fmla="*/ 6112 h 16558"/>
                <a:gd name="connsiteX24" fmla="*/ 4025 w 15092"/>
                <a:gd name="connsiteY24" fmla="*/ 5985 h 16558"/>
                <a:gd name="connsiteX25" fmla="*/ 2068 w 15092"/>
                <a:gd name="connsiteY25" fmla="*/ 3391 h 16558"/>
                <a:gd name="connsiteX26" fmla="*/ 4888 w 15092"/>
                <a:gd name="connsiteY26" fmla="*/ 5217 h 16558"/>
                <a:gd name="connsiteX27" fmla="*/ 4440 w 15092"/>
                <a:gd name="connsiteY27" fmla="*/ 2380 h 16558"/>
                <a:gd name="connsiteX0" fmla="*/ 4440 w 15092"/>
                <a:gd name="connsiteY0" fmla="*/ 2380 h 16558"/>
                <a:gd name="connsiteX1" fmla="*/ 6155 w 15092"/>
                <a:gd name="connsiteY1" fmla="*/ 3956 h 16558"/>
                <a:gd name="connsiteX2" fmla="*/ 9287 w 15092"/>
                <a:gd name="connsiteY2" fmla="*/ 43 h 16558"/>
                <a:gd name="connsiteX3" fmla="*/ 9709 w 15092"/>
                <a:gd name="connsiteY3" fmla="*/ 4522 h 16558"/>
                <a:gd name="connsiteX4" fmla="*/ 14935 w 15092"/>
                <a:gd name="connsiteY4" fmla="*/ 621 h 16558"/>
                <a:gd name="connsiteX5" fmla="*/ 10770 w 15092"/>
                <a:gd name="connsiteY5" fmla="*/ 6003 h 16558"/>
                <a:gd name="connsiteX6" fmla="*/ 14311 w 15092"/>
                <a:gd name="connsiteY6" fmla="*/ 6842 h 16558"/>
                <a:gd name="connsiteX7" fmla="*/ 10442 w 15092"/>
                <a:gd name="connsiteY7" fmla="*/ 8532 h 16558"/>
                <a:gd name="connsiteX8" fmla="*/ 13316 w 15092"/>
                <a:gd name="connsiteY8" fmla="*/ 11225 h 16558"/>
                <a:gd name="connsiteX9" fmla="*/ 10672 w 15092"/>
                <a:gd name="connsiteY9" fmla="*/ 10799 h 16558"/>
                <a:gd name="connsiteX10" fmla="*/ 12616 w 15092"/>
                <a:gd name="connsiteY10" fmla="*/ 14011 h 16558"/>
                <a:gd name="connsiteX11" fmla="*/ 9385 w 15092"/>
                <a:gd name="connsiteY11" fmla="*/ 11326 h 16558"/>
                <a:gd name="connsiteX12" fmla="*/ 9587 w 15092"/>
                <a:gd name="connsiteY12" fmla="*/ 13443 h 16558"/>
                <a:gd name="connsiteX13" fmla="*/ 7769 w 15092"/>
                <a:gd name="connsiteY13" fmla="*/ 11903 h 16558"/>
                <a:gd name="connsiteX14" fmla="*/ 6733 w 15092"/>
                <a:gd name="connsiteY14" fmla="*/ 16530 h 16558"/>
                <a:gd name="connsiteX15" fmla="*/ 5932 w 15092"/>
                <a:gd name="connsiteY15" fmla="*/ 12326 h 16558"/>
                <a:gd name="connsiteX16" fmla="*/ 4020 w 15092"/>
                <a:gd name="connsiteY16" fmla="*/ 14042 h 16558"/>
                <a:gd name="connsiteX17" fmla="*/ 5155 w 15092"/>
                <a:gd name="connsiteY17" fmla="*/ 11692 h 16558"/>
                <a:gd name="connsiteX18" fmla="*/ 3954 w 15092"/>
                <a:gd name="connsiteY18" fmla="*/ 11058 h 16558"/>
                <a:gd name="connsiteX19" fmla="*/ 1 w 15092"/>
                <a:gd name="connsiteY19" fmla="*/ 11306 h 16558"/>
                <a:gd name="connsiteX20" fmla="*/ 3367 w 15092"/>
                <a:gd name="connsiteY20" fmla="*/ 9122 h 16558"/>
                <a:gd name="connsiteX21" fmla="*/ 1050 w 15092"/>
                <a:gd name="connsiteY21" fmla="*/ 7084 h 16558"/>
                <a:gd name="connsiteX22" fmla="*/ 3486 w 15092"/>
                <a:gd name="connsiteY22" fmla="*/ 7254 h 16558"/>
                <a:gd name="connsiteX23" fmla="*/ 2474 w 15092"/>
                <a:gd name="connsiteY23" fmla="*/ 6112 h 16558"/>
                <a:gd name="connsiteX24" fmla="*/ 4025 w 15092"/>
                <a:gd name="connsiteY24" fmla="*/ 5985 h 16558"/>
                <a:gd name="connsiteX25" fmla="*/ 2068 w 15092"/>
                <a:gd name="connsiteY25" fmla="*/ 3391 h 16558"/>
                <a:gd name="connsiteX26" fmla="*/ 4888 w 15092"/>
                <a:gd name="connsiteY26" fmla="*/ 5217 h 16558"/>
                <a:gd name="connsiteX27" fmla="*/ 4440 w 15092"/>
                <a:gd name="connsiteY27" fmla="*/ 2380 h 16558"/>
                <a:gd name="connsiteX0" fmla="*/ 4440 w 15092"/>
                <a:gd name="connsiteY0" fmla="*/ 2380 h 16558"/>
                <a:gd name="connsiteX1" fmla="*/ 6155 w 15092"/>
                <a:gd name="connsiteY1" fmla="*/ 3956 h 16558"/>
                <a:gd name="connsiteX2" fmla="*/ 9287 w 15092"/>
                <a:gd name="connsiteY2" fmla="*/ 43 h 16558"/>
                <a:gd name="connsiteX3" fmla="*/ 9709 w 15092"/>
                <a:gd name="connsiteY3" fmla="*/ 4522 h 16558"/>
                <a:gd name="connsiteX4" fmla="*/ 14935 w 15092"/>
                <a:gd name="connsiteY4" fmla="*/ 621 h 16558"/>
                <a:gd name="connsiteX5" fmla="*/ 10770 w 15092"/>
                <a:gd name="connsiteY5" fmla="*/ 6003 h 16558"/>
                <a:gd name="connsiteX6" fmla="*/ 14311 w 15092"/>
                <a:gd name="connsiteY6" fmla="*/ 6842 h 16558"/>
                <a:gd name="connsiteX7" fmla="*/ 10442 w 15092"/>
                <a:gd name="connsiteY7" fmla="*/ 8532 h 16558"/>
                <a:gd name="connsiteX8" fmla="*/ 13316 w 15092"/>
                <a:gd name="connsiteY8" fmla="*/ 11225 h 16558"/>
                <a:gd name="connsiteX9" fmla="*/ 9718 w 15092"/>
                <a:gd name="connsiteY9" fmla="*/ 10172 h 16558"/>
                <a:gd name="connsiteX10" fmla="*/ 12616 w 15092"/>
                <a:gd name="connsiteY10" fmla="*/ 14011 h 16558"/>
                <a:gd name="connsiteX11" fmla="*/ 9385 w 15092"/>
                <a:gd name="connsiteY11" fmla="*/ 11326 h 16558"/>
                <a:gd name="connsiteX12" fmla="*/ 9587 w 15092"/>
                <a:gd name="connsiteY12" fmla="*/ 13443 h 16558"/>
                <a:gd name="connsiteX13" fmla="*/ 7769 w 15092"/>
                <a:gd name="connsiteY13" fmla="*/ 11903 h 16558"/>
                <a:gd name="connsiteX14" fmla="*/ 6733 w 15092"/>
                <a:gd name="connsiteY14" fmla="*/ 16530 h 16558"/>
                <a:gd name="connsiteX15" fmla="*/ 5932 w 15092"/>
                <a:gd name="connsiteY15" fmla="*/ 12326 h 16558"/>
                <a:gd name="connsiteX16" fmla="*/ 4020 w 15092"/>
                <a:gd name="connsiteY16" fmla="*/ 14042 h 16558"/>
                <a:gd name="connsiteX17" fmla="*/ 5155 w 15092"/>
                <a:gd name="connsiteY17" fmla="*/ 11692 h 16558"/>
                <a:gd name="connsiteX18" fmla="*/ 3954 w 15092"/>
                <a:gd name="connsiteY18" fmla="*/ 11058 h 16558"/>
                <a:gd name="connsiteX19" fmla="*/ 1 w 15092"/>
                <a:gd name="connsiteY19" fmla="*/ 11306 h 16558"/>
                <a:gd name="connsiteX20" fmla="*/ 3367 w 15092"/>
                <a:gd name="connsiteY20" fmla="*/ 9122 h 16558"/>
                <a:gd name="connsiteX21" fmla="*/ 1050 w 15092"/>
                <a:gd name="connsiteY21" fmla="*/ 7084 h 16558"/>
                <a:gd name="connsiteX22" fmla="*/ 3486 w 15092"/>
                <a:gd name="connsiteY22" fmla="*/ 7254 h 16558"/>
                <a:gd name="connsiteX23" fmla="*/ 2474 w 15092"/>
                <a:gd name="connsiteY23" fmla="*/ 6112 h 16558"/>
                <a:gd name="connsiteX24" fmla="*/ 4025 w 15092"/>
                <a:gd name="connsiteY24" fmla="*/ 5985 h 16558"/>
                <a:gd name="connsiteX25" fmla="*/ 2068 w 15092"/>
                <a:gd name="connsiteY25" fmla="*/ 3391 h 16558"/>
                <a:gd name="connsiteX26" fmla="*/ 4888 w 15092"/>
                <a:gd name="connsiteY26" fmla="*/ 5217 h 16558"/>
                <a:gd name="connsiteX27" fmla="*/ 4440 w 15092"/>
                <a:gd name="connsiteY27" fmla="*/ 2380 h 16558"/>
                <a:gd name="connsiteX0" fmla="*/ 4440 w 15092"/>
                <a:gd name="connsiteY0" fmla="*/ 2380 h 16558"/>
                <a:gd name="connsiteX1" fmla="*/ 6155 w 15092"/>
                <a:gd name="connsiteY1" fmla="*/ 3956 h 16558"/>
                <a:gd name="connsiteX2" fmla="*/ 9287 w 15092"/>
                <a:gd name="connsiteY2" fmla="*/ 43 h 16558"/>
                <a:gd name="connsiteX3" fmla="*/ 9709 w 15092"/>
                <a:gd name="connsiteY3" fmla="*/ 4522 h 16558"/>
                <a:gd name="connsiteX4" fmla="*/ 14935 w 15092"/>
                <a:gd name="connsiteY4" fmla="*/ 621 h 16558"/>
                <a:gd name="connsiteX5" fmla="*/ 10770 w 15092"/>
                <a:gd name="connsiteY5" fmla="*/ 6003 h 16558"/>
                <a:gd name="connsiteX6" fmla="*/ 14311 w 15092"/>
                <a:gd name="connsiteY6" fmla="*/ 6842 h 16558"/>
                <a:gd name="connsiteX7" fmla="*/ 10442 w 15092"/>
                <a:gd name="connsiteY7" fmla="*/ 8532 h 16558"/>
                <a:gd name="connsiteX8" fmla="*/ 13316 w 15092"/>
                <a:gd name="connsiteY8" fmla="*/ 11225 h 16558"/>
                <a:gd name="connsiteX9" fmla="*/ 9718 w 15092"/>
                <a:gd name="connsiteY9" fmla="*/ 10172 h 16558"/>
                <a:gd name="connsiteX10" fmla="*/ 12616 w 15092"/>
                <a:gd name="connsiteY10" fmla="*/ 14011 h 16558"/>
                <a:gd name="connsiteX11" fmla="*/ 9385 w 15092"/>
                <a:gd name="connsiteY11" fmla="*/ 11326 h 16558"/>
                <a:gd name="connsiteX12" fmla="*/ 9587 w 15092"/>
                <a:gd name="connsiteY12" fmla="*/ 13443 h 16558"/>
                <a:gd name="connsiteX13" fmla="*/ 7769 w 15092"/>
                <a:gd name="connsiteY13" fmla="*/ 11903 h 16558"/>
                <a:gd name="connsiteX14" fmla="*/ 6733 w 15092"/>
                <a:gd name="connsiteY14" fmla="*/ 16530 h 16558"/>
                <a:gd name="connsiteX15" fmla="*/ 5932 w 15092"/>
                <a:gd name="connsiteY15" fmla="*/ 12326 h 16558"/>
                <a:gd name="connsiteX16" fmla="*/ 4020 w 15092"/>
                <a:gd name="connsiteY16" fmla="*/ 14042 h 16558"/>
                <a:gd name="connsiteX17" fmla="*/ 5155 w 15092"/>
                <a:gd name="connsiteY17" fmla="*/ 11692 h 16558"/>
                <a:gd name="connsiteX18" fmla="*/ 3954 w 15092"/>
                <a:gd name="connsiteY18" fmla="*/ 11058 h 16558"/>
                <a:gd name="connsiteX19" fmla="*/ 1 w 15092"/>
                <a:gd name="connsiteY19" fmla="*/ 11306 h 16558"/>
                <a:gd name="connsiteX20" fmla="*/ 3367 w 15092"/>
                <a:gd name="connsiteY20" fmla="*/ 9122 h 16558"/>
                <a:gd name="connsiteX21" fmla="*/ 1050 w 15092"/>
                <a:gd name="connsiteY21" fmla="*/ 7084 h 16558"/>
                <a:gd name="connsiteX22" fmla="*/ 3486 w 15092"/>
                <a:gd name="connsiteY22" fmla="*/ 7254 h 16558"/>
                <a:gd name="connsiteX23" fmla="*/ 2474 w 15092"/>
                <a:gd name="connsiteY23" fmla="*/ 6112 h 16558"/>
                <a:gd name="connsiteX24" fmla="*/ 4025 w 15092"/>
                <a:gd name="connsiteY24" fmla="*/ 5985 h 16558"/>
                <a:gd name="connsiteX25" fmla="*/ 2068 w 15092"/>
                <a:gd name="connsiteY25" fmla="*/ 3391 h 16558"/>
                <a:gd name="connsiteX26" fmla="*/ 4888 w 15092"/>
                <a:gd name="connsiteY26" fmla="*/ 5217 h 16558"/>
                <a:gd name="connsiteX27" fmla="*/ 4440 w 15092"/>
                <a:gd name="connsiteY27" fmla="*/ 2380 h 16558"/>
                <a:gd name="connsiteX0" fmla="*/ 4440 w 15092"/>
                <a:gd name="connsiteY0" fmla="*/ 2380 h 16558"/>
                <a:gd name="connsiteX1" fmla="*/ 6155 w 15092"/>
                <a:gd name="connsiteY1" fmla="*/ 3956 h 16558"/>
                <a:gd name="connsiteX2" fmla="*/ 9287 w 15092"/>
                <a:gd name="connsiteY2" fmla="*/ 43 h 16558"/>
                <a:gd name="connsiteX3" fmla="*/ 9709 w 15092"/>
                <a:gd name="connsiteY3" fmla="*/ 4522 h 16558"/>
                <a:gd name="connsiteX4" fmla="*/ 14935 w 15092"/>
                <a:gd name="connsiteY4" fmla="*/ 621 h 16558"/>
                <a:gd name="connsiteX5" fmla="*/ 10770 w 15092"/>
                <a:gd name="connsiteY5" fmla="*/ 6003 h 16558"/>
                <a:gd name="connsiteX6" fmla="*/ 14311 w 15092"/>
                <a:gd name="connsiteY6" fmla="*/ 6842 h 16558"/>
                <a:gd name="connsiteX7" fmla="*/ 10630 w 15092"/>
                <a:gd name="connsiteY7" fmla="*/ 8082 h 16558"/>
                <a:gd name="connsiteX8" fmla="*/ 13316 w 15092"/>
                <a:gd name="connsiteY8" fmla="*/ 11225 h 16558"/>
                <a:gd name="connsiteX9" fmla="*/ 9718 w 15092"/>
                <a:gd name="connsiteY9" fmla="*/ 10172 h 16558"/>
                <a:gd name="connsiteX10" fmla="*/ 12616 w 15092"/>
                <a:gd name="connsiteY10" fmla="*/ 14011 h 16558"/>
                <a:gd name="connsiteX11" fmla="*/ 9385 w 15092"/>
                <a:gd name="connsiteY11" fmla="*/ 11326 h 16558"/>
                <a:gd name="connsiteX12" fmla="*/ 9587 w 15092"/>
                <a:gd name="connsiteY12" fmla="*/ 13443 h 16558"/>
                <a:gd name="connsiteX13" fmla="*/ 7769 w 15092"/>
                <a:gd name="connsiteY13" fmla="*/ 11903 h 16558"/>
                <a:gd name="connsiteX14" fmla="*/ 6733 w 15092"/>
                <a:gd name="connsiteY14" fmla="*/ 16530 h 16558"/>
                <a:gd name="connsiteX15" fmla="*/ 5932 w 15092"/>
                <a:gd name="connsiteY15" fmla="*/ 12326 h 16558"/>
                <a:gd name="connsiteX16" fmla="*/ 4020 w 15092"/>
                <a:gd name="connsiteY16" fmla="*/ 14042 h 16558"/>
                <a:gd name="connsiteX17" fmla="*/ 5155 w 15092"/>
                <a:gd name="connsiteY17" fmla="*/ 11692 h 16558"/>
                <a:gd name="connsiteX18" fmla="*/ 3954 w 15092"/>
                <a:gd name="connsiteY18" fmla="*/ 11058 h 16558"/>
                <a:gd name="connsiteX19" fmla="*/ 1 w 15092"/>
                <a:gd name="connsiteY19" fmla="*/ 11306 h 16558"/>
                <a:gd name="connsiteX20" fmla="*/ 3367 w 15092"/>
                <a:gd name="connsiteY20" fmla="*/ 9122 h 16558"/>
                <a:gd name="connsiteX21" fmla="*/ 1050 w 15092"/>
                <a:gd name="connsiteY21" fmla="*/ 7084 h 16558"/>
                <a:gd name="connsiteX22" fmla="*/ 3486 w 15092"/>
                <a:gd name="connsiteY22" fmla="*/ 7254 h 16558"/>
                <a:gd name="connsiteX23" fmla="*/ 2474 w 15092"/>
                <a:gd name="connsiteY23" fmla="*/ 6112 h 16558"/>
                <a:gd name="connsiteX24" fmla="*/ 4025 w 15092"/>
                <a:gd name="connsiteY24" fmla="*/ 5985 h 16558"/>
                <a:gd name="connsiteX25" fmla="*/ 2068 w 15092"/>
                <a:gd name="connsiteY25" fmla="*/ 3391 h 16558"/>
                <a:gd name="connsiteX26" fmla="*/ 4888 w 15092"/>
                <a:gd name="connsiteY26" fmla="*/ 5217 h 16558"/>
                <a:gd name="connsiteX27" fmla="*/ 4440 w 15092"/>
                <a:gd name="connsiteY27" fmla="*/ 2380 h 16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092" h="16558">
                  <a:moveTo>
                    <a:pt x="4440" y="2380"/>
                  </a:moveTo>
                  <a:cubicBezTo>
                    <a:pt x="4899" y="2181"/>
                    <a:pt x="5377" y="4015"/>
                    <a:pt x="6155" y="3956"/>
                  </a:cubicBezTo>
                  <a:cubicBezTo>
                    <a:pt x="8674" y="4665"/>
                    <a:pt x="7840" y="-521"/>
                    <a:pt x="9287" y="43"/>
                  </a:cubicBezTo>
                  <a:cubicBezTo>
                    <a:pt x="10105" y="693"/>
                    <a:pt x="8744" y="4358"/>
                    <a:pt x="9709" y="4522"/>
                  </a:cubicBezTo>
                  <a:cubicBezTo>
                    <a:pt x="10453" y="4726"/>
                    <a:pt x="14498" y="103"/>
                    <a:pt x="14935" y="621"/>
                  </a:cubicBezTo>
                  <a:cubicBezTo>
                    <a:pt x="16049" y="1830"/>
                    <a:pt x="10874" y="4966"/>
                    <a:pt x="10770" y="6003"/>
                  </a:cubicBezTo>
                  <a:cubicBezTo>
                    <a:pt x="10666" y="7040"/>
                    <a:pt x="14234" y="6375"/>
                    <a:pt x="14311" y="6842"/>
                  </a:cubicBezTo>
                  <a:cubicBezTo>
                    <a:pt x="14388" y="7309"/>
                    <a:pt x="11160" y="6689"/>
                    <a:pt x="10630" y="8082"/>
                  </a:cubicBezTo>
                  <a:cubicBezTo>
                    <a:pt x="10100" y="9475"/>
                    <a:pt x="13468" y="10877"/>
                    <a:pt x="13316" y="11225"/>
                  </a:cubicBezTo>
                  <a:cubicBezTo>
                    <a:pt x="13164" y="11573"/>
                    <a:pt x="10657" y="9140"/>
                    <a:pt x="9718" y="10172"/>
                  </a:cubicBezTo>
                  <a:cubicBezTo>
                    <a:pt x="9184" y="10158"/>
                    <a:pt x="13643" y="13459"/>
                    <a:pt x="12616" y="14011"/>
                  </a:cubicBezTo>
                  <a:cubicBezTo>
                    <a:pt x="12474" y="14160"/>
                    <a:pt x="9890" y="11421"/>
                    <a:pt x="9385" y="11326"/>
                  </a:cubicBezTo>
                  <a:cubicBezTo>
                    <a:pt x="8880" y="11231"/>
                    <a:pt x="9822" y="13408"/>
                    <a:pt x="9587" y="13443"/>
                  </a:cubicBezTo>
                  <a:cubicBezTo>
                    <a:pt x="9151" y="13584"/>
                    <a:pt x="8228" y="11822"/>
                    <a:pt x="7769" y="11903"/>
                  </a:cubicBezTo>
                  <a:cubicBezTo>
                    <a:pt x="7545" y="12126"/>
                    <a:pt x="7923" y="16976"/>
                    <a:pt x="6733" y="16530"/>
                  </a:cubicBezTo>
                  <a:cubicBezTo>
                    <a:pt x="6357" y="16506"/>
                    <a:pt x="6906" y="12562"/>
                    <a:pt x="5932" y="12326"/>
                  </a:cubicBezTo>
                  <a:cubicBezTo>
                    <a:pt x="5850" y="12303"/>
                    <a:pt x="4093" y="14097"/>
                    <a:pt x="4020" y="14042"/>
                  </a:cubicBezTo>
                  <a:cubicBezTo>
                    <a:pt x="3056" y="13310"/>
                    <a:pt x="5391" y="11857"/>
                    <a:pt x="5155" y="11692"/>
                  </a:cubicBezTo>
                  <a:cubicBezTo>
                    <a:pt x="5095" y="11272"/>
                    <a:pt x="4813" y="11122"/>
                    <a:pt x="3954" y="11058"/>
                  </a:cubicBezTo>
                  <a:cubicBezTo>
                    <a:pt x="3095" y="10994"/>
                    <a:pt x="61" y="12342"/>
                    <a:pt x="1" y="11306"/>
                  </a:cubicBezTo>
                  <a:cubicBezTo>
                    <a:pt x="-59" y="10270"/>
                    <a:pt x="3458" y="10396"/>
                    <a:pt x="3367" y="9122"/>
                  </a:cubicBezTo>
                  <a:cubicBezTo>
                    <a:pt x="3063" y="7759"/>
                    <a:pt x="1191" y="7507"/>
                    <a:pt x="1050" y="7084"/>
                  </a:cubicBezTo>
                  <a:cubicBezTo>
                    <a:pt x="1187" y="6748"/>
                    <a:pt x="2403" y="7395"/>
                    <a:pt x="3486" y="7254"/>
                  </a:cubicBezTo>
                  <a:cubicBezTo>
                    <a:pt x="3524" y="6901"/>
                    <a:pt x="2436" y="6465"/>
                    <a:pt x="2474" y="6112"/>
                  </a:cubicBezTo>
                  <a:cubicBezTo>
                    <a:pt x="2603" y="6030"/>
                    <a:pt x="4093" y="6438"/>
                    <a:pt x="4025" y="5985"/>
                  </a:cubicBezTo>
                  <a:cubicBezTo>
                    <a:pt x="3957" y="5532"/>
                    <a:pt x="1985" y="3519"/>
                    <a:pt x="2068" y="3391"/>
                  </a:cubicBezTo>
                  <a:cubicBezTo>
                    <a:pt x="3156" y="2359"/>
                    <a:pt x="4476" y="5487"/>
                    <a:pt x="4888" y="5217"/>
                  </a:cubicBezTo>
                  <a:cubicBezTo>
                    <a:pt x="5271" y="4822"/>
                    <a:pt x="3922" y="2650"/>
                    <a:pt x="4440" y="2380"/>
                  </a:cubicBezTo>
                  <a:close/>
                </a:path>
              </a:pathLst>
            </a:custGeom>
            <a:solidFill>
              <a:srgbClr val="57A8CD"/>
            </a:solidFill>
            <a:ln w="9525">
              <a:solidFill>
                <a:srgbClr val="31859C"/>
              </a:solidFill>
              <a:round/>
              <a:headEnd/>
              <a:tailEnd/>
            </a:ln>
            <a:effectLst/>
          </p:spPr>
          <p:txBody>
            <a:bodyPr/>
            <a:lstStyle/>
            <a:p>
              <a:pPr algn="ctr" defTabSz="914377">
                <a:defRPr/>
              </a:pPr>
              <a:endParaRPr lang="en-US" sz="1900" kern="0">
                <a:solidFill>
                  <a:srgbClr val="000000"/>
                </a:solidFill>
                <a:cs typeface="Arial" charset="0"/>
              </a:endParaRPr>
            </a:p>
          </p:txBody>
        </p:sp>
        <p:sp>
          <p:nvSpPr>
            <p:cNvPr id="178" name="Oval 70"/>
            <p:cNvSpPr>
              <a:spLocks noChangeArrowheads="1"/>
            </p:cNvSpPr>
            <p:nvPr/>
          </p:nvSpPr>
          <p:spPr bwMode="auto">
            <a:xfrm flipH="1">
              <a:off x="6107362" y="2886457"/>
              <a:ext cx="230510" cy="208058"/>
            </a:xfrm>
            <a:prstGeom prst="ellipse">
              <a:avLst/>
            </a:prstGeom>
            <a:solidFill>
              <a:srgbClr val="3386AB"/>
            </a:solidFill>
            <a:ln w="9525">
              <a:solidFill>
                <a:srgbClr val="31859C"/>
              </a:solidFill>
              <a:round/>
              <a:headEnd/>
              <a:tailEnd/>
            </a:ln>
            <a:effectLst/>
          </p:spPr>
          <p:txBody>
            <a:bodyPr wrap="none" anchor="ctr"/>
            <a:lstStyle>
              <a:lvl1pPr eaLnBrk="0" hangingPunct="0">
                <a:defRPr sz="3600" b="1" baseline="-25000">
                  <a:solidFill>
                    <a:schemeClr val="tx1"/>
                  </a:solidFill>
                  <a:latin typeface="Arial" charset="0"/>
                  <a:cs typeface="Arial" charset="0"/>
                </a:defRPr>
              </a:lvl1pPr>
              <a:lvl2pPr marL="742950" indent="-285750" eaLnBrk="0" hangingPunct="0">
                <a:defRPr sz="3600" b="1" baseline="-25000">
                  <a:solidFill>
                    <a:schemeClr val="tx1"/>
                  </a:solidFill>
                  <a:latin typeface="Arial" charset="0"/>
                  <a:cs typeface="Arial" charset="0"/>
                </a:defRPr>
              </a:lvl2pPr>
              <a:lvl3pPr marL="1143000" indent="-228600" eaLnBrk="0" hangingPunct="0">
                <a:defRPr sz="3600" b="1" baseline="-25000">
                  <a:solidFill>
                    <a:schemeClr val="tx1"/>
                  </a:solidFill>
                  <a:latin typeface="Arial" charset="0"/>
                  <a:cs typeface="Arial" charset="0"/>
                </a:defRPr>
              </a:lvl3pPr>
              <a:lvl4pPr marL="1600200" indent="-228600" eaLnBrk="0" hangingPunct="0">
                <a:defRPr sz="3600" b="1" baseline="-25000">
                  <a:solidFill>
                    <a:schemeClr val="tx1"/>
                  </a:solidFill>
                  <a:latin typeface="Arial" charset="0"/>
                  <a:cs typeface="Arial" charset="0"/>
                </a:defRPr>
              </a:lvl4pPr>
              <a:lvl5pPr marL="2057400" indent="-228600" eaLnBrk="0" hangingPunct="0">
                <a:defRPr sz="3600" b="1" baseline="-25000">
                  <a:solidFill>
                    <a:schemeClr val="tx1"/>
                  </a:solidFill>
                  <a:latin typeface="Arial" charset="0"/>
                  <a:cs typeface="Arial" charset="0"/>
                </a:defRPr>
              </a:lvl5pPr>
              <a:lvl6pPr marL="2514600" indent="-228600" eaLnBrk="0" fontAlgn="base" hangingPunct="0">
                <a:spcBef>
                  <a:spcPct val="0"/>
                </a:spcBef>
                <a:spcAft>
                  <a:spcPct val="0"/>
                </a:spcAft>
                <a:defRPr sz="3600" b="1" baseline="-25000">
                  <a:solidFill>
                    <a:schemeClr val="tx1"/>
                  </a:solidFill>
                  <a:latin typeface="Arial" charset="0"/>
                  <a:cs typeface="Arial" charset="0"/>
                </a:defRPr>
              </a:lvl6pPr>
              <a:lvl7pPr marL="2971800" indent="-228600" eaLnBrk="0" fontAlgn="base" hangingPunct="0">
                <a:spcBef>
                  <a:spcPct val="0"/>
                </a:spcBef>
                <a:spcAft>
                  <a:spcPct val="0"/>
                </a:spcAft>
                <a:defRPr sz="3600" b="1" baseline="-25000">
                  <a:solidFill>
                    <a:schemeClr val="tx1"/>
                  </a:solidFill>
                  <a:latin typeface="Arial" charset="0"/>
                  <a:cs typeface="Arial" charset="0"/>
                </a:defRPr>
              </a:lvl7pPr>
              <a:lvl8pPr marL="3429000" indent="-228600" eaLnBrk="0" fontAlgn="base" hangingPunct="0">
                <a:spcBef>
                  <a:spcPct val="0"/>
                </a:spcBef>
                <a:spcAft>
                  <a:spcPct val="0"/>
                </a:spcAft>
                <a:defRPr sz="3600" b="1" baseline="-25000">
                  <a:solidFill>
                    <a:schemeClr val="tx1"/>
                  </a:solidFill>
                  <a:latin typeface="Arial" charset="0"/>
                  <a:cs typeface="Arial" charset="0"/>
                </a:defRPr>
              </a:lvl8pPr>
              <a:lvl9pPr marL="3886200" indent="-228600" eaLnBrk="0" fontAlgn="base" hangingPunct="0">
                <a:spcBef>
                  <a:spcPct val="0"/>
                </a:spcBef>
                <a:spcAft>
                  <a:spcPct val="0"/>
                </a:spcAft>
                <a:defRPr sz="3600" b="1" baseline="-25000">
                  <a:solidFill>
                    <a:schemeClr val="tx1"/>
                  </a:solidFill>
                  <a:latin typeface="Arial" charset="0"/>
                  <a:cs typeface="Arial" charset="0"/>
                </a:defRPr>
              </a:lvl9pPr>
            </a:lstStyle>
            <a:p>
              <a:pPr defTabSz="914377">
                <a:defRPr/>
              </a:pPr>
              <a:endParaRPr lang="en-US" altLang="en-US" sz="2800" kern="0" baseline="0">
                <a:solidFill>
                  <a:srgbClr val="000000"/>
                </a:solidFill>
              </a:endParaRPr>
            </a:p>
          </p:txBody>
        </p:sp>
        <p:sp>
          <p:nvSpPr>
            <p:cNvPr id="44178" name="Text Box 26"/>
            <p:cNvSpPr txBox="1">
              <a:spLocks noChangeArrowheads="1"/>
            </p:cNvSpPr>
            <p:nvPr/>
          </p:nvSpPr>
          <p:spPr bwMode="auto">
            <a:xfrm flipH="1">
              <a:off x="6050261" y="2874127"/>
              <a:ext cx="351053" cy="2309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defTabSz="912813" eaLnBrk="0" hangingPunct="0">
                <a:defRPr sz="2400">
                  <a:solidFill>
                    <a:schemeClr val="tx1"/>
                  </a:solidFill>
                  <a:latin typeface="Times New Roman" charset="0"/>
                  <a:ea typeface="ＭＳ Ｐゴシック" charset="0"/>
                  <a:cs typeface="ＭＳ Ｐゴシック" charset="0"/>
                </a:defRPr>
              </a:lvl1pPr>
              <a:lvl2pPr marL="742950" indent="-285750" defTabSz="912813" eaLnBrk="0" hangingPunct="0">
                <a:defRPr sz="2400">
                  <a:solidFill>
                    <a:schemeClr val="tx1"/>
                  </a:solidFill>
                  <a:latin typeface="Times New Roman" charset="0"/>
                  <a:ea typeface="ＭＳ Ｐゴシック" charset="0"/>
                </a:defRPr>
              </a:lvl2pPr>
              <a:lvl3pPr marL="1143000" indent="-228600" defTabSz="912813" eaLnBrk="0" hangingPunct="0">
                <a:defRPr sz="2400">
                  <a:solidFill>
                    <a:schemeClr val="tx1"/>
                  </a:solidFill>
                  <a:latin typeface="Times New Roman" charset="0"/>
                  <a:ea typeface="ＭＳ Ｐゴシック" charset="0"/>
                </a:defRPr>
              </a:lvl3pPr>
              <a:lvl4pPr marL="1600200" indent="-228600" defTabSz="912813" eaLnBrk="0" hangingPunct="0">
                <a:defRPr sz="2400">
                  <a:solidFill>
                    <a:schemeClr val="tx1"/>
                  </a:solidFill>
                  <a:latin typeface="Times New Roman" charset="0"/>
                  <a:ea typeface="ＭＳ Ｐゴシック" charset="0"/>
                </a:defRPr>
              </a:lvl4pPr>
              <a:lvl5pPr marL="2057400" indent="-228600" defTabSz="912813" eaLnBrk="0" hangingPunct="0">
                <a:defRPr sz="2400">
                  <a:solidFill>
                    <a:schemeClr val="tx1"/>
                  </a:solidFill>
                  <a:latin typeface="Times New Roman"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buFont typeface="Arial" charset="0"/>
                <a:buNone/>
              </a:pPr>
              <a:r>
                <a:rPr lang="en-US" sz="900">
                  <a:solidFill>
                    <a:srgbClr val="FFFFFF"/>
                  </a:solidFill>
                  <a:latin typeface="Arial" charset="0"/>
                  <a:cs typeface="Arial" charset="0"/>
                </a:rPr>
                <a:t>DC</a:t>
              </a:r>
            </a:p>
          </p:txBody>
        </p:sp>
      </p:grpSp>
      <p:grpSp>
        <p:nvGrpSpPr>
          <p:cNvPr id="44069" name="Group 199"/>
          <p:cNvGrpSpPr>
            <a:grpSpLocks/>
          </p:cNvGrpSpPr>
          <p:nvPr/>
        </p:nvGrpSpPr>
        <p:grpSpPr bwMode="auto">
          <a:xfrm>
            <a:off x="9247717" y="2417765"/>
            <a:ext cx="651933" cy="606425"/>
            <a:chOff x="6875899" y="2496091"/>
            <a:chExt cx="652320" cy="607530"/>
          </a:xfrm>
        </p:grpSpPr>
        <p:sp>
          <p:nvSpPr>
            <p:cNvPr id="181" name="macrophage"/>
            <p:cNvSpPr>
              <a:spLocks/>
            </p:cNvSpPr>
            <p:nvPr/>
          </p:nvSpPr>
          <p:spPr bwMode="auto">
            <a:xfrm rot="7726484">
              <a:off x="6898294" y="2473696"/>
              <a:ext cx="607530" cy="652320"/>
            </a:xfrm>
            <a:custGeom>
              <a:avLst/>
              <a:gdLst>
                <a:gd name="T0" fmla="*/ 2147483647 w 875"/>
                <a:gd name="T1" fmla="*/ 2147483647 h 936"/>
                <a:gd name="T2" fmla="*/ 2147483647 w 875"/>
                <a:gd name="T3" fmla="*/ 2147483647 h 936"/>
                <a:gd name="T4" fmla="*/ 2147483647 w 875"/>
                <a:gd name="T5" fmla="*/ 2147483647 h 936"/>
                <a:gd name="T6" fmla="*/ 2147483647 w 875"/>
                <a:gd name="T7" fmla="*/ 2147483647 h 936"/>
                <a:gd name="T8" fmla="*/ 2147483647 w 875"/>
                <a:gd name="T9" fmla="*/ 2147483647 h 936"/>
                <a:gd name="T10" fmla="*/ 2147483647 w 875"/>
                <a:gd name="T11" fmla="*/ 2147483647 h 936"/>
                <a:gd name="T12" fmla="*/ 2147483647 w 875"/>
                <a:gd name="T13" fmla="*/ 2147483647 h 936"/>
                <a:gd name="T14" fmla="*/ 2147483647 w 875"/>
                <a:gd name="T15" fmla="*/ 2147483647 h 936"/>
                <a:gd name="T16" fmla="*/ 2147483647 w 875"/>
                <a:gd name="T17" fmla="*/ 2147483647 h 936"/>
                <a:gd name="T18" fmla="*/ 2147483647 w 875"/>
                <a:gd name="T19" fmla="*/ 2147483647 h 936"/>
                <a:gd name="T20" fmla="*/ 2147483647 w 875"/>
                <a:gd name="T21" fmla="*/ 2147483647 h 936"/>
                <a:gd name="T22" fmla="*/ 2147483647 w 875"/>
                <a:gd name="T23" fmla="*/ 2147483647 h 936"/>
                <a:gd name="T24" fmla="*/ 2147483647 w 875"/>
                <a:gd name="T25" fmla="*/ 2147483647 h 936"/>
                <a:gd name="T26" fmla="*/ 2147483647 w 875"/>
                <a:gd name="T27" fmla="*/ 2147483647 h 936"/>
                <a:gd name="T28" fmla="*/ 2147483647 w 875"/>
                <a:gd name="T29" fmla="*/ 2147483647 h 936"/>
                <a:gd name="T30" fmla="*/ 2147483647 w 875"/>
                <a:gd name="T31" fmla="*/ 2147483647 h 936"/>
                <a:gd name="T32" fmla="*/ 2147483647 w 875"/>
                <a:gd name="T33" fmla="*/ 2147483647 h 936"/>
                <a:gd name="T34" fmla="*/ 2147483647 w 875"/>
                <a:gd name="T35" fmla="*/ 2147483647 h 936"/>
                <a:gd name="T36" fmla="*/ 2147483647 w 875"/>
                <a:gd name="T37" fmla="*/ 2147483647 h 936"/>
                <a:gd name="T38" fmla="*/ 2147483647 w 875"/>
                <a:gd name="T39" fmla="*/ 2147483647 h 936"/>
                <a:gd name="T40" fmla="*/ 2147483647 w 875"/>
                <a:gd name="T41" fmla="*/ 2147483647 h 936"/>
                <a:gd name="T42" fmla="*/ 2147483647 w 875"/>
                <a:gd name="T43" fmla="*/ 2147483647 h 936"/>
                <a:gd name="T44" fmla="*/ 2147483647 w 875"/>
                <a:gd name="T45" fmla="*/ 2147483647 h 936"/>
                <a:gd name="T46" fmla="*/ 2147483647 w 875"/>
                <a:gd name="T47" fmla="*/ 2147483647 h 936"/>
                <a:gd name="T48" fmla="*/ 2147483647 w 875"/>
                <a:gd name="T49" fmla="*/ 2147483647 h 936"/>
                <a:gd name="T50" fmla="*/ 2147483647 w 875"/>
                <a:gd name="T51" fmla="*/ 2147483647 h 936"/>
                <a:gd name="T52" fmla="*/ 2147483647 w 875"/>
                <a:gd name="T53" fmla="*/ 2147483647 h 936"/>
                <a:gd name="T54" fmla="*/ 2147483647 w 875"/>
                <a:gd name="T55" fmla="*/ 2147483647 h 936"/>
                <a:gd name="T56" fmla="*/ 2147483647 w 875"/>
                <a:gd name="T57" fmla="*/ 2147483647 h 936"/>
                <a:gd name="T58" fmla="*/ 2147483647 w 875"/>
                <a:gd name="T59" fmla="*/ 2147483647 h 936"/>
                <a:gd name="T60" fmla="*/ 2147483647 w 875"/>
                <a:gd name="T61" fmla="*/ 2147483647 h 936"/>
                <a:gd name="T62" fmla="*/ 2147483647 w 875"/>
                <a:gd name="T63" fmla="*/ 2147483647 h 936"/>
                <a:gd name="T64" fmla="*/ 2147483647 w 875"/>
                <a:gd name="T65" fmla="*/ 2147483647 h 936"/>
                <a:gd name="T66" fmla="*/ 2147483647 w 875"/>
                <a:gd name="T67" fmla="*/ 2147483647 h 936"/>
                <a:gd name="T68" fmla="*/ 2147483647 w 875"/>
                <a:gd name="T69" fmla="*/ 2147483647 h 936"/>
                <a:gd name="T70" fmla="*/ 2147483647 w 875"/>
                <a:gd name="T71" fmla="*/ 2147483647 h 936"/>
                <a:gd name="T72" fmla="*/ 2147483647 w 875"/>
                <a:gd name="T73" fmla="*/ 2147483647 h 936"/>
                <a:gd name="T74" fmla="*/ 2147483647 w 875"/>
                <a:gd name="T75" fmla="*/ 2147483647 h 936"/>
                <a:gd name="T76" fmla="*/ 2147483647 w 875"/>
                <a:gd name="T77" fmla="*/ 2147483647 h 936"/>
                <a:gd name="T78" fmla="*/ 2147483647 w 875"/>
                <a:gd name="T79" fmla="*/ 2147483647 h 936"/>
                <a:gd name="T80" fmla="*/ 2147483647 w 875"/>
                <a:gd name="T81" fmla="*/ 2147483647 h 936"/>
                <a:gd name="T82" fmla="*/ 2147483647 w 875"/>
                <a:gd name="T83" fmla="*/ 2147483647 h 936"/>
                <a:gd name="T84" fmla="*/ 2147483647 w 875"/>
                <a:gd name="T85" fmla="*/ 2147483647 h 936"/>
                <a:gd name="T86" fmla="*/ 2147483647 w 875"/>
                <a:gd name="T87" fmla="*/ 2147483647 h 936"/>
                <a:gd name="T88" fmla="*/ 2147483647 w 875"/>
                <a:gd name="T89" fmla="*/ 2147483647 h 936"/>
                <a:gd name="T90" fmla="*/ 2147483647 w 875"/>
                <a:gd name="T91" fmla="*/ 2147483647 h 936"/>
                <a:gd name="T92" fmla="*/ 2147483647 w 875"/>
                <a:gd name="T93" fmla="*/ 2147483647 h 936"/>
                <a:gd name="T94" fmla="*/ 2147483647 w 875"/>
                <a:gd name="T95" fmla="*/ 2147483647 h 936"/>
                <a:gd name="T96" fmla="*/ 2147483647 w 875"/>
                <a:gd name="T97" fmla="*/ 2147483647 h 936"/>
                <a:gd name="T98" fmla="*/ 2147483647 w 875"/>
                <a:gd name="T99" fmla="*/ 2147483647 h 936"/>
                <a:gd name="T100" fmla="*/ 2147483647 w 875"/>
                <a:gd name="T101" fmla="*/ 2147483647 h 936"/>
                <a:gd name="T102" fmla="*/ 2147483647 w 875"/>
                <a:gd name="T103" fmla="*/ 2147483647 h 936"/>
                <a:gd name="T104" fmla="*/ 2147483647 w 875"/>
                <a:gd name="T105" fmla="*/ 2147483647 h 936"/>
                <a:gd name="T106" fmla="*/ 2147483647 w 875"/>
                <a:gd name="T107" fmla="*/ 2147483647 h 936"/>
                <a:gd name="T108" fmla="*/ 2147483647 w 875"/>
                <a:gd name="T109" fmla="*/ 2147483647 h 936"/>
                <a:gd name="T110" fmla="*/ 2147483647 w 875"/>
                <a:gd name="T111" fmla="*/ 2147483647 h 936"/>
                <a:gd name="T112" fmla="*/ 2147483647 w 875"/>
                <a:gd name="T113" fmla="*/ 2147483647 h 936"/>
                <a:gd name="T114" fmla="*/ 2147483647 w 875"/>
                <a:gd name="T115" fmla="*/ 2147483647 h 9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75" h="936">
                  <a:moveTo>
                    <a:pt x="184" y="619"/>
                  </a:moveTo>
                  <a:lnTo>
                    <a:pt x="184" y="619"/>
                  </a:lnTo>
                  <a:cubicBezTo>
                    <a:pt x="162" y="605"/>
                    <a:pt x="167" y="591"/>
                    <a:pt x="139" y="591"/>
                  </a:cubicBezTo>
                  <a:cubicBezTo>
                    <a:pt x="112" y="591"/>
                    <a:pt x="57" y="604"/>
                    <a:pt x="35" y="591"/>
                  </a:cubicBezTo>
                  <a:cubicBezTo>
                    <a:pt x="8" y="575"/>
                    <a:pt x="0" y="518"/>
                    <a:pt x="57" y="503"/>
                  </a:cubicBezTo>
                  <a:cubicBezTo>
                    <a:pt x="77" y="498"/>
                    <a:pt x="121" y="507"/>
                    <a:pt x="124" y="480"/>
                  </a:cubicBezTo>
                  <a:cubicBezTo>
                    <a:pt x="126" y="469"/>
                    <a:pt x="99" y="446"/>
                    <a:pt x="122" y="431"/>
                  </a:cubicBezTo>
                  <a:cubicBezTo>
                    <a:pt x="144" y="416"/>
                    <a:pt x="159" y="438"/>
                    <a:pt x="157" y="423"/>
                  </a:cubicBezTo>
                  <a:cubicBezTo>
                    <a:pt x="154" y="408"/>
                    <a:pt x="127" y="381"/>
                    <a:pt x="142" y="358"/>
                  </a:cubicBezTo>
                  <a:cubicBezTo>
                    <a:pt x="157" y="336"/>
                    <a:pt x="179" y="366"/>
                    <a:pt x="202" y="341"/>
                  </a:cubicBezTo>
                  <a:cubicBezTo>
                    <a:pt x="224" y="316"/>
                    <a:pt x="204" y="283"/>
                    <a:pt x="172" y="266"/>
                  </a:cubicBezTo>
                  <a:cubicBezTo>
                    <a:pt x="139" y="248"/>
                    <a:pt x="129" y="203"/>
                    <a:pt x="167" y="183"/>
                  </a:cubicBezTo>
                  <a:cubicBezTo>
                    <a:pt x="204" y="163"/>
                    <a:pt x="258" y="229"/>
                    <a:pt x="281" y="234"/>
                  </a:cubicBezTo>
                  <a:cubicBezTo>
                    <a:pt x="303" y="239"/>
                    <a:pt x="289" y="199"/>
                    <a:pt x="319" y="199"/>
                  </a:cubicBezTo>
                  <a:cubicBezTo>
                    <a:pt x="349" y="199"/>
                    <a:pt x="367" y="209"/>
                    <a:pt x="367" y="184"/>
                  </a:cubicBezTo>
                  <a:cubicBezTo>
                    <a:pt x="367" y="159"/>
                    <a:pt x="366" y="132"/>
                    <a:pt x="354" y="110"/>
                  </a:cubicBezTo>
                  <a:cubicBezTo>
                    <a:pt x="340" y="83"/>
                    <a:pt x="315" y="70"/>
                    <a:pt x="309" y="51"/>
                  </a:cubicBezTo>
                  <a:cubicBezTo>
                    <a:pt x="298" y="8"/>
                    <a:pt x="363" y="0"/>
                    <a:pt x="398" y="27"/>
                  </a:cubicBezTo>
                  <a:cubicBezTo>
                    <a:pt x="434" y="54"/>
                    <a:pt x="442" y="89"/>
                    <a:pt x="437" y="127"/>
                  </a:cubicBezTo>
                  <a:cubicBezTo>
                    <a:pt x="432" y="164"/>
                    <a:pt x="450" y="187"/>
                    <a:pt x="477" y="184"/>
                  </a:cubicBezTo>
                  <a:cubicBezTo>
                    <a:pt x="505" y="182"/>
                    <a:pt x="520" y="177"/>
                    <a:pt x="525" y="162"/>
                  </a:cubicBezTo>
                  <a:cubicBezTo>
                    <a:pt x="530" y="147"/>
                    <a:pt x="533" y="147"/>
                    <a:pt x="527" y="126"/>
                  </a:cubicBezTo>
                  <a:cubicBezTo>
                    <a:pt x="521" y="102"/>
                    <a:pt x="527" y="78"/>
                    <a:pt x="556" y="82"/>
                  </a:cubicBezTo>
                  <a:cubicBezTo>
                    <a:pt x="587" y="87"/>
                    <a:pt x="580" y="105"/>
                    <a:pt x="600" y="110"/>
                  </a:cubicBezTo>
                  <a:cubicBezTo>
                    <a:pt x="620" y="115"/>
                    <a:pt x="656" y="77"/>
                    <a:pt x="679" y="102"/>
                  </a:cubicBezTo>
                  <a:cubicBezTo>
                    <a:pt x="697" y="122"/>
                    <a:pt x="681" y="150"/>
                    <a:pt x="650" y="176"/>
                  </a:cubicBezTo>
                  <a:cubicBezTo>
                    <a:pt x="636" y="187"/>
                    <a:pt x="624" y="265"/>
                    <a:pt x="660" y="269"/>
                  </a:cubicBezTo>
                  <a:cubicBezTo>
                    <a:pt x="690" y="272"/>
                    <a:pt x="679" y="322"/>
                    <a:pt x="699" y="300"/>
                  </a:cubicBezTo>
                  <a:cubicBezTo>
                    <a:pt x="719" y="277"/>
                    <a:pt x="709" y="258"/>
                    <a:pt x="734" y="239"/>
                  </a:cubicBezTo>
                  <a:cubicBezTo>
                    <a:pt x="776" y="208"/>
                    <a:pt x="856" y="234"/>
                    <a:pt x="834" y="306"/>
                  </a:cubicBezTo>
                  <a:cubicBezTo>
                    <a:pt x="826" y="330"/>
                    <a:pt x="756" y="351"/>
                    <a:pt x="759" y="373"/>
                  </a:cubicBezTo>
                  <a:cubicBezTo>
                    <a:pt x="761" y="396"/>
                    <a:pt x="793" y="417"/>
                    <a:pt x="794" y="432"/>
                  </a:cubicBezTo>
                  <a:cubicBezTo>
                    <a:pt x="795" y="460"/>
                    <a:pt x="759" y="451"/>
                    <a:pt x="759" y="468"/>
                  </a:cubicBezTo>
                  <a:cubicBezTo>
                    <a:pt x="759" y="494"/>
                    <a:pt x="790" y="466"/>
                    <a:pt x="776" y="503"/>
                  </a:cubicBezTo>
                  <a:cubicBezTo>
                    <a:pt x="769" y="523"/>
                    <a:pt x="775" y="526"/>
                    <a:pt x="805" y="516"/>
                  </a:cubicBezTo>
                  <a:cubicBezTo>
                    <a:pt x="835" y="506"/>
                    <a:pt x="863" y="507"/>
                    <a:pt x="869" y="538"/>
                  </a:cubicBezTo>
                  <a:cubicBezTo>
                    <a:pt x="875" y="570"/>
                    <a:pt x="857" y="580"/>
                    <a:pt x="834" y="589"/>
                  </a:cubicBezTo>
                  <a:cubicBezTo>
                    <a:pt x="791" y="605"/>
                    <a:pt x="789" y="569"/>
                    <a:pt x="774" y="579"/>
                  </a:cubicBezTo>
                  <a:cubicBezTo>
                    <a:pt x="759" y="589"/>
                    <a:pt x="773" y="612"/>
                    <a:pt x="773" y="644"/>
                  </a:cubicBezTo>
                  <a:cubicBezTo>
                    <a:pt x="773" y="677"/>
                    <a:pt x="740" y="700"/>
                    <a:pt x="767" y="700"/>
                  </a:cubicBezTo>
                  <a:cubicBezTo>
                    <a:pt x="795" y="700"/>
                    <a:pt x="839" y="738"/>
                    <a:pt x="846" y="769"/>
                  </a:cubicBezTo>
                  <a:cubicBezTo>
                    <a:pt x="851" y="791"/>
                    <a:pt x="845" y="836"/>
                    <a:pt x="795" y="854"/>
                  </a:cubicBezTo>
                  <a:cubicBezTo>
                    <a:pt x="745" y="871"/>
                    <a:pt x="719" y="827"/>
                    <a:pt x="710" y="785"/>
                  </a:cubicBezTo>
                  <a:cubicBezTo>
                    <a:pt x="703" y="754"/>
                    <a:pt x="685" y="774"/>
                    <a:pt x="681" y="792"/>
                  </a:cubicBezTo>
                  <a:cubicBezTo>
                    <a:pt x="676" y="810"/>
                    <a:pt x="645" y="812"/>
                    <a:pt x="632" y="791"/>
                  </a:cubicBezTo>
                  <a:cubicBezTo>
                    <a:pt x="617" y="768"/>
                    <a:pt x="605" y="779"/>
                    <a:pt x="612" y="831"/>
                  </a:cubicBezTo>
                  <a:cubicBezTo>
                    <a:pt x="620" y="884"/>
                    <a:pt x="615" y="910"/>
                    <a:pt x="597" y="913"/>
                  </a:cubicBezTo>
                  <a:cubicBezTo>
                    <a:pt x="564" y="917"/>
                    <a:pt x="547" y="900"/>
                    <a:pt x="542" y="849"/>
                  </a:cubicBezTo>
                  <a:cubicBezTo>
                    <a:pt x="539" y="819"/>
                    <a:pt x="512" y="799"/>
                    <a:pt x="487" y="801"/>
                  </a:cubicBezTo>
                  <a:cubicBezTo>
                    <a:pt x="462" y="804"/>
                    <a:pt x="427" y="813"/>
                    <a:pt x="417" y="848"/>
                  </a:cubicBezTo>
                  <a:cubicBezTo>
                    <a:pt x="407" y="883"/>
                    <a:pt x="379" y="931"/>
                    <a:pt x="349" y="933"/>
                  </a:cubicBezTo>
                  <a:cubicBezTo>
                    <a:pt x="319" y="936"/>
                    <a:pt x="302" y="917"/>
                    <a:pt x="320" y="870"/>
                  </a:cubicBezTo>
                  <a:cubicBezTo>
                    <a:pt x="337" y="822"/>
                    <a:pt x="334" y="775"/>
                    <a:pt x="316" y="788"/>
                  </a:cubicBezTo>
                  <a:cubicBezTo>
                    <a:pt x="280" y="813"/>
                    <a:pt x="242" y="794"/>
                    <a:pt x="259" y="751"/>
                  </a:cubicBezTo>
                  <a:cubicBezTo>
                    <a:pt x="270" y="725"/>
                    <a:pt x="213" y="755"/>
                    <a:pt x="199" y="761"/>
                  </a:cubicBezTo>
                  <a:cubicBezTo>
                    <a:pt x="168" y="776"/>
                    <a:pt x="144" y="729"/>
                    <a:pt x="169" y="701"/>
                  </a:cubicBezTo>
                  <a:cubicBezTo>
                    <a:pt x="194" y="674"/>
                    <a:pt x="209" y="634"/>
                    <a:pt x="184" y="619"/>
                  </a:cubicBezTo>
                  <a:close/>
                </a:path>
              </a:pathLst>
            </a:custGeom>
            <a:solidFill>
              <a:srgbClr val="57A8CD"/>
            </a:solidFill>
            <a:ln w="9525" cap="flat">
              <a:solidFill>
                <a:srgbClr val="31859C"/>
              </a:solidFill>
              <a:prstDash val="solid"/>
              <a:miter lim="800000"/>
              <a:headEnd/>
              <a:tailEnd/>
            </a:ln>
          </p:spPr>
          <p:txBody>
            <a:bodyPr/>
            <a:lstStyle/>
            <a:p>
              <a:pPr defTabSz="914377">
                <a:defRPr/>
              </a:pPr>
              <a:endParaRPr lang="en-US" sz="1900" kern="0">
                <a:solidFill>
                  <a:prstClr val="black"/>
                </a:solidFill>
                <a:cs typeface="Arial" charset="0"/>
              </a:endParaRPr>
            </a:p>
          </p:txBody>
        </p:sp>
        <p:sp>
          <p:nvSpPr>
            <p:cNvPr id="182" name="Oval 70"/>
            <p:cNvSpPr>
              <a:spLocks noChangeArrowheads="1"/>
            </p:cNvSpPr>
            <p:nvPr/>
          </p:nvSpPr>
          <p:spPr bwMode="auto">
            <a:xfrm>
              <a:off x="7058041" y="2688527"/>
              <a:ext cx="207556" cy="195619"/>
            </a:xfrm>
            <a:prstGeom prst="ellipse">
              <a:avLst/>
            </a:prstGeom>
            <a:solidFill>
              <a:srgbClr val="3386AB"/>
            </a:solidFill>
            <a:ln w="9525">
              <a:solidFill>
                <a:srgbClr val="31859C"/>
              </a:solidFill>
              <a:round/>
              <a:headEnd/>
              <a:tailEnd/>
            </a:ln>
            <a:effectLst/>
          </p:spPr>
          <p:txBody>
            <a:bodyPr wrap="none" anchor="ctr"/>
            <a:lstStyle>
              <a:lvl1pPr eaLnBrk="0" hangingPunct="0">
                <a:defRPr sz="3600" b="1" baseline="-25000">
                  <a:solidFill>
                    <a:schemeClr val="tx1"/>
                  </a:solidFill>
                  <a:latin typeface="Arial" charset="0"/>
                  <a:cs typeface="Arial" charset="0"/>
                </a:defRPr>
              </a:lvl1pPr>
              <a:lvl2pPr marL="742950" indent="-285750" eaLnBrk="0" hangingPunct="0">
                <a:defRPr sz="3600" b="1" baseline="-25000">
                  <a:solidFill>
                    <a:schemeClr val="tx1"/>
                  </a:solidFill>
                  <a:latin typeface="Arial" charset="0"/>
                  <a:cs typeface="Arial" charset="0"/>
                </a:defRPr>
              </a:lvl2pPr>
              <a:lvl3pPr marL="1143000" indent="-228600" eaLnBrk="0" hangingPunct="0">
                <a:defRPr sz="3600" b="1" baseline="-25000">
                  <a:solidFill>
                    <a:schemeClr val="tx1"/>
                  </a:solidFill>
                  <a:latin typeface="Arial" charset="0"/>
                  <a:cs typeface="Arial" charset="0"/>
                </a:defRPr>
              </a:lvl3pPr>
              <a:lvl4pPr marL="1600200" indent="-228600" eaLnBrk="0" hangingPunct="0">
                <a:defRPr sz="3600" b="1" baseline="-25000">
                  <a:solidFill>
                    <a:schemeClr val="tx1"/>
                  </a:solidFill>
                  <a:latin typeface="Arial" charset="0"/>
                  <a:cs typeface="Arial" charset="0"/>
                </a:defRPr>
              </a:lvl4pPr>
              <a:lvl5pPr marL="2057400" indent="-228600" eaLnBrk="0" hangingPunct="0">
                <a:defRPr sz="3600" b="1" baseline="-25000">
                  <a:solidFill>
                    <a:schemeClr val="tx1"/>
                  </a:solidFill>
                  <a:latin typeface="Arial" charset="0"/>
                  <a:cs typeface="Arial" charset="0"/>
                </a:defRPr>
              </a:lvl5pPr>
              <a:lvl6pPr marL="2514600" indent="-228600" eaLnBrk="0" fontAlgn="base" hangingPunct="0">
                <a:spcBef>
                  <a:spcPct val="0"/>
                </a:spcBef>
                <a:spcAft>
                  <a:spcPct val="0"/>
                </a:spcAft>
                <a:defRPr sz="3600" b="1" baseline="-25000">
                  <a:solidFill>
                    <a:schemeClr val="tx1"/>
                  </a:solidFill>
                  <a:latin typeface="Arial" charset="0"/>
                  <a:cs typeface="Arial" charset="0"/>
                </a:defRPr>
              </a:lvl6pPr>
              <a:lvl7pPr marL="2971800" indent="-228600" eaLnBrk="0" fontAlgn="base" hangingPunct="0">
                <a:spcBef>
                  <a:spcPct val="0"/>
                </a:spcBef>
                <a:spcAft>
                  <a:spcPct val="0"/>
                </a:spcAft>
                <a:defRPr sz="3600" b="1" baseline="-25000">
                  <a:solidFill>
                    <a:schemeClr val="tx1"/>
                  </a:solidFill>
                  <a:latin typeface="Arial" charset="0"/>
                  <a:cs typeface="Arial" charset="0"/>
                </a:defRPr>
              </a:lvl7pPr>
              <a:lvl8pPr marL="3429000" indent="-228600" eaLnBrk="0" fontAlgn="base" hangingPunct="0">
                <a:spcBef>
                  <a:spcPct val="0"/>
                </a:spcBef>
                <a:spcAft>
                  <a:spcPct val="0"/>
                </a:spcAft>
                <a:defRPr sz="3600" b="1" baseline="-25000">
                  <a:solidFill>
                    <a:schemeClr val="tx1"/>
                  </a:solidFill>
                  <a:latin typeface="Arial" charset="0"/>
                  <a:cs typeface="Arial" charset="0"/>
                </a:defRPr>
              </a:lvl8pPr>
              <a:lvl9pPr marL="3886200" indent="-228600" eaLnBrk="0" fontAlgn="base" hangingPunct="0">
                <a:spcBef>
                  <a:spcPct val="0"/>
                </a:spcBef>
                <a:spcAft>
                  <a:spcPct val="0"/>
                </a:spcAft>
                <a:defRPr sz="3600" b="1" baseline="-25000">
                  <a:solidFill>
                    <a:schemeClr val="tx1"/>
                  </a:solidFill>
                  <a:latin typeface="Arial" charset="0"/>
                  <a:cs typeface="Arial" charset="0"/>
                </a:defRPr>
              </a:lvl9pPr>
            </a:lstStyle>
            <a:p>
              <a:pPr defTabSz="914377">
                <a:defRPr/>
              </a:pPr>
              <a:endParaRPr lang="en-US" altLang="en-US" sz="2800" kern="0" baseline="0">
                <a:solidFill>
                  <a:srgbClr val="000000"/>
                </a:solidFill>
              </a:endParaRPr>
            </a:p>
          </p:txBody>
        </p:sp>
        <p:sp>
          <p:nvSpPr>
            <p:cNvPr id="44175" name="Text Box 26"/>
            <p:cNvSpPr txBox="1">
              <a:spLocks noChangeArrowheads="1"/>
            </p:cNvSpPr>
            <p:nvPr/>
          </p:nvSpPr>
          <p:spPr bwMode="auto">
            <a:xfrm>
              <a:off x="6992307" y="2673902"/>
              <a:ext cx="341142" cy="23125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defTabSz="912813" eaLnBrk="0" hangingPunct="0">
                <a:defRPr sz="2400">
                  <a:solidFill>
                    <a:schemeClr val="tx1"/>
                  </a:solidFill>
                  <a:latin typeface="Times New Roman" charset="0"/>
                  <a:ea typeface="ＭＳ Ｐゴシック" charset="0"/>
                  <a:cs typeface="ＭＳ Ｐゴシック" charset="0"/>
                </a:defRPr>
              </a:lvl1pPr>
              <a:lvl2pPr marL="742950" indent="-285750" defTabSz="912813" eaLnBrk="0" hangingPunct="0">
                <a:defRPr sz="2400">
                  <a:solidFill>
                    <a:schemeClr val="tx1"/>
                  </a:solidFill>
                  <a:latin typeface="Times New Roman" charset="0"/>
                  <a:ea typeface="ＭＳ Ｐゴシック" charset="0"/>
                </a:defRPr>
              </a:lvl2pPr>
              <a:lvl3pPr marL="1143000" indent="-228600" defTabSz="912813" eaLnBrk="0" hangingPunct="0">
                <a:defRPr sz="2400">
                  <a:solidFill>
                    <a:schemeClr val="tx1"/>
                  </a:solidFill>
                  <a:latin typeface="Times New Roman" charset="0"/>
                  <a:ea typeface="ＭＳ Ｐゴシック" charset="0"/>
                </a:defRPr>
              </a:lvl3pPr>
              <a:lvl4pPr marL="1600200" indent="-228600" defTabSz="912813" eaLnBrk="0" hangingPunct="0">
                <a:defRPr sz="2400">
                  <a:solidFill>
                    <a:schemeClr val="tx1"/>
                  </a:solidFill>
                  <a:latin typeface="Times New Roman" charset="0"/>
                  <a:ea typeface="ＭＳ Ｐゴシック" charset="0"/>
                </a:defRPr>
              </a:lvl4pPr>
              <a:lvl5pPr marL="2057400" indent="-228600" defTabSz="912813" eaLnBrk="0" hangingPunct="0">
                <a:defRPr sz="2400">
                  <a:solidFill>
                    <a:schemeClr val="tx1"/>
                  </a:solidFill>
                  <a:latin typeface="Times New Roman"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buFont typeface="Arial" charset="0"/>
                <a:buNone/>
              </a:pPr>
              <a:r>
                <a:rPr lang="en-US" sz="900">
                  <a:solidFill>
                    <a:srgbClr val="FFFFFF"/>
                  </a:solidFill>
                  <a:latin typeface="Arial" charset="0"/>
                  <a:cs typeface="Arial" charset="0"/>
                </a:rPr>
                <a:t>M</a:t>
              </a:r>
              <a:r>
                <a:rPr lang="en-US" sz="900">
                  <a:solidFill>
                    <a:srgbClr val="FFFFFF"/>
                  </a:solidFill>
                  <a:latin typeface="Arial" charset="0"/>
                  <a:cs typeface="Arial" charset="0"/>
                  <a:sym typeface="Symbol" charset="0"/>
                </a:rPr>
                <a:t></a:t>
              </a:r>
              <a:endParaRPr lang="en-US" sz="900">
                <a:solidFill>
                  <a:srgbClr val="FFFFFF"/>
                </a:solidFill>
                <a:latin typeface="Arial" charset="0"/>
                <a:cs typeface="Arial" charset="0"/>
              </a:endParaRPr>
            </a:p>
          </p:txBody>
        </p:sp>
      </p:grpSp>
      <p:grpSp>
        <p:nvGrpSpPr>
          <p:cNvPr id="184" name="Group 714"/>
          <p:cNvGrpSpPr/>
          <p:nvPr/>
        </p:nvGrpSpPr>
        <p:grpSpPr>
          <a:xfrm>
            <a:off x="9332594" y="4060660"/>
            <a:ext cx="531990" cy="495545"/>
            <a:chOff x="6433201" y="4217014"/>
            <a:chExt cx="531989" cy="495545"/>
          </a:xfrm>
          <a:solidFill>
            <a:srgbClr val="BBDCEB"/>
          </a:solidFill>
        </p:grpSpPr>
        <p:grpSp>
          <p:nvGrpSpPr>
            <p:cNvPr id="185" name="Group 1045"/>
            <p:cNvGrpSpPr/>
            <p:nvPr/>
          </p:nvGrpSpPr>
          <p:grpSpPr>
            <a:xfrm>
              <a:off x="6433201" y="4217014"/>
              <a:ext cx="530635" cy="495545"/>
              <a:chOff x="6433201" y="4217014"/>
              <a:chExt cx="530635" cy="495545"/>
            </a:xfrm>
            <a:grpFill/>
          </p:grpSpPr>
          <p:sp>
            <p:nvSpPr>
              <p:cNvPr id="198" name="Oval 26"/>
              <p:cNvSpPr>
                <a:spLocks noChangeArrowheads="1"/>
              </p:cNvSpPr>
              <p:nvPr/>
            </p:nvSpPr>
            <p:spPr bwMode="auto">
              <a:xfrm rot="950948">
                <a:off x="6433201" y="4217014"/>
                <a:ext cx="530635" cy="495545"/>
              </a:xfrm>
              <a:custGeom>
                <a:avLst/>
                <a:gdLst>
                  <a:gd name="connsiteX0" fmla="*/ 0 w 693146"/>
                  <a:gd name="connsiteY0" fmla="*/ 328994 h 657988"/>
                  <a:gd name="connsiteX1" fmla="*/ 346573 w 693146"/>
                  <a:gd name="connsiteY1" fmla="*/ 0 h 657988"/>
                  <a:gd name="connsiteX2" fmla="*/ 693146 w 693146"/>
                  <a:gd name="connsiteY2" fmla="*/ 328994 h 657988"/>
                  <a:gd name="connsiteX3" fmla="*/ 346573 w 693146"/>
                  <a:gd name="connsiteY3" fmla="*/ 657988 h 657988"/>
                  <a:gd name="connsiteX4" fmla="*/ 0 w 693146"/>
                  <a:gd name="connsiteY4" fmla="*/ 328994 h 657988"/>
                  <a:gd name="connsiteX0" fmla="*/ 0 w 721621"/>
                  <a:gd name="connsiteY0" fmla="*/ 326026 h 657990"/>
                  <a:gd name="connsiteX1" fmla="*/ 375048 w 721621"/>
                  <a:gd name="connsiteY1" fmla="*/ 1 h 657990"/>
                  <a:gd name="connsiteX2" fmla="*/ 721621 w 721621"/>
                  <a:gd name="connsiteY2" fmla="*/ 328995 h 657990"/>
                  <a:gd name="connsiteX3" fmla="*/ 375048 w 721621"/>
                  <a:gd name="connsiteY3" fmla="*/ 657989 h 657990"/>
                  <a:gd name="connsiteX4" fmla="*/ 0 w 721621"/>
                  <a:gd name="connsiteY4" fmla="*/ 326026 h 657990"/>
                  <a:gd name="connsiteX0" fmla="*/ 1093 w 722714"/>
                  <a:gd name="connsiteY0" fmla="*/ 326027 h 657991"/>
                  <a:gd name="connsiteX1" fmla="*/ 376141 w 722714"/>
                  <a:gd name="connsiteY1" fmla="*/ 2 h 657991"/>
                  <a:gd name="connsiteX2" fmla="*/ 722714 w 722714"/>
                  <a:gd name="connsiteY2" fmla="*/ 328996 h 657991"/>
                  <a:gd name="connsiteX3" fmla="*/ 376141 w 722714"/>
                  <a:gd name="connsiteY3" fmla="*/ 657990 h 657991"/>
                  <a:gd name="connsiteX4" fmla="*/ 1093 w 722714"/>
                  <a:gd name="connsiteY4" fmla="*/ 326027 h 657991"/>
                  <a:gd name="connsiteX0" fmla="*/ 1083 w 704457"/>
                  <a:gd name="connsiteY0" fmla="*/ 326027 h 657992"/>
                  <a:gd name="connsiteX1" fmla="*/ 376131 w 704457"/>
                  <a:gd name="connsiteY1" fmla="*/ 2 h 657992"/>
                  <a:gd name="connsiteX2" fmla="*/ 704457 w 704457"/>
                  <a:gd name="connsiteY2" fmla="*/ 323123 h 657992"/>
                  <a:gd name="connsiteX3" fmla="*/ 376131 w 704457"/>
                  <a:gd name="connsiteY3" fmla="*/ 657990 h 657992"/>
                  <a:gd name="connsiteX4" fmla="*/ 1083 w 704457"/>
                  <a:gd name="connsiteY4" fmla="*/ 326027 h 657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4457" h="657992">
                    <a:moveTo>
                      <a:pt x="1083" y="326027"/>
                    </a:moveTo>
                    <a:cubicBezTo>
                      <a:pt x="21669" y="61115"/>
                      <a:pt x="258902" y="486"/>
                      <a:pt x="376131" y="2"/>
                    </a:cubicBezTo>
                    <a:cubicBezTo>
                      <a:pt x="493360" y="-482"/>
                      <a:pt x="704457" y="141425"/>
                      <a:pt x="704457" y="323123"/>
                    </a:cubicBezTo>
                    <a:cubicBezTo>
                      <a:pt x="704457" y="504821"/>
                      <a:pt x="493360" y="657506"/>
                      <a:pt x="376131" y="657990"/>
                    </a:cubicBezTo>
                    <a:cubicBezTo>
                      <a:pt x="258902" y="658474"/>
                      <a:pt x="-19503" y="590939"/>
                      <a:pt x="1083" y="326027"/>
                    </a:cubicBezTo>
                    <a:close/>
                  </a:path>
                </a:pathLst>
              </a:custGeom>
              <a:solidFill>
                <a:srgbClr val="57A8CD"/>
              </a:solidFill>
              <a:ln w="9525">
                <a:solidFill>
                  <a:schemeClr val="accent5">
                    <a:lumMod val="75000"/>
                  </a:schemeClr>
                </a:solidFill>
                <a:round/>
                <a:headEnd/>
                <a:tailEnd/>
              </a:ln>
              <a:effectLst/>
            </p:spPr>
            <p:txBody>
              <a:bodyPr wrap="none" anchor="ctr"/>
              <a:lstStyle/>
              <a:p>
                <a:pPr algn="ctr" defTabSz="914377">
                  <a:defRPr/>
                </a:pPr>
                <a:endParaRPr lang="en-US" sz="1900">
                  <a:solidFill>
                    <a:srgbClr val="000000"/>
                  </a:solidFill>
                  <a:cs typeface="Arial" charset="0"/>
                </a:endParaRPr>
              </a:p>
            </p:txBody>
          </p:sp>
          <p:sp>
            <p:nvSpPr>
              <p:cNvPr id="199" name="Oval 27"/>
              <p:cNvSpPr>
                <a:spLocks noChangeArrowheads="1"/>
              </p:cNvSpPr>
              <p:nvPr/>
            </p:nvSpPr>
            <p:spPr bwMode="auto">
              <a:xfrm rot="20302667">
                <a:off x="6607441" y="4370346"/>
                <a:ext cx="341653" cy="280925"/>
              </a:xfrm>
              <a:custGeom>
                <a:avLst/>
                <a:gdLst>
                  <a:gd name="connsiteX0" fmla="*/ 0 w 422878"/>
                  <a:gd name="connsiteY0" fmla="*/ 203180 h 406360"/>
                  <a:gd name="connsiteX1" fmla="*/ 211439 w 422878"/>
                  <a:gd name="connsiteY1" fmla="*/ 0 h 406360"/>
                  <a:gd name="connsiteX2" fmla="*/ 422878 w 422878"/>
                  <a:gd name="connsiteY2" fmla="*/ 203180 h 406360"/>
                  <a:gd name="connsiteX3" fmla="*/ 211439 w 422878"/>
                  <a:gd name="connsiteY3" fmla="*/ 406360 h 406360"/>
                  <a:gd name="connsiteX4" fmla="*/ 0 w 422878"/>
                  <a:gd name="connsiteY4" fmla="*/ 203180 h 406360"/>
                  <a:gd name="connsiteX0" fmla="*/ 8 w 422886"/>
                  <a:gd name="connsiteY0" fmla="*/ 169450 h 372630"/>
                  <a:gd name="connsiteX1" fmla="*/ 205310 w 422886"/>
                  <a:gd name="connsiteY1" fmla="*/ 0 h 372630"/>
                  <a:gd name="connsiteX2" fmla="*/ 422886 w 422886"/>
                  <a:gd name="connsiteY2" fmla="*/ 169450 h 372630"/>
                  <a:gd name="connsiteX3" fmla="*/ 211447 w 422886"/>
                  <a:gd name="connsiteY3" fmla="*/ 372630 h 372630"/>
                  <a:gd name="connsiteX4" fmla="*/ 8 w 422886"/>
                  <a:gd name="connsiteY4" fmla="*/ 169450 h 372630"/>
                  <a:gd name="connsiteX0" fmla="*/ 6 w 452841"/>
                  <a:gd name="connsiteY0" fmla="*/ 169452 h 372632"/>
                  <a:gd name="connsiteX1" fmla="*/ 205308 w 452841"/>
                  <a:gd name="connsiteY1" fmla="*/ 2 h 372632"/>
                  <a:gd name="connsiteX2" fmla="*/ 452841 w 452841"/>
                  <a:gd name="connsiteY2" fmla="*/ 166861 h 372632"/>
                  <a:gd name="connsiteX3" fmla="*/ 211445 w 452841"/>
                  <a:gd name="connsiteY3" fmla="*/ 372632 h 372632"/>
                  <a:gd name="connsiteX4" fmla="*/ 6 w 452841"/>
                  <a:gd name="connsiteY4" fmla="*/ 169452 h 372632"/>
                  <a:gd name="connsiteX0" fmla="*/ 735 w 453570"/>
                  <a:gd name="connsiteY0" fmla="*/ 169452 h 372634"/>
                  <a:gd name="connsiteX1" fmla="*/ 206037 w 453570"/>
                  <a:gd name="connsiteY1" fmla="*/ 2 h 372634"/>
                  <a:gd name="connsiteX2" fmla="*/ 453570 w 453570"/>
                  <a:gd name="connsiteY2" fmla="*/ 166861 h 372634"/>
                  <a:gd name="connsiteX3" fmla="*/ 212174 w 453570"/>
                  <a:gd name="connsiteY3" fmla="*/ 372632 h 372634"/>
                  <a:gd name="connsiteX4" fmla="*/ 735 w 453570"/>
                  <a:gd name="connsiteY4" fmla="*/ 169452 h 372634"/>
                  <a:gd name="connsiteX0" fmla="*/ 735 w 453570"/>
                  <a:gd name="connsiteY0" fmla="*/ 169834 h 373016"/>
                  <a:gd name="connsiteX1" fmla="*/ 206037 w 453570"/>
                  <a:gd name="connsiteY1" fmla="*/ 384 h 373016"/>
                  <a:gd name="connsiteX2" fmla="*/ 453570 w 453570"/>
                  <a:gd name="connsiteY2" fmla="*/ 167243 h 373016"/>
                  <a:gd name="connsiteX3" fmla="*/ 212174 w 453570"/>
                  <a:gd name="connsiteY3" fmla="*/ 373014 h 373016"/>
                  <a:gd name="connsiteX4" fmla="*/ 735 w 453570"/>
                  <a:gd name="connsiteY4" fmla="*/ 169834 h 373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570" h="373016">
                    <a:moveTo>
                      <a:pt x="735" y="169834"/>
                    </a:moveTo>
                    <a:cubicBezTo>
                      <a:pt x="13169" y="19041"/>
                      <a:pt x="130565" y="816"/>
                      <a:pt x="206037" y="384"/>
                    </a:cubicBezTo>
                    <a:cubicBezTo>
                      <a:pt x="281509" y="-48"/>
                      <a:pt x="444615" y="-13610"/>
                      <a:pt x="453570" y="167243"/>
                    </a:cubicBezTo>
                    <a:cubicBezTo>
                      <a:pt x="453570" y="279456"/>
                      <a:pt x="287646" y="372582"/>
                      <a:pt x="212174" y="373014"/>
                    </a:cubicBezTo>
                    <a:cubicBezTo>
                      <a:pt x="136702" y="373446"/>
                      <a:pt x="-11699" y="320627"/>
                      <a:pt x="735" y="169834"/>
                    </a:cubicBezTo>
                    <a:close/>
                  </a:path>
                </a:pathLst>
              </a:custGeom>
              <a:solidFill>
                <a:srgbClr val="3386AB"/>
              </a:solidFill>
              <a:ln w="9525">
                <a:solidFill>
                  <a:schemeClr val="accent5">
                    <a:lumMod val="75000"/>
                  </a:schemeClr>
                </a:solidFill>
                <a:round/>
                <a:headEnd/>
                <a:tailEnd/>
              </a:ln>
              <a:effectLst/>
            </p:spPr>
            <p:txBody>
              <a:bodyPr wrap="none" anchor="ctr"/>
              <a:lstStyle/>
              <a:p>
                <a:pPr algn="ctr" defTabSz="914377">
                  <a:defRPr/>
                </a:pPr>
                <a:endParaRPr lang="en-US" sz="1900">
                  <a:solidFill>
                    <a:srgbClr val="000000"/>
                  </a:solidFill>
                  <a:cs typeface="Arial" charset="0"/>
                </a:endParaRPr>
              </a:p>
            </p:txBody>
          </p:sp>
        </p:grpSp>
        <p:sp>
          <p:nvSpPr>
            <p:cNvPr id="186" name="Oval 1046"/>
            <p:cNvSpPr/>
            <p:nvPr/>
          </p:nvSpPr>
          <p:spPr bwMode="auto">
            <a:xfrm rot="5764987">
              <a:off x="6570136" y="4390846"/>
              <a:ext cx="45720" cy="45720"/>
            </a:xfrm>
            <a:prstGeom prst="ellipse">
              <a:avLst/>
            </a:prstGeom>
            <a:grpFill/>
            <a:ln w="9525">
              <a:solidFill>
                <a:schemeClr val="accent5">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lnSpc>
                  <a:spcPct val="90000"/>
                </a:lnSpc>
                <a:defRPr/>
              </a:pPr>
              <a:endParaRPr lang="en-US" sz="1900" dirty="0">
                <a:solidFill>
                  <a:prstClr val="black"/>
                </a:solidFill>
                <a:latin typeface="Arial" panose="020B0604020202020204"/>
              </a:endParaRPr>
            </a:p>
          </p:txBody>
        </p:sp>
        <p:sp>
          <p:nvSpPr>
            <p:cNvPr id="187" name="Oval 1047"/>
            <p:cNvSpPr/>
            <p:nvPr/>
          </p:nvSpPr>
          <p:spPr bwMode="auto">
            <a:xfrm rot="11004004">
              <a:off x="6629667" y="4270247"/>
              <a:ext cx="45720" cy="45720"/>
            </a:xfrm>
            <a:prstGeom prst="ellipse">
              <a:avLst/>
            </a:prstGeom>
            <a:grpFill/>
            <a:ln w="9525">
              <a:solidFill>
                <a:schemeClr val="accent5">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lnSpc>
                  <a:spcPct val="90000"/>
                </a:lnSpc>
                <a:defRPr/>
              </a:pPr>
              <a:endParaRPr lang="en-US" sz="1900" dirty="0">
                <a:solidFill>
                  <a:prstClr val="black"/>
                </a:solidFill>
                <a:latin typeface="Arial" panose="020B0604020202020204"/>
              </a:endParaRPr>
            </a:p>
          </p:txBody>
        </p:sp>
        <p:sp>
          <p:nvSpPr>
            <p:cNvPr id="188" name="Oval 1048"/>
            <p:cNvSpPr/>
            <p:nvPr/>
          </p:nvSpPr>
          <p:spPr bwMode="auto">
            <a:xfrm rot="9598300">
              <a:off x="6573933" y="4336291"/>
              <a:ext cx="45720" cy="45720"/>
            </a:xfrm>
            <a:prstGeom prst="ellipse">
              <a:avLst/>
            </a:prstGeom>
            <a:grpFill/>
            <a:ln w="9525">
              <a:solidFill>
                <a:schemeClr val="accent5">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lnSpc>
                  <a:spcPct val="90000"/>
                </a:lnSpc>
                <a:defRPr/>
              </a:pPr>
              <a:endParaRPr lang="en-US" sz="1900" dirty="0">
                <a:solidFill>
                  <a:prstClr val="black"/>
                </a:solidFill>
                <a:latin typeface="Arial" panose="020B0604020202020204"/>
              </a:endParaRPr>
            </a:p>
          </p:txBody>
        </p:sp>
        <p:sp>
          <p:nvSpPr>
            <p:cNvPr id="189" name="Oval 1049"/>
            <p:cNvSpPr/>
            <p:nvPr/>
          </p:nvSpPr>
          <p:spPr bwMode="auto">
            <a:xfrm rot="14002800">
              <a:off x="6696583" y="4316534"/>
              <a:ext cx="45720" cy="45720"/>
            </a:xfrm>
            <a:prstGeom prst="ellipse">
              <a:avLst/>
            </a:prstGeom>
            <a:grpFill/>
            <a:ln w="9525">
              <a:solidFill>
                <a:schemeClr val="accent5">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lnSpc>
                  <a:spcPct val="90000"/>
                </a:lnSpc>
                <a:defRPr/>
              </a:pPr>
              <a:endParaRPr lang="en-US" sz="1900" dirty="0">
                <a:solidFill>
                  <a:prstClr val="black"/>
                </a:solidFill>
                <a:latin typeface="Arial" panose="020B0604020202020204"/>
              </a:endParaRPr>
            </a:p>
          </p:txBody>
        </p:sp>
        <p:sp>
          <p:nvSpPr>
            <p:cNvPr id="190" name="Oval 1050"/>
            <p:cNvSpPr/>
            <p:nvPr/>
          </p:nvSpPr>
          <p:spPr bwMode="auto">
            <a:xfrm rot="15615152">
              <a:off x="6686118" y="4245325"/>
              <a:ext cx="45720" cy="45720"/>
            </a:xfrm>
            <a:prstGeom prst="ellipse">
              <a:avLst/>
            </a:prstGeom>
            <a:grpFill/>
            <a:ln w="9525">
              <a:solidFill>
                <a:schemeClr val="accent5">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lnSpc>
                  <a:spcPct val="90000"/>
                </a:lnSpc>
                <a:defRPr/>
              </a:pPr>
              <a:endParaRPr lang="en-US" sz="1900" dirty="0">
                <a:solidFill>
                  <a:prstClr val="black"/>
                </a:solidFill>
                <a:latin typeface="Arial" panose="020B0604020202020204"/>
              </a:endParaRPr>
            </a:p>
          </p:txBody>
        </p:sp>
        <p:sp>
          <p:nvSpPr>
            <p:cNvPr id="191" name="Oval 1051"/>
            <p:cNvSpPr/>
            <p:nvPr/>
          </p:nvSpPr>
          <p:spPr bwMode="auto">
            <a:xfrm rot="8394034">
              <a:off x="6506568" y="4383112"/>
              <a:ext cx="45720" cy="45720"/>
            </a:xfrm>
            <a:prstGeom prst="ellipse">
              <a:avLst/>
            </a:prstGeom>
            <a:grpFill/>
            <a:ln w="9525">
              <a:solidFill>
                <a:schemeClr val="accent5">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lnSpc>
                  <a:spcPct val="90000"/>
                </a:lnSpc>
                <a:defRPr/>
              </a:pPr>
              <a:endParaRPr lang="en-US" sz="1900" dirty="0">
                <a:solidFill>
                  <a:prstClr val="black"/>
                </a:solidFill>
                <a:latin typeface="Arial" panose="020B0604020202020204"/>
              </a:endParaRPr>
            </a:p>
          </p:txBody>
        </p:sp>
        <p:sp>
          <p:nvSpPr>
            <p:cNvPr id="192" name="Oval 1052"/>
            <p:cNvSpPr/>
            <p:nvPr/>
          </p:nvSpPr>
          <p:spPr bwMode="auto">
            <a:xfrm rot="15615152">
              <a:off x="6497204" y="4313589"/>
              <a:ext cx="45720" cy="45720"/>
            </a:xfrm>
            <a:prstGeom prst="ellipse">
              <a:avLst/>
            </a:prstGeom>
            <a:grpFill/>
            <a:ln w="9525">
              <a:solidFill>
                <a:schemeClr val="accent5">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lnSpc>
                  <a:spcPct val="90000"/>
                </a:lnSpc>
                <a:defRPr/>
              </a:pPr>
              <a:endParaRPr lang="en-US" sz="1900" dirty="0">
                <a:solidFill>
                  <a:prstClr val="black"/>
                </a:solidFill>
                <a:latin typeface="Arial" panose="020B0604020202020204"/>
              </a:endParaRPr>
            </a:p>
          </p:txBody>
        </p:sp>
        <p:sp>
          <p:nvSpPr>
            <p:cNvPr id="193" name="Oval 1053"/>
            <p:cNvSpPr/>
            <p:nvPr/>
          </p:nvSpPr>
          <p:spPr bwMode="auto">
            <a:xfrm rot="5764987">
              <a:off x="6524098" y="4462283"/>
              <a:ext cx="45720" cy="45720"/>
            </a:xfrm>
            <a:prstGeom prst="ellipse">
              <a:avLst/>
            </a:prstGeom>
            <a:grpFill/>
            <a:ln w="9525">
              <a:solidFill>
                <a:schemeClr val="accent5">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lnSpc>
                  <a:spcPct val="90000"/>
                </a:lnSpc>
                <a:defRPr/>
              </a:pPr>
              <a:endParaRPr lang="en-US" sz="1900" dirty="0">
                <a:solidFill>
                  <a:prstClr val="black"/>
                </a:solidFill>
                <a:latin typeface="Arial" panose="020B0604020202020204"/>
              </a:endParaRPr>
            </a:p>
          </p:txBody>
        </p:sp>
        <p:sp>
          <p:nvSpPr>
            <p:cNvPr id="194" name="Oval 1054"/>
            <p:cNvSpPr/>
            <p:nvPr/>
          </p:nvSpPr>
          <p:spPr bwMode="auto">
            <a:xfrm rot="5764987">
              <a:off x="6468536" y="4514671"/>
              <a:ext cx="45720" cy="45720"/>
            </a:xfrm>
            <a:prstGeom prst="ellipse">
              <a:avLst/>
            </a:prstGeom>
            <a:grpFill/>
            <a:ln w="9525">
              <a:solidFill>
                <a:schemeClr val="accent5">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lnSpc>
                  <a:spcPct val="90000"/>
                </a:lnSpc>
                <a:defRPr/>
              </a:pPr>
              <a:endParaRPr lang="en-US" sz="1900" dirty="0">
                <a:solidFill>
                  <a:prstClr val="black"/>
                </a:solidFill>
                <a:latin typeface="Arial" panose="020B0604020202020204"/>
              </a:endParaRPr>
            </a:p>
          </p:txBody>
        </p:sp>
        <p:sp>
          <p:nvSpPr>
            <p:cNvPr id="195" name="Oval 1055"/>
            <p:cNvSpPr/>
            <p:nvPr/>
          </p:nvSpPr>
          <p:spPr bwMode="auto">
            <a:xfrm rot="5764987">
              <a:off x="6455836" y="4432121"/>
              <a:ext cx="45720" cy="45720"/>
            </a:xfrm>
            <a:prstGeom prst="ellipse">
              <a:avLst/>
            </a:prstGeom>
            <a:grpFill/>
            <a:ln w="9525">
              <a:solidFill>
                <a:schemeClr val="accent5">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lnSpc>
                  <a:spcPct val="90000"/>
                </a:lnSpc>
                <a:defRPr/>
              </a:pPr>
              <a:endParaRPr lang="en-US" sz="1900" dirty="0">
                <a:solidFill>
                  <a:prstClr val="black"/>
                </a:solidFill>
                <a:latin typeface="Arial" panose="020B0604020202020204"/>
              </a:endParaRPr>
            </a:p>
          </p:txBody>
        </p:sp>
        <p:sp>
          <p:nvSpPr>
            <p:cNvPr id="196" name="Oval 1056"/>
            <p:cNvSpPr/>
            <p:nvPr/>
          </p:nvSpPr>
          <p:spPr bwMode="auto">
            <a:xfrm rot="11004004">
              <a:off x="6635903" y="4343613"/>
              <a:ext cx="45720" cy="45720"/>
            </a:xfrm>
            <a:prstGeom prst="ellipse">
              <a:avLst/>
            </a:prstGeom>
            <a:grpFill/>
            <a:ln w="9525">
              <a:solidFill>
                <a:schemeClr val="accent5">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lnSpc>
                  <a:spcPct val="90000"/>
                </a:lnSpc>
                <a:defRPr/>
              </a:pPr>
              <a:endParaRPr lang="en-US" sz="1900" dirty="0">
                <a:solidFill>
                  <a:prstClr val="black"/>
                </a:solidFill>
                <a:latin typeface="Arial" panose="020B0604020202020204"/>
              </a:endParaRPr>
            </a:p>
          </p:txBody>
        </p:sp>
        <p:sp>
          <p:nvSpPr>
            <p:cNvPr id="197" name="Text Box 32"/>
            <p:cNvSpPr txBox="1">
              <a:spLocks noChangeArrowheads="1"/>
            </p:cNvSpPr>
            <p:nvPr/>
          </p:nvSpPr>
          <p:spPr bwMode="auto">
            <a:xfrm>
              <a:off x="6584564" y="4385977"/>
              <a:ext cx="380626" cy="261610"/>
            </a:xfrm>
            <a:prstGeom prst="rect">
              <a:avLst/>
            </a:prstGeom>
            <a:noFill/>
            <a:ln w="9525" algn="ctr">
              <a:no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1400" b="1">
                  <a:solidFill>
                    <a:schemeClr val="tx1"/>
                  </a:solidFill>
                  <a:latin typeface="Calibri" pitchFamily="34" charset="0"/>
                  <a:cs typeface="Arial" pitchFamily="34" charset="0"/>
                </a:defRPr>
              </a:lvl1pPr>
              <a:lvl2pPr marL="742950" indent="-285750" eaLnBrk="0" hangingPunct="0">
                <a:defRPr sz="1400" b="1">
                  <a:solidFill>
                    <a:schemeClr val="tx1"/>
                  </a:solidFill>
                  <a:latin typeface="Calibri" pitchFamily="34" charset="0"/>
                  <a:cs typeface="Arial" pitchFamily="34" charset="0"/>
                </a:defRPr>
              </a:lvl2pPr>
              <a:lvl3pPr marL="1143000" indent="-228600" eaLnBrk="0" hangingPunct="0">
                <a:defRPr sz="1400" b="1">
                  <a:solidFill>
                    <a:schemeClr val="tx1"/>
                  </a:solidFill>
                  <a:latin typeface="Calibri" pitchFamily="34" charset="0"/>
                  <a:cs typeface="Arial" pitchFamily="34" charset="0"/>
                </a:defRPr>
              </a:lvl3pPr>
              <a:lvl4pPr marL="1600200" indent="-228600" eaLnBrk="0" hangingPunct="0">
                <a:defRPr sz="1400" b="1">
                  <a:solidFill>
                    <a:schemeClr val="tx1"/>
                  </a:solidFill>
                  <a:latin typeface="Calibri" pitchFamily="34" charset="0"/>
                  <a:cs typeface="Arial" pitchFamily="34" charset="0"/>
                </a:defRPr>
              </a:lvl4pPr>
              <a:lvl5pPr marL="2057400" indent="-228600" eaLnBrk="0" hangingPunct="0">
                <a:defRPr sz="1400" b="1">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400" b="1">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400" b="1">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400" b="1">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400" b="1">
                  <a:solidFill>
                    <a:schemeClr val="tx1"/>
                  </a:solidFill>
                  <a:latin typeface="Calibri" pitchFamily="34" charset="0"/>
                  <a:cs typeface="Arial" pitchFamily="34" charset="0"/>
                </a:defRPr>
              </a:lvl9pPr>
            </a:lstStyle>
            <a:p>
              <a:pPr algn="ctr" defTabSz="914377" eaLnBrk="1" hangingPunct="1">
                <a:defRPr/>
              </a:pPr>
              <a:r>
                <a:rPr lang="en-US" sz="1100" b="0" dirty="0">
                  <a:solidFill>
                    <a:prstClr val="white"/>
                  </a:solidFill>
                  <a:latin typeface="Arial" charset="0"/>
                </a:rPr>
                <a:t>NK</a:t>
              </a:r>
            </a:p>
          </p:txBody>
        </p:sp>
      </p:grpSp>
      <p:cxnSp>
        <p:nvCxnSpPr>
          <p:cNvPr id="200" name="Straight Connector 117"/>
          <p:cNvCxnSpPr>
            <a:cxnSpLocks noChangeShapeType="1"/>
          </p:cNvCxnSpPr>
          <p:nvPr/>
        </p:nvCxnSpPr>
        <p:spPr bwMode="auto">
          <a:xfrm>
            <a:off x="8890000" y="3733800"/>
            <a:ext cx="0" cy="279400"/>
          </a:xfrm>
          <a:prstGeom prst="line">
            <a:avLst/>
          </a:prstGeom>
          <a:noFill/>
          <a:ln w="28575" algn="ctr">
            <a:solidFill>
              <a:schemeClr val="tx1">
                <a:lumMod val="50000"/>
                <a:lumOff val="50000"/>
              </a:schemeClr>
            </a:solidFill>
            <a:round/>
            <a:headEnd/>
            <a:tailEnd type="triangle" w="lg" len="med"/>
          </a:ln>
          <a:extLst>
            <a:ext uri="{909E8E84-426E-40dd-AFC4-6F175D3DCCD1}">
              <a14:hiddenFill xmlns:a14="http://schemas.microsoft.com/office/drawing/2010/main" xmlns="">
                <a:noFill/>
              </a14:hiddenFill>
            </a:ext>
          </a:extLst>
        </p:spPr>
      </p:cxnSp>
      <p:cxnSp>
        <p:nvCxnSpPr>
          <p:cNvPr id="201" name="Straight Connector 117"/>
          <p:cNvCxnSpPr>
            <a:cxnSpLocks noChangeShapeType="1"/>
          </p:cNvCxnSpPr>
          <p:nvPr/>
        </p:nvCxnSpPr>
        <p:spPr bwMode="auto">
          <a:xfrm>
            <a:off x="9607551" y="3733800"/>
            <a:ext cx="0" cy="279400"/>
          </a:xfrm>
          <a:prstGeom prst="line">
            <a:avLst/>
          </a:prstGeom>
          <a:noFill/>
          <a:ln w="28575" algn="ctr">
            <a:solidFill>
              <a:schemeClr val="tx1">
                <a:lumMod val="50000"/>
                <a:lumOff val="50000"/>
              </a:schemeClr>
            </a:solidFill>
            <a:round/>
            <a:headEnd/>
            <a:tailEnd type="triangle" w="lg" len="med"/>
          </a:ln>
          <a:extLst>
            <a:ext uri="{909E8E84-426E-40dd-AFC4-6F175D3DCCD1}">
              <a14:hiddenFill xmlns:a14="http://schemas.microsoft.com/office/drawing/2010/main" xmlns="">
                <a:noFill/>
              </a14:hiddenFill>
            </a:ext>
          </a:extLst>
        </p:spPr>
      </p:cxnSp>
      <p:sp>
        <p:nvSpPr>
          <p:cNvPr id="44073" name="Oval 41"/>
          <p:cNvSpPr>
            <a:spLocks noChangeArrowheads="1"/>
          </p:cNvSpPr>
          <p:nvPr/>
        </p:nvSpPr>
        <p:spPr bwMode="auto">
          <a:xfrm>
            <a:off x="9108017" y="3522663"/>
            <a:ext cx="99483" cy="90487"/>
          </a:xfrm>
          <a:prstGeom prst="ellipse">
            <a:avLst/>
          </a:prstGeom>
          <a:solidFill>
            <a:srgbClr val="3386AB"/>
          </a:solidFill>
          <a:ln w="6350">
            <a:solidFill>
              <a:srgbClr val="3386AB"/>
            </a:solidFill>
            <a:round/>
            <a:headEnd/>
            <a:tailEnd/>
          </a:ln>
        </p:spPr>
        <p:txBody>
          <a:bodyPr wrap="none" lIns="91438" tIns="45719" rIns="91438" bIns="45719" anchor="ctr"/>
          <a:lstStyle/>
          <a:p>
            <a:pPr defTabSz="912813">
              <a:buFont typeface="Arial" charset="0"/>
              <a:buNone/>
            </a:pPr>
            <a:endParaRPr lang="en-US" sz="1600">
              <a:solidFill>
                <a:srgbClr val="000000"/>
              </a:solidFill>
              <a:latin typeface="Arial" charset="0"/>
              <a:cs typeface="Arial" charset="0"/>
            </a:endParaRPr>
          </a:p>
        </p:txBody>
      </p:sp>
      <p:sp>
        <p:nvSpPr>
          <p:cNvPr id="44074" name="Oval 39"/>
          <p:cNvSpPr>
            <a:spLocks noChangeArrowheads="1"/>
          </p:cNvSpPr>
          <p:nvPr/>
        </p:nvSpPr>
        <p:spPr bwMode="auto">
          <a:xfrm>
            <a:off x="9082618" y="3357564"/>
            <a:ext cx="97367" cy="90487"/>
          </a:xfrm>
          <a:prstGeom prst="ellipse">
            <a:avLst/>
          </a:prstGeom>
          <a:solidFill>
            <a:srgbClr val="3386AB"/>
          </a:solidFill>
          <a:ln w="6350">
            <a:solidFill>
              <a:srgbClr val="3386AB"/>
            </a:solidFill>
            <a:round/>
            <a:headEnd/>
            <a:tailEnd/>
          </a:ln>
        </p:spPr>
        <p:txBody>
          <a:bodyPr wrap="none" lIns="91438" tIns="45719" rIns="91438" bIns="45719" anchor="ctr"/>
          <a:lstStyle/>
          <a:p>
            <a:pPr defTabSz="912813">
              <a:buFont typeface="Arial" charset="0"/>
              <a:buNone/>
            </a:pPr>
            <a:endParaRPr lang="en-US" sz="1600">
              <a:solidFill>
                <a:srgbClr val="000000"/>
              </a:solidFill>
              <a:latin typeface="Arial" charset="0"/>
              <a:cs typeface="Arial" charset="0"/>
            </a:endParaRPr>
          </a:p>
        </p:txBody>
      </p:sp>
      <p:sp>
        <p:nvSpPr>
          <p:cNvPr id="204" name="Oval 46"/>
          <p:cNvSpPr>
            <a:spLocks noChangeArrowheads="1"/>
          </p:cNvSpPr>
          <p:nvPr/>
        </p:nvSpPr>
        <p:spPr bwMode="auto">
          <a:xfrm>
            <a:off x="8953501" y="3297239"/>
            <a:ext cx="97367" cy="92075"/>
          </a:xfrm>
          <a:prstGeom prst="ellipse">
            <a:avLst/>
          </a:prstGeom>
          <a:solidFill>
            <a:srgbClr val="3386AB"/>
          </a:solidFill>
          <a:ln w="6350" algn="ctr">
            <a:solidFill>
              <a:srgbClr val="3386AB"/>
            </a:solidFill>
            <a:round/>
            <a:headEnd/>
            <a:tailEnd/>
          </a:ln>
          <a:effectLst/>
        </p:spPr>
        <p:txBody>
          <a:bodyPr wrap="none" lIns="91438" tIns="45719" rIns="91438" bIns="45719" anchor="ctr"/>
          <a:lstStyle/>
          <a:p>
            <a:pPr defTabSz="914377">
              <a:defRPr/>
            </a:pPr>
            <a:endParaRPr lang="en-US" sz="1500" kern="0" dirty="0">
              <a:solidFill>
                <a:srgbClr val="000000"/>
              </a:solidFill>
              <a:cs typeface="Arial" charset="0"/>
            </a:endParaRPr>
          </a:p>
        </p:txBody>
      </p:sp>
      <p:sp>
        <p:nvSpPr>
          <p:cNvPr id="44076" name="Oval 39"/>
          <p:cNvSpPr>
            <a:spLocks noChangeArrowheads="1"/>
          </p:cNvSpPr>
          <p:nvPr/>
        </p:nvSpPr>
        <p:spPr bwMode="auto">
          <a:xfrm>
            <a:off x="8976785" y="3460750"/>
            <a:ext cx="97367" cy="90488"/>
          </a:xfrm>
          <a:prstGeom prst="ellipse">
            <a:avLst/>
          </a:prstGeom>
          <a:solidFill>
            <a:srgbClr val="3386AB"/>
          </a:solidFill>
          <a:ln w="6350">
            <a:solidFill>
              <a:srgbClr val="3386AB"/>
            </a:solidFill>
            <a:round/>
            <a:headEnd/>
            <a:tailEnd/>
          </a:ln>
        </p:spPr>
        <p:txBody>
          <a:bodyPr wrap="none" lIns="91438" tIns="45719" rIns="91438" bIns="45719" anchor="ctr"/>
          <a:lstStyle/>
          <a:p>
            <a:pPr defTabSz="912813">
              <a:buFont typeface="Arial" charset="0"/>
              <a:buNone/>
            </a:pPr>
            <a:endParaRPr lang="en-US" sz="1600">
              <a:solidFill>
                <a:srgbClr val="000000"/>
              </a:solidFill>
              <a:latin typeface="Arial" charset="0"/>
              <a:cs typeface="Arial" charset="0"/>
            </a:endParaRPr>
          </a:p>
        </p:txBody>
      </p:sp>
      <p:sp>
        <p:nvSpPr>
          <p:cNvPr id="44077" name="Oval 39"/>
          <p:cNvSpPr>
            <a:spLocks noChangeArrowheads="1"/>
          </p:cNvSpPr>
          <p:nvPr/>
        </p:nvSpPr>
        <p:spPr bwMode="auto">
          <a:xfrm>
            <a:off x="9199034" y="3294064"/>
            <a:ext cx="97367" cy="90487"/>
          </a:xfrm>
          <a:prstGeom prst="ellipse">
            <a:avLst/>
          </a:prstGeom>
          <a:solidFill>
            <a:srgbClr val="3386AB"/>
          </a:solidFill>
          <a:ln w="6350">
            <a:solidFill>
              <a:srgbClr val="3386AB"/>
            </a:solidFill>
            <a:round/>
            <a:headEnd/>
            <a:tailEnd/>
          </a:ln>
        </p:spPr>
        <p:txBody>
          <a:bodyPr wrap="none" lIns="91438" tIns="45719" rIns="91438" bIns="45719" anchor="ctr"/>
          <a:lstStyle/>
          <a:p>
            <a:pPr defTabSz="912813">
              <a:buFont typeface="Arial" charset="0"/>
              <a:buNone/>
            </a:pPr>
            <a:endParaRPr lang="en-US" sz="1600">
              <a:solidFill>
                <a:srgbClr val="000000"/>
              </a:solidFill>
              <a:latin typeface="Arial" charset="0"/>
              <a:cs typeface="Arial" charset="0"/>
            </a:endParaRPr>
          </a:p>
        </p:txBody>
      </p:sp>
      <p:sp>
        <p:nvSpPr>
          <p:cNvPr id="44078" name="Oval 39"/>
          <p:cNvSpPr>
            <a:spLocks noChangeArrowheads="1"/>
          </p:cNvSpPr>
          <p:nvPr/>
        </p:nvSpPr>
        <p:spPr bwMode="auto">
          <a:xfrm>
            <a:off x="9247718" y="3427414"/>
            <a:ext cx="97367" cy="92075"/>
          </a:xfrm>
          <a:prstGeom prst="ellipse">
            <a:avLst/>
          </a:prstGeom>
          <a:solidFill>
            <a:srgbClr val="3386AB"/>
          </a:solidFill>
          <a:ln w="6350">
            <a:solidFill>
              <a:srgbClr val="3386AB"/>
            </a:solidFill>
            <a:round/>
            <a:headEnd/>
            <a:tailEnd/>
          </a:ln>
        </p:spPr>
        <p:txBody>
          <a:bodyPr wrap="none" lIns="91438" tIns="45719" rIns="91438" bIns="45719" anchor="ctr"/>
          <a:lstStyle/>
          <a:p>
            <a:pPr defTabSz="912813">
              <a:buFont typeface="Arial" charset="0"/>
              <a:buNone/>
            </a:pPr>
            <a:endParaRPr lang="en-US" sz="1600">
              <a:solidFill>
                <a:srgbClr val="000000"/>
              </a:solidFill>
              <a:latin typeface="Arial" charset="0"/>
              <a:cs typeface="Arial" charset="0"/>
            </a:endParaRPr>
          </a:p>
        </p:txBody>
      </p:sp>
      <p:sp>
        <p:nvSpPr>
          <p:cNvPr id="44079" name="Oval 39"/>
          <p:cNvSpPr>
            <a:spLocks noChangeArrowheads="1"/>
          </p:cNvSpPr>
          <p:nvPr/>
        </p:nvSpPr>
        <p:spPr bwMode="auto">
          <a:xfrm>
            <a:off x="8826500" y="3370263"/>
            <a:ext cx="95251" cy="88900"/>
          </a:xfrm>
          <a:prstGeom prst="ellipse">
            <a:avLst/>
          </a:prstGeom>
          <a:solidFill>
            <a:srgbClr val="3386AB"/>
          </a:solidFill>
          <a:ln w="6350">
            <a:solidFill>
              <a:srgbClr val="3386AB"/>
            </a:solidFill>
            <a:round/>
            <a:headEnd/>
            <a:tailEnd/>
          </a:ln>
        </p:spPr>
        <p:txBody>
          <a:bodyPr wrap="none" lIns="91438" tIns="45719" rIns="91438" bIns="45719" anchor="ctr"/>
          <a:lstStyle/>
          <a:p>
            <a:pPr defTabSz="912813">
              <a:buFont typeface="Arial" charset="0"/>
              <a:buNone/>
            </a:pPr>
            <a:endParaRPr lang="en-US" sz="1600">
              <a:solidFill>
                <a:srgbClr val="000000"/>
              </a:solidFill>
              <a:latin typeface="Arial" charset="0"/>
              <a:cs typeface="Arial" charset="0"/>
            </a:endParaRPr>
          </a:p>
        </p:txBody>
      </p:sp>
      <p:grpSp>
        <p:nvGrpSpPr>
          <p:cNvPr id="44080" name="Group 228"/>
          <p:cNvGrpSpPr>
            <a:grpSpLocks/>
          </p:cNvGrpSpPr>
          <p:nvPr/>
        </p:nvGrpSpPr>
        <p:grpSpPr bwMode="auto">
          <a:xfrm rot="5400000" flipV="1">
            <a:off x="9442715" y="4677569"/>
            <a:ext cx="312738" cy="228600"/>
            <a:chOff x="7536020" y="4422285"/>
            <a:chExt cx="312395" cy="228600"/>
          </a:xfrm>
        </p:grpSpPr>
        <p:cxnSp>
          <p:nvCxnSpPr>
            <p:cNvPr id="210" name="Straight Connector 117"/>
            <p:cNvCxnSpPr>
              <a:cxnSpLocks noChangeShapeType="1"/>
            </p:cNvCxnSpPr>
            <p:nvPr/>
          </p:nvCxnSpPr>
          <p:spPr bwMode="auto">
            <a:xfrm flipH="1">
              <a:off x="7843657" y="4415934"/>
              <a:ext cx="0" cy="228600"/>
            </a:xfrm>
            <a:prstGeom prst="line">
              <a:avLst/>
            </a:prstGeom>
            <a:noFill/>
            <a:ln w="28575" algn="ctr">
              <a:solidFill>
                <a:schemeClr val="tx1">
                  <a:lumMod val="50000"/>
                  <a:lumOff val="50000"/>
                </a:schemeClr>
              </a:solidFill>
              <a:round/>
              <a:headEnd/>
              <a:tailEnd/>
            </a:ln>
            <a:extLst>
              <a:ext uri="{909E8E84-426E-40dd-AFC4-6F175D3DCCD1}">
                <a14:hiddenFill xmlns:a14="http://schemas.microsoft.com/office/drawing/2010/main" xmlns="">
                  <a:noFill/>
                </a14:hiddenFill>
              </a:ext>
            </a:extLst>
          </p:spPr>
        </p:cxnSp>
        <p:cxnSp>
          <p:nvCxnSpPr>
            <p:cNvPr id="211" name="Straight Connector 117"/>
            <p:cNvCxnSpPr>
              <a:cxnSpLocks noChangeShapeType="1"/>
            </p:cNvCxnSpPr>
            <p:nvPr/>
          </p:nvCxnSpPr>
          <p:spPr bwMode="auto">
            <a:xfrm flipH="1">
              <a:off x="7531264" y="4530234"/>
              <a:ext cx="299708" cy="0"/>
            </a:xfrm>
            <a:prstGeom prst="line">
              <a:avLst/>
            </a:prstGeom>
            <a:noFill/>
            <a:ln w="28575" algn="ctr">
              <a:solidFill>
                <a:schemeClr val="tx1">
                  <a:lumMod val="50000"/>
                  <a:lumOff val="50000"/>
                </a:schemeClr>
              </a:solidFill>
              <a:round/>
              <a:headEnd/>
              <a:tailEnd/>
            </a:ln>
            <a:extLst>
              <a:ext uri="{909E8E84-426E-40dd-AFC4-6F175D3DCCD1}">
                <a14:hiddenFill xmlns:a14="http://schemas.microsoft.com/office/drawing/2010/main" xmlns="">
                  <a:noFill/>
                </a14:hiddenFill>
              </a:ext>
            </a:extLst>
          </p:spPr>
        </p:cxnSp>
      </p:grpSp>
      <p:grpSp>
        <p:nvGrpSpPr>
          <p:cNvPr id="44081" name="Group 231"/>
          <p:cNvGrpSpPr>
            <a:grpSpLocks/>
          </p:cNvGrpSpPr>
          <p:nvPr/>
        </p:nvGrpSpPr>
        <p:grpSpPr bwMode="auto">
          <a:xfrm rot="5400000" flipV="1">
            <a:off x="8742892" y="4694238"/>
            <a:ext cx="311150" cy="228600"/>
            <a:chOff x="7536020" y="4422285"/>
            <a:chExt cx="312395" cy="228600"/>
          </a:xfrm>
        </p:grpSpPr>
        <p:cxnSp>
          <p:nvCxnSpPr>
            <p:cNvPr id="213" name="Straight Connector 117"/>
            <p:cNvCxnSpPr>
              <a:cxnSpLocks noChangeShapeType="1"/>
            </p:cNvCxnSpPr>
            <p:nvPr/>
          </p:nvCxnSpPr>
          <p:spPr bwMode="auto">
            <a:xfrm flipH="1">
              <a:off x="7843633" y="4415936"/>
              <a:ext cx="0" cy="228600"/>
            </a:xfrm>
            <a:prstGeom prst="line">
              <a:avLst/>
            </a:prstGeom>
            <a:noFill/>
            <a:ln w="28575" algn="ctr">
              <a:solidFill>
                <a:schemeClr val="tx1">
                  <a:lumMod val="50000"/>
                  <a:lumOff val="50000"/>
                </a:schemeClr>
              </a:solidFill>
              <a:round/>
              <a:headEnd/>
              <a:tailEnd/>
            </a:ln>
            <a:extLst>
              <a:ext uri="{909E8E84-426E-40dd-AFC4-6F175D3DCCD1}">
                <a14:hiddenFill xmlns:a14="http://schemas.microsoft.com/office/drawing/2010/main" xmlns="">
                  <a:noFill/>
                </a14:hiddenFill>
              </a:ext>
            </a:extLst>
          </p:spPr>
        </p:cxnSp>
        <p:cxnSp>
          <p:nvCxnSpPr>
            <p:cNvPr id="214" name="Straight Connector 117"/>
            <p:cNvCxnSpPr>
              <a:cxnSpLocks noChangeShapeType="1"/>
            </p:cNvCxnSpPr>
            <p:nvPr/>
          </p:nvCxnSpPr>
          <p:spPr bwMode="auto">
            <a:xfrm flipH="1">
              <a:off x="7531238" y="4530236"/>
              <a:ext cx="299644" cy="0"/>
            </a:xfrm>
            <a:prstGeom prst="line">
              <a:avLst/>
            </a:prstGeom>
            <a:noFill/>
            <a:ln w="28575" algn="ctr">
              <a:solidFill>
                <a:schemeClr val="tx1">
                  <a:lumMod val="50000"/>
                  <a:lumOff val="50000"/>
                </a:schemeClr>
              </a:solidFill>
              <a:round/>
              <a:headEnd/>
              <a:tailEnd/>
            </a:ln>
            <a:extLst>
              <a:ext uri="{909E8E84-426E-40dd-AFC4-6F175D3DCCD1}">
                <a14:hiddenFill xmlns:a14="http://schemas.microsoft.com/office/drawing/2010/main" xmlns="">
                  <a:noFill/>
                </a14:hiddenFill>
              </a:ext>
            </a:extLst>
          </p:spPr>
        </p:cxnSp>
      </p:grpSp>
      <p:cxnSp>
        <p:nvCxnSpPr>
          <p:cNvPr id="44082" name="Straight Arrow Connector 235"/>
          <p:cNvCxnSpPr>
            <a:cxnSpLocks noChangeShapeType="1"/>
          </p:cNvCxnSpPr>
          <p:nvPr/>
        </p:nvCxnSpPr>
        <p:spPr bwMode="auto">
          <a:xfrm flipH="1">
            <a:off x="8123767" y="5500688"/>
            <a:ext cx="571500" cy="0"/>
          </a:xfrm>
          <a:prstGeom prst="straightConnector1">
            <a:avLst/>
          </a:prstGeom>
          <a:noFill/>
          <a:ln w="19050">
            <a:solidFill>
              <a:srgbClr val="7F7F7F"/>
            </a:solidFill>
            <a:miter lim="800000"/>
            <a:headEnd/>
            <a:tailEnd type="triangle" w="med" len="med"/>
          </a:ln>
          <a:extLst>
            <a:ext uri="{909E8E84-426E-40dd-AFC4-6F175D3DCCD1}">
              <a14:hiddenFill xmlns:a14="http://schemas.microsoft.com/office/drawing/2010/main" xmlns="">
                <a:noFill/>
              </a14:hiddenFill>
            </a:ext>
          </a:extLst>
        </p:spPr>
      </p:cxnSp>
      <p:grpSp>
        <p:nvGrpSpPr>
          <p:cNvPr id="216" name="Group 728"/>
          <p:cNvGrpSpPr>
            <a:grpSpLocks noChangeAspect="1"/>
          </p:cNvGrpSpPr>
          <p:nvPr/>
        </p:nvGrpSpPr>
        <p:grpSpPr>
          <a:xfrm>
            <a:off x="10444152" y="5327811"/>
            <a:ext cx="361747" cy="346044"/>
            <a:chOff x="4193904" y="1147483"/>
            <a:chExt cx="834054" cy="797846"/>
          </a:xfrm>
          <a:solidFill>
            <a:schemeClr val="bg1">
              <a:lumMod val="75000"/>
            </a:schemeClr>
          </a:solidFill>
        </p:grpSpPr>
        <p:sp>
          <p:nvSpPr>
            <p:cNvPr id="217" name="Oval 120"/>
            <p:cNvSpPr>
              <a:spLocks noChangeAspect="1" noChangeArrowheads="1"/>
            </p:cNvSpPr>
            <p:nvPr/>
          </p:nvSpPr>
          <p:spPr bwMode="auto">
            <a:xfrm rot="16200000">
              <a:off x="4250353" y="1407877"/>
              <a:ext cx="52278" cy="165176"/>
            </a:xfrm>
            <a:prstGeom prst="ellipse">
              <a:avLst/>
            </a:prstGeom>
            <a:grpFill/>
            <a:ln w="12700">
              <a:solidFill>
                <a:schemeClr val="bg1">
                  <a:lumMod val="50000"/>
                </a:schemeClr>
              </a:solidFill>
              <a:round/>
              <a:headEnd/>
              <a:tailEnd/>
            </a:ln>
          </p:spPr>
          <p:txBody>
            <a:bodyPr vert="eaVert" wrap="none" anchor="ctr"/>
            <a:lstStyle/>
            <a:p>
              <a:pPr defTabSz="914377">
                <a:defRPr/>
              </a:pPr>
              <a:endParaRPr lang="en-US" sz="1900" kern="0">
                <a:solidFill>
                  <a:srgbClr val="000000"/>
                </a:solidFill>
                <a:cs typeface="Arial" charset="0"/>
              </a:endParaRPr>
            </a:p>
          </p:txBody>
        </p:sp>
        <p:sp>
          <p:nvSpPr>
            <p:cNvPr id="218" name="Oval 122"/>
            <p:cNvSpPr>
              <a:spLocks noChangeAspect="1" noChangeArrowheads="1"/>
            </p:cNvSpPr>
            <p:nvPr/>
          </p:nvSpPr>
          <p:spPr bwMode="auto">
            <a:xfrm>
              <a:off x="4584051" y="1147483"/>
              <a:ext cx="53143" cy="104556"/>
            </a:xfrm>
            <a:prstGeom prst="ellipse">
              <a:avLst/>
            </a:prstGeom>
            <a:grpFill/>
            <a:ln w="12700">
              <a:solidFill>
                <a:schemeClr val="bg1">
                  <a:lumMod val="50000"/>
                </a:schemeClr>
              </a:solidFill>
              <a:round/>
              <a:headEnd/>
              <a:tailEnd/>
            </a:ln>
          </p:spPr>
          <p:txBody>
            <a:bodyPr wrap="none" anchor="ctr"/>
            <a:lstStyle/>
            <a:p>
              <a:pPr defTabSz="914377">
                <a:defRPr/>
              </a:pPr>
              <a:endParaRPr lang="en-US" sz="1900" kern="0">
                <a:solidFill>
                  <a:srgbClr val="000000"/>
                </a:solidFill>
                <a:cs typeface="Arial" charset="0"/>
              </a:endParaRPr>
            </a:p>
          </p:txBody>
        </p:sp>
        <p:sp>
          <p:nvSpPr>
            <p:cNvPr id="219" name="Oval 125"/>
            <p:cNvSpPr>
              <a:spLocks noChangeAspect="1" noChangeArrowheads="1"/>
            </p:cNvSpPr>
            <p:nvPr/>
          </p:nvSpPr>
          <p:spPr bwMode="auto">
            <a:xfrm rot="12707432">
              <a:off x="4717628" y="1176797"/>
              <a:ext cx="53144" cy="104556"/>
            </a:xfrm>
            <a:prstGeom prst="ellipse">
              <a:avLst/>
            </a:prstGeom>
            <a:grpFill/>
            <a:ln w="12700">
              <a:solidFill>
                <a:schemeClr val="bg1">
                  <a:lumMod val="50000"/>
                </a:schemeClr>
              </a:solidFill>
              <a:round/>
              <a:headEnd/>
              <a:tailEnd/>
            </a:ln>
          </p:spPr>
          <p:txBody>
            <a:bodyPr rot="10800000" wrap="none" anchor="ctr"/>
            <a:lstStyle/>
            <a:p>
              <a:pPr defTabSz="914377">
                <a:defRPr/>
              </a:pPr>
              <a:endParaRPr lang="en-US" sz="1900" kern="0">
                <a:solidFill>
                  <a:srgbClr val="000000"/>
                </a:solidFill>
                <a:cs typeface="Arial" charset="0"/>
              </a:endParaRPr>
            </a:p>
          </p:txBody>
        </p:sp>
        <p:sp>
          <p:nvSpPr>
            <p:cNvPr id="220" name="Oval 126"/>
            <p:cNvSpPr>
              <a:spLocks noChangeAspect="1" noChangeArrowheads="1"/>
            </p:cNvSpPr>
            <p:nvPr/>
          </p:nvSpPr>
          <p:spPr bwMode="auto">
            <a:xfrm rot="8400000" flipH="1">
              <a:off x="4365457" y="1233587"/>
              <a:ext cx="50271" cy="104556"/>
            </a:xfrm>
            <a:prstGeom prst="ellipse">
              <a:avLst/>
            </a:prstGeom>
            <a:grpFill/>
            <a:ln w="12700">
              <a:solidFill>
                <a:schemeClr val="bg1">
                  <a:lumMod val="50000"/>
                </a:schemeClr>
              </a:solidFill>
              <a:round/>
              <a:headEnd/>
              <a:tailEnd/>
            </a:ln>
          </p:spPr>
          <p:txBody>
            <a:bodyPr rot="10800000" wrap="none" anchor="ctr"/>
            <a:lstStyle/>
            <a:p>
              <a:pPr defTabSz="914377">
                <a:defRPr/>
              </a:pPr>
              <a:endParaRPr lang="en-US" sz="1900" kern="0">
                <a:solidFill>
                  <a:srgbClr val="000000"/>
                </a:solidFill>
                <a:cs typeface="Arial" charset="0"/>
              </a:endParaRPr>
            </a:p>
          </p:txBody>
        </p:sp>
        <p:sp>
          <p:nvSpPr>
            <p:cNvPr id="221" name="Oval 127"/>
            <p:cNvSpPr>
              <a:spLocks noChangeAspect="1" noChangeArrowheads="1"/>
            </p:cNvSpPr>
            <p:nvPr/>
          </p:nvSpPr>
          <p:spPr bwMode="auto">
            <a:xfrm rot="13701987">
              <a:off x="4334793" y="1653501"/>
              <a:ext cx="52278" cy="104851"/>
            </a:xfrm>
            <a:prstGeom prst="ellipse">
              <a:avLst/>
            </a:prstGeom>
            <a:grpFill/>
            <a:ln w="12700">
              <a:solidFill>
                <a:schemeClr val="bg1">
                  <a:lumMod val="50000"/>
                </a:schemeClr>
              </a:solidFill>
              <a:round/>
              <a:headEnd/>
              <a:tailEnd/>
            </a:ln>
          </p:spPr>
          <p:txBody>
            <a:bodyPr vert="eaVert" wrap="none" anchor="ctr"/>
            <a:lstStyle/>
            <a:p>
              <a:pPr defTabSz="914377">
                <a:defRPr/>
              </a:pPr>
              <a:endParaRPr lang="en-US" sz="1900" kern="0">
                <a:solidFill>
                  <a:srgbClr val="000000"/>
                </a:solidFill>
                <a:cs typeface="Arial" charset="0"/>
              </a:endParaRPr>
            </a:p>
          </p:txBody>
        </p:sp>
        <p:sp>
          <p:nvSpPr>
            <p:cNvPr id="222" name="Oval 128"/>
            <p:cNvSpPr>
              <a:spLocks noChangeAspect="1" noChangeArrowheads="1"/>
            </p:cNvSpPr>
            <p:nvPr/>
          </p:nvSpPr>
          <p:spPr bwMode="auto">
            <a:xfrm rot="7898013" flipH="1">
              <a:off x="4842680" y="1662308"/>
              <a:ext cx="52278" cy="106287"/>
            </a:xfrm>
            <a:prstGeom prst="ellipse">
              <a:avLst/>
            </a:prstGeom>
            <a:grpFill/>
            <a:ln w="12700">
              <a:solidFill>
                <a:schemeClr val="bg1">
                  <a:lumMod val="50000"/>
                </a:schemeClr>
              </a:solidFill>
              <a:round/>
              <a:headEnd/>
              <a:tailEnd/>
            </a:ln>
          </p:spPr>
          <p:txBody>
            <a:bodyPr rot="10800000" vert="eaVert" wrap="none" anchor="ctr"/>
            <a:lstStyle/>
            <a:p>
              <a:pPr defTabSz="914377">
                <a:defRPr/>
              </a:pPr>
              <a:endParaRPr lang="en-US" sz="1900" kern="0">
                <a:solidFill>
                  <a:srgbClr val="000000"/>
                </a:solidFill>
                <a:cs typeface="Arial" charset="0"/>
              </a:endParaRPr>
            </a:p>
          </p:txBody>
        </p:sp>
        <p:sp>
          <p:nvSpPr>
            <p:cNvPr id="223" name="Oval 129"/>
            <p:cNvSpPr>
              <a:spLocks noChangeAspect="1" noChangeArrowheads="1"/>
            </p:cNvSpPr>
            <p:nvPr/>
          </p:nvSpPr>
          <p:spPr bwMode="auto">
            <a:xfrm rot="14829778">
              <a:off x="4877492" y="1333483"/>
              <a:ext cx="52278" cy="104850"/>
            </a:xfrm>
            <a:prstGeom prst="ellipse">
              <a:avLst/>
            </a:prstGeom>
            <a:grpFill/>
            <a:ln w="12700">
              <a:solidFill>
                <a:schemeClr val="bg1">
                  <a:lumMod val="50000"/>
                </a:schemeClr>
              </a:solidFill>
              <a:round/>
              <a:headEnd/>
              <a:tailEnd/>
            </a:ln>
          </p:spPr>
          <p:txBody>
            <a:bodyPr vert="eaVert" wrap="none" anchor="ctr"/>
            <a:lstStyle/>
            <a:p>
              <a:pPr defTabSz="914377">
                <a:defRPr/>
              </a:pPr>
              <a:endParaRPr lang="en-US" sz="1900" kern="0">
                <a:solidFill>
                  <a:srgbClr val="000000"/>
                </a:solidFill>
                <a:cs typeface="Arial" charset="0"/>
              </a:endParaRPr>
            </a:p>
          </p:txBody>
        </p:sp>
        <p:sp>
          <p:nvSpPr>
            <p:cNvPr id="224" name="Oval 130"/>
            <p:cNvSpPr>
              <a:spLocks noChangeAspect="1" noChangeArrowheads="1"/>
            </p:cNvSpPr>
            <p:nvPr/>
          </p:nvSpPr>
          <p:spPr bwMode="auto">
            <a:xfrm rot="14829778">
              <a:off x="4283094" y="1544056"/>
              <a:ext cx="50826" cy="106287"/>
            </a:xfrm>
            <a:prstGeom prst="ellipse">
              <a:avLst/>
            </a:prstGeom>
            <a:grpFill/>
            <a:ln w="12700">
              <a:solidFill>
                <a:schemeClr val="bg1">
                  <a:lumMod val="50000"/>
                </a:schemeClr>
              </a:solidFill>
              <a:round/>
              <a:headEnd/>
              <a:tailEnd/>
            </a:ln>
          </p:spPr>
          <p:txBody>
            <a:bodyPr vert="eaVert" wrap="none" anchor="ctr"/>
            <a:lstStyle/>
            <a:p>
              <a:pPr defTabSz="914377">
                <a:defRPr/>
              </a:pPr>
              <a:endParaRPr lang="en-US" sz="1900" kern="0">
                <a:solidFill>
                  <a:srgbClr val="000000"/>
                </a:solidFill>
                <a:cs typeface="Arial" charset="0"/>
              </a:endParaRPr>
            </a:p>
          </p:txBody>
        </p:sp>
        <p:sp>
          <p:nvSpPr>
            <p:cNvPr id="225" name="Oval 131"/>
            <p:cNvSpPr>
              <a:spLocks noChangeAspect="1" noChangeArrowheads="1"/>
            </p:cNvSpPr>
            <p:nvPr/>
          </p:nvSpPr>
          <p:spPr bwMode="auto">
            <a:xfrm rot="6770222" flipH="1">
              <a:off x="4296504" y="1332765"/>
              <a:ext cx="52278" cy="106287"/>
            </a:xfrm>
            <a:prstGeom prst="ellipse">
              <a:avLst/>
            </a:prstGeom>
            <a:grpFill/>
            <a:ln w="12700">
              <a:solidFill>
                <a:schemeClr val="bg1">
                  <a:lumMod val="50000"/>
                </a:schemeClr>
              </a:solidFill>
              <a:round/>
              <a:headEnd/>
              <a:tailEnd/>
            </a:ln>
          </p:spPr>
          <p:txBody>
            <a:bodyPr rot="10800000" vert="eaVert" wrap="none" anchor="ctr"/>
            <a:lstStyle/>
            <a:p>
              <a:pPr defTabSz="914377">
                <a:defRPr/>
              </a:pPr>
              <a:endParaRPr lang="en-US" sz="1900" kern="0">
                <a:solidFill>
                  <a:srgbClr val="000000"/>
                </a:solidFill>
                <a:cs typeface="Arial" charset="0"/>
              </a:endParaRPr>
            </a:p>
          </p:txBody>
        </p:sp>
        <p:sp>
          <p:nvSpPr>
            <p:cNvPr id="226" name="Oval 133"/>
            <p:cNvSpPr>
              <a:spLocks noChangeAspect="1" noChangeArrowheads="1"/>
            </p:cNvSpPr>
            <p:nvPr/>
          </p:nvSpPr>
          <p:spPr bwMode="auto">
            <a:xfrm rot="13339476">
              <a:off x="4819379" y="1211748"/>
              <a:ext cx="53144" cy="136504"/>
            </a:xfrm>
            <a:prstGeom prst="ellipse">
              <a:avLst/>
            </a:prstGeom>
            <a:grpFill/>
            <a:ln w="12700">
              <a:solidFill>
                <a:schemeClr val="bg1">
                  <a:lumMod val="50000"/>
                </a:schemeClr>
              </a:solidFill>
              <a:round/>
              <a:headEnd/>
              <a:tailEnd/>
            </a:ln>
          </p:spPr>
          <p:txBody>
            <a:bodyPr rot="10800000" wrap="none" anchor="ctr"/>
            <a:lstStyle/>
            <a:p>
              <a:pPr defTabSz="914377">
                <a:defRPr/>
              </a:pPr>
              <a:endParaRPr lang="en-US" sz="1900" kern="0">
                <a:solidFill>
                  <a:srgbClr val="000000"/>
                </a:solidFill>
                <a:cs typeface="Arial" charset="0"/>
              </a:endParaRPr>
            </a:p>
          </p:txBody>
        </p:sp>
        <p:sp>
          <p:nvSpPr>
            <p:cNvPr id="227" name="Oval 134"/>
            <p:cNvSpPr>
              <a:spLocks noChangeAspect="1" noChangeArrowheads="1"/>
            </p:cNvSpPr>
            <p:nvPr/>
          </p:nvSpPr>
          <p:spPr bwMode="auto">
            <a:xfrm rot="8841597" flipH="1">
              <a:off x="4738568" y="1747941"/>
              <a:ext cx="51707" cy="106009"/>
            </a:xfrm>
            <a:prstGeom prst="ellipse">
              <a:avLst/>
            </a:prstGeom>
            <a:grpFill/>
            <a:ln w="12700">
              <a:solidFill>
                <a:schemeClr val="bg1">
                  <a:lumMod val="50000"/>
                </a:schemeClr>
              </a:solidFill>
              <a:round/>
              <a:headEnd/>
              <a:tailEnd/>
            </a:ln>
          </p:spPr>
          <p:txBody>
            <a:bodyPr rot="10800000" wrap="none" anchor="ctr"/>
            <a:lstStyle/>
            <a:p>
              <a:pPr defTabSz="914377">
                <a:defRPr/>
              </a:pPr>
              <a:endParaRPr lang="en-US" sz="1900" kern="0">
                <a:solidFill>
                  <a:srgbClr val="000000"/>
                </a:solidFill>
                <a:cs typeface="Arial" charset="0"/>
              </a:endParaRPr>
            </a:p>
          </p:txBody>
        </p:sp>
        <p:sp>
          <p:nvSpPr>
            <p:cNvPr id="228" name="Oval 135"/>
            <p:cNvSpPr>
              <a:spLocks noChangeAspect="1" noChangeArrowheads="1"/>
            </p:cNvSpPr>
            <p:nvPr/>
          </p:nvSpPr>
          <p:spPr bwMode="auto">
            <a:xfrm rot="12780000">
              <a:off x="4435582" y="1741591"/>
              <a:ext cx="54580" cy="106009"/>
            </a:xfrm>
            <a:prstGeom prst="ellipse">
              <a:avLst/>
            </a:prstGeom>
            <a:grpFill/>
            <a:ln w="12700">
              <a:solidFill>
                <a:schemeClr val="bg1">
                  <a:lumMod val="50000"/>
                </a:schemeClr>
              </a:solidFill>
              <a:round/>
              <a:headEnd/>
              <a:tailEnd/>
            </a:ln>
          </p:spPr>
          <p:txBody>
            <a:bodyPr rot="10800000" wrap="none" anchor="ctr"/>
            <a:lstStyle/>
            <a:p>
              <a:pPr defTabSz="914377">
                <a:defRPr/>
              </a:pPr>
              <a:endParaRPr lang="en-US" sz="1900" kern="0">
                <a:solidFill>
                  <a:srgbClr val="000000"/>
                </a:solidFill>
                <a:cs typeface="Arial" charset="0"/>
              </a:endParaRPr>
            </a:p>
          </p:txBody>
        </p:sp>
        <p:sp>
          <p:nvSpPr>
            <p:cNvPr id="229" name="Oval 120"/>
            <p:cNvSpPr>
              <a:spLocks noChangeAspect="1" noChangeArrowheads="1"/>
            </p:cNvSpPr>
            <p:nvPr/>
          </p:nvSpPr>
          <p:spPr bwMode="auto">
            <a:xfrm rot="17340000">
              <a:off x="4918250" y="1534683"/>
              <a:ext cx="52750" cy="166667"/>
            </a:xfrm>
            <a:prstGeom prst="ellipse">
              <a:avLst/>
            </a:prstGeom>
            <a:grpFill/>
            <a:ln w="12700">
              <a:solidFill>
                <a:schemeClr val="bg1">
                  <a:lumMod val="50000"/>
                </a:schemeClr>
              </a:solidFill>
              <a:round/>
              <a:headEnd/>
              <a:tailEnd/>
            </a:ln>
          </p:spPr>
          <p:txBody>
            <a:bodyPr vert="eaVert" wrap="none" anchor="ctr"/>
            <a:lstStyle/>
            <a:p>
              <a:pPr defTabSz="914377">
                <a:defRPr/>
              </a:pPr>
              <a:endParaRPr lang="en-US" sz="1900" kern="0">
                <a:solidFill>
                  <a:srgbClr val="000000"/>
                </a:solidFill>
                <a:cs typeface="Arial" charset="0"/>
              </a:endParaRPr>
            </a:p>
          </p:txBody>
        </p:sp>
        <p:sp>
          <p:nvSpPr>
            <p:cNvPr id="230" name="Oval 129"/>
            <p:cNvSpPr>
              <a:spLocks noChangeAspect="1" noChangeArrowheads="1"/>
            </p:cNvSpPr>
            <p:nvPr/>
          </p:nvSpPr>
          <p:spPr bwMode="auto">
            <a:xfrm rot="15720000">
              <a:off x="4909380" y="1446975"/>
              <a:ext cx="52278" cy="104850"/>
            </a:xfrm>
            <a:prstGeom prst="ellipse">
              <a:avLst/>
            </a:prstGeom>
            <a:grpFill/>
            <a:ln w="12700">
              <a:solidFill>
                <a:schemeClr val="bg1">
                  <a:lumMod val="50000"/>
                </a:schemeClr>
              </a:solidFill>
              <a:round/>
              <a:headEnd/>
              <a:tailEnd/>
            </a:ln>
          </p:spPr>
          <p:txBody>
            <a:bodyPr vert="eaVert" wrap="none" anchor="ctr"/>
            <a:lstStyle/>
            <a:p>
              <a:pPr defTabSz="914377">
                <a:defRPr/>
              </a:pPr>
              <a:endParaRPr lang="en-US" sz="1900" kern="0">
                <a:solidFill>
                  <a:srgbClr val="000000"/>
                </a:solidFill>
                <a:cs typeface="Arial" charset="0"/>
              </a:endParaRPr>
            </a:p>
          </p:txBody>
        </p:sp>
        <p:sp>
          <p:nvSpPr>
            <p:cNvPr id="231" name="Oval 133"/>
            <p:cNvSpPr>
              <a:spLocks noChangeAspect="1" noChangeArrowheads="1"/>
            </p:cNvSpPr>
            <p:nvPr/>
          </p:nvSpPr>
          <p:spPr bwMode="auto">
            <a:xfrm rot="9240000" flipH="1">
              <a:off x="4456700" y="1147805"/>
              <a:ext cx="53144" cy="136504"/>
            </a:xfrm>
            <a:prstGeom prst="ellipse">
              <a:avLst/>
            </a:prstGeom>
            <a:grpFill/>
            <a:ln w="12700">
              <a:solidFill>
                <a:schemeClr val="bg1">
                  <a:lumMod val="50000"/>
                </a:schemeClr>
              </a:solidFill>
              <a:round/>
              <a:headEnd/>
              <a:tailEnd/>
            </a:ln>
          </p:spPr>
          <p:txBody>
            <a:bodyPr rot="10800000" wrap="none" anchor="ctr"/>
            <a:lstStyle/>
            <a:p>
              <a:pPr defTabSz="914377">
                <a:defRPr/>
              </a:pPr>
              <a:endParaRPr lang="en-US" sz="1900" kern="0">
                <a:solidFill>
                  <a:srgbClr val="000000"/>
                </a:solidFill>
                <a:cs typeface="Arial" charset="0"/>
              </a:endParaRPr>
            </a:p>
          </p:txBody>
        </p:sp>
        <p:sp>
          <p:nvSpPr>
            <p:cNvPr id="232" name="Oval 120"/>
            <p:cNvSpPr>
              <a:spLocks noChangeAspect="1" noChangeArrowheads="1"/>
            </p:cNvSpPr>
            <p:nvPr/>
          </p:nvSpPr>
          <p:spPr bwMode="auto">
            <a:xfrm rot="21540000">
              <a:off x="4591146" y="1778662"/>
              <a:ext cx="52750" cy="166667"/>
            </a:xfrm>
            <a:prstGeom prst="ellipse">
              <a:avLst/>
            </a:prstGeom>
            <a:grpFill/>
            <a:ln w="12700">
              <a:solidFill>
                <a:schemeClr val="bg1">
                  <a:lumMod val="50000"/>
                </a:schemeClr>
              </a:solidFill>
              <a:round/>
              <a:headEnd/>
              <a:tailEnd/>
            </a:ln>
          </p:spPr>
          <p:txBody>
            <a:bodyPr vert="eaVert" wrap="none" anchor="ctr"/>
            <a:lstStyle/>
            <a:p>
              <a:pPr defTabSz="914377">
                <a:defRPr/>
              </a:pPr>
              <a:endParaRPr lang="en-US" sz="1900" kern="0">
                <a:solidFill>
                  <a:srgbClr val="000000"/>
                </a:solidFill>
                <a:cs typeface="Arial" charset="0"/>
              </a:endParaRPr>
            </a:p>
          </p:txBody>
        </p:sp>
        <p:sp>
          <p:nvSpPr>
            <p:cNvPr id="233" name="Oval 119"/>
            <p:cNvSpPr>
              <a:spLocks noChangeAspect="1" noChangeArrowheads="1"/>
            </p:cNvSpPr>
            <p:nvPr/>
          </p:nvSpPr>
          <p:spPr bwMode="auto">
            <a:xfrm>
              <a:off x="4348497" y="1255214"/>
              <a:ext cx="528562" cy="524233"/>
            </a:xfrm>
            <a:prstGeom prst="ellipse">
              <a:avLst/>
            </a:prstGeom>
            <a:grpFill/>
            <a:ln w="12700">
              <a:solidFill>
                <a:schemeClr val="bg1">
                  <a:lumMod val="50000"/>
                </a:schemeClr>
              </a:solidFill>
              <a:round/>
              <a:headEnd/>
              <a:tailEnd/>
            </a:ln>
          </p:spPr>
          <p:txBody>
            <a:bodyPr wrap="none" anchor="ctr"/>
            <a:lstStyle/>
            <a:p>
              <a:pPr defTabSz="914377">
                <a:defRPr/>
              </a:pPr>
              <a:endParaRPr lang="en-US" sz="1900" kern="0">
                <a:solidFill>
                  <a:srgbClr val="000000"/>
                </a:solidFill>
                <a:cs typeface="Arial" charset="0"/>
              </a:endParaRPr>
            </a:p>
          </p:txBody>
        </p:sp>
        <p:grpSp>
          <p:nvGrpSpPr>
            <p:cNvPr id="234" name="Group 227"/>
            <p:cNvGrpSpPr>
              <a:grpSpLocks/>
            </p:cNvGrpSpPr>
            <p:nvPr/>
          </p:nvGrpSpPr>
          <p:grpSpPr bwMode="auto">
            <a:xfrm>
              <a:off x="4431922" y="1308945"/>
              <a:ext cx="364823" cy="418224"/>
              <a:chOff x="2403475" y="3125788"/>
              <a:chExt cx="403225" cy="457200"/>
            </a:xfrm>
            <a:grpFill/>
          </p:grpSpPr>
          <p:sp>
            <p:nvSpPr>
              <p:cNvPr id="235" name="AutoShape 114"/>
              <p:cNvSpPr>
                <a:spLocks noChangeAspect="1" noChangeArrowheads="1"/>
              </p:cNvSpPr>
              <p:nvPr/>
            </p:nvSpPr>
            <p:spPr bwMode="auto">
              <a:xfrm rot="16200000">
                <a:off x="2376488" y="3152775"/>
                <a:ext cx="457200" cy="403225"/>
              </a:xfrm>
              <a:prstGeom prst="hexagon">
                <a:avLst>
                  <a:gd name="adj" fmla="val 28346"/>
                  <a:gd name="vf" fmla="val 115470"/>
                </a:avLst>
              </a:prstGeom>
              <a:grpFill/>
              <a:ln w="12700">
                <a:solidFill>
                  <a:schemeClr val="bg1">
                    <a:lumMod val="50000"/>
                  </a:schemeClr>
                </a:solidFill>
                <a:miter lim="800000"/>
                <a:headEnd/>
                <a:tailEnd/>
              </a:ln>
            </p:spPr>
            <p:txBody>
              <a:bodyPr vert="eaVert" wrap="none" anchor="ctr"/>
              <a:lstStyle/>
              <a:p>
                <a:pPr defTabSz="914377">
                  <a:defRPr/>
                </a:pPr>
                <a:endParaRPr lang="en-US" sz="1900" kern="0">
                  <a:solidFill>
                    <a:srgbClr val="000000"/>
                  </a:solidFill>
                  <a:cs typeface="Arial" panose="020B0604020202020204" pitchFamily="34" charset="0"/>
                </a:endParaRPr>
              </a:p>
            </p:txBody>
          </p:sp>
          <p:sp>
            <p:nvSpPr>
              <p:cNvPr id="236" name="Oval 115"/>
              <p:cNvSpPr>
                <a:spLocks noChangeAspect="1" noChangeArrowheads="1"/>
              </p:cNvSpPr>
              <p:nvPr/>
            </p:nvSpPr>
            <p:spPr bwMode="auto">
              <a:xfrm>
                <a:off x="2479542" y="3244850"/>
                <a:ext cx="233363" cy="228600"/>
              </a:xfrm>
              <a:prstGeom prst="ellipse">
                <a:avLst/>
              </a:prstGeom>
              <a:grpFill/>
              <a:ln w="12700">
                <a:solidFill>
                  <a:schemeClr val="bg1">
                    <a:lumMod val="50000"/>
                  </a:schemeClr>
                </a:solidFill>
                <a:round/>
                <a:headEnd/>
                <a:tailEnd/>
              </a:ln>
              <a:effectLst/>
            </p:spPr>
            <p:txBody>
              <a:bodyPr wrap="none" anchor="ctr"/>
              <a:lstStyle/>
              <a:p>
                <a:pPr algn="ctr" defTabSz="914377">
                  <a:defRPr/>
                </a:pPr>
                <a:endParaRPr lang="en-AU" sz="1900" kern="0">
                  <a:solidFill>
                    <a:srgbClr val="FF3300"/>
                  </a:solidFill>
                  <a:effectLst>
                    <a:outerShdw blurRad="38100" dist="38100" dir="2700000" algn="tl">
                      <a:srgbClr val="C0C0C0"/>
                    </a:outerShdw>
                  </a:effectLst>
                  <a:cs typeface="Arial" panose="020B0604020202020204" pitchFamily="34" charset="0"/>
                </a:endParaRPr>
              </a:p>
            </p:txBody>
          </p:sp>
          <p:sp>
            <p:nvSpPr>
              <p:cNvPr id="237" name="Arc 117"/>
              <p:cNvSpPr>
                <a:spLocks noChangeAspect="1"/>
              </p:cNvSpPr>
              <p:nvPr/>
            </p:nvSpPr>
            <p:spPr bwMode="auto">
              <a:xfrm>
                <a:off x="2509838" y="3273425"/>
                <a:ext cx="173037" cy="169863"/>
              </a:xfrm>
              <a:custGeom>
                <a:avLst/>
                <a:gdLst>
                  <a:gd name="T0" fmla="*/ 2147483647 w 43200"/>
                  <a:gd name="T1" fmla="*/ 0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7335"/>
                      <a:pt x="1262" y="13166"/>
                      <a:pt x="3628" y="9618"/>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7335"/>
                      <a:pt x="1262" y="13166"/>
                      <a:pt x="3628" y="9618"/>
                    </a:cubicBezTo>
                    <a:lnTo>
                      <a:pt x="21600" y="21600"/>
                    </a:lnTo>
                    <a:lnTo>
                      <a:pt x="21599" y="0"/>
                    </a:lnTo>
                    <a:close/>
                  </a:path>
                </a:pathLst>
              </a:custGeom>
              <a:grpFill/>
              <a:ln w="12700">
                <a:solidFill>
                  <a:schemeClr val="bg1">
                    <a:lumMod val="50000"/>
                  </a:schemeClr>
                </a:solidFill>
                <a:round/>
                <a:headEnd/>
                <a:tailEnd/>
              </a:ln>
            </p:spPr>
            <p:txBody>
              <a:bodyPr wrap="none" anchor="ctr"/>
              <a:lstStyle/>
              <a:p>
                <a:pPr defTabSz="914377">
                  <a:defRPr/>
                </a:pPr>
                <a:endParaRPr lang="en-US" sz="1900" kern="0">
                  <a:solidFill>
                    <a:prstClr val="black"/>
                  </a:solidFill>
                  <a:cs typeface="Arial" charset="0"/>
                </a:endParaRPr>
              </a:p>
            </p:txBody>
          </p:sp>
          <p:sp>
            <p:nvSpPr>
              <p:cNvPr id="238" name="Oval 118"/>
              <p:cNvSpPr>
                <a:spLocks noChangeAspect="1" noChangeArrowheads="1"/>
              </p:cNvSpPr>
              <p:nvPr/>
            </p:nvSpPr>
            <p:spPr bwMode="auto">
              <a:xfrm>
                <a:off x="2487480" y="3251200"/>
                <a:ext cx="80962" cy="79375"/>
              </a:xfrm>
              <a:prstGeom prst="ellipse">
                <a:avLst/>
              </a:prstGeom>
              <a:grpFill/>
              <a:ln w="12700">
                <a:solidFill>
                  <a:schemeClr val="bg1">
                    <a:lumMod val="50000"/>
                  </a:schemeClr>
                </a:solidFill>
                <a:round/>
                <a:headEnd/>
                <a:tailEnd/>
              </a:ln>
              <a:effectLst/>
            </p:spPr>
            <p:txBody>
              <a:bodyPr wrap="none" anchor="ctr"/>
              <a:lstStyle/>
              <a:p>
                <a:pPr algn="ctr" defTabSz="914377">
                  <a:defRPr/>
                </a:pPr>
                <a:endParaRPr lang="en-AU" sz="1900" kern="0">
                  <a:solidFill>
                    <a:srgbClr val="000000"/>
                  </a:solidFill>
                  <a:effectLst>
                    <a:outerShdw blurRad="38100" dist="38100" dir="2700000" algn="tl">
                      <a:srgbClr val="C0C0C0"/>
                    </a:outerShdw>
                  </a:effectLst>
                  <a:cs typeface="Arial" panose="020B0604020202020204" pitchFamily="34" charset="0"/>
                </a:endParaRPr>
              </a:p>
            </p:txBody>
          </p:sp>
        </p:grpSp>
      </p:grpSp>
      <p:grpSp>
        <p:nvGrpSpPr>
          <p:cNvPr id="44084" name="Group 259"/>
          <p:cNvGrpSpPr>
            <a:grpSpLocks/>
          </p:cNvGrpSpPr>
          <p:nvPr/>
        </p:nvGrpSpPr>
        <p:grpSpPr bwMode="auto">
          <a:xfrm>
            <a:off x="7838017" y="5233988"/>
            <a:ext cx="279400" cy="533400"/>
            <a:chOff x="5499140" y="5528079"/>
            <a:chExt cx="279066" cy="534185"/>
          </a:xfrm>
        </p:grpSpPr>
        <p:sp>
          <p:nvSpPr>
            <p:cNvPr id="240" name="Oval 780"/>
            <p:cNvSpPr/>
            <p:nvPr/>
          </p:nvSpPr>
          <p:spPr>
            <a:xfrm>
              <a:off x="5528947" y="5528079"/>
              <a:ext cx="219456" cy="219455"/>
            </a:xfrm>
            <a:prstGeom prst="ellipse">
              <a:avLst/>
            </a:prstGeom>
            <a:gradFill>
              <a:gsLst>
                <a:gs pos="82000">
                  <a:schemeClr val="bg1">
                    <a:lumMod val="65000"/>
                  </a:schemeClr>
                </a:gs>
                <a:gs pos="47000">
                  <a:schemeClr val="bg1">
                    <a:lumMod val="5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b"/>
            <a:lstStyle/>
            <a:p>
              <a:pPr algn="ctr" defTabSz="914377">
                <a:defRPr/>
              </a:pPr>
              <a:r>
                <a:rPr lang="en-US" sz="1500" b="1" dirty="0">
                  <a:solidFill>
                    <a:prstClr val="white"/>
                  </a:solidFill>
                  <a:latin typeface="Arial" panose="020B0604020202020204"/>
                </a:rPr>
                <a:t>e</a:t>
              </a:r>
            </a:p>
          </p:txBody>
        </p:sp>
        <p:grpSp>
          <p:nvGrpSpPr>
            <p:cNvPr id="241" name="Group 781"/>
            <p:cNvGrpSpPr>
              <a:grpSpLocks noChangeAspect="1"/>
            </p:cNvGrpSpPr>
            <p:nvPr/>
          </p:nvGrpSpPr>
          <p:grpSpPr>
            <a:xfrm>
              <a:off x="5499140" y="5799582"/>
              <a:ext cx="279066" cy="262682"/>
              <a:chOff x="6885030" y="2911064"/>
              <a:chExt cx="632371" cy="595241"/>
            </a:xfrm>
            <a:solidFill>
              <a:schemeClr val="bg1">
                <a:lumMod val="75000"/>
              </a:schemeClr>
            </a:solidFill>
          </p:grpSpPr>
          <p:grpSp>
            <p:nvGrpSpPr>
              <p:cNvPr id="242" name="Group 782"/>
              <p:cNvGrpSpPr>
                <a:grpSpLocks noChangeAspect="1"/>
              </p:cNvGrpSpPr>
              <p:nvPr/>
            </p:nvGrpSpPr>
            <p:grpSpPr>
              <a:xfrm>
                <a:off x="6885030" y="2911064"/>
                <a:ext cx="632371" cy="595241"/>
                <a:chOff x="4193904" y="1147483"/>
                <a:chExt cx="834054" cy="785080"/>
              </a:xfrm>
              <a:grpFill/>
            </p:grpSpPr>
            <p:sp>
              <p:nvSpPr>
                <p:cNvPr id="292" name="Oval 120"/>
                <p:cNvSpPr>
                  <a:spLocks noChangeAspect="1" noChangeArrowheads="1"/>
                </p:cNvSpPr>
                <p:nvPr/>
              </p:nvSpPr>
              <p:spPr bwMode="auto">
                <a:xfrm rot="16200000">
                  <a:off x="4250353" y="1407877"/>
                  <a:ext cx="52278" cy="165176"/>
                </a:xfrm>
                <a:prstGeom prst="ellipse">
                  <a:avLst/>
                </a:prstGeom>
                <a:grpFill/>
                <a:ln w="6350">
                  <a:solidFill>
                    <a:schemeClr val="bg1">
                      <a:lumMod val="50000"/>
                    </a:schemeClr>
                  </a:solidFill>
                  <a:round/>
                  <a:headEnd/>
                  <a:tailEnd/>
                </a:ln>
              </p:spPr>
              <p:txBody>
                <a:bodyPr vert="eaVert" wrap="none" anchor="ctr"/>
                <a:lstStyle/>
                <a:p>
                  <a:pPr defTabSz="914377">
                    <a:defRPr/>
                  </a:pPr>
                  <a:endParaRPr lang="en-US" sz="700" kern="0">
                    <a:solidFill>
                      <a:srgbClr val="000000"/>
                    </a:solidFill>
                    <a:cs typeface="Arial" charset="0"/>
                  </a:endParaRPr>
                </a:p>
              </p:txBody>
            </p:sp>
            <p:sp>
              <p:nvSpPr>
                <p:cNvPr id="293" name="Oval 122"/>
                <p:cNvSpPr>
                  <a:spLocks noChangeAspect="1" noChangeArrowheads="1"/>
                </p:cNvSpPr>
                <p:nvPr/>
              </p:nvSpPr>
              <p:spPr bwMode="auto">
                <a:xfrm>
                  <a:off x="4584051" y="1147483"/>
                  <a:ext cx="53143" cy="104556"/>
                </a:xfrm>
                <a:prstGeom prst="ellipse">
                  <a:avLst/>
                </a:prstGeom>
                <a:grpFill/>
                <a:ln w="6350">
                  <a:solidFill>
                    <a:schemeClr val="bg1">
                      <a:lumMod val="50000"/>
                    </a:schemeClr>
                  </a:solidFill>
                  <a:round/>
                  <a:headEnd/>
                  <a:tailEnd/>
                </a:ln>
              </p:spPr>
              <p:txBody>
                <a:bodyPr wrap="none" anchor="ctr"/>
                <a:lstStyle/>
                <a:p>
                  <a:pPr defTabSz="914377">
                    <a:defRPr/>
                  </a:pPr>
                  <a:endParaRPr lang="en-US" sz="700" kern="0">
                    <a:solidFill>
                      <a:srgbClr val="000000"/>
                    </a:solidFill>
                    <a:cs typeface="Arial" charset="0"/>
                  </a:endParaRPr>
                </a:p>
              </p:txBody>
            </p:sp>
            <p:sp>
              <p:nvSpPr>
                <p:cNvPr id="294" name="Oval 125"/>
                <p:cNvSpPr>
                  <a:spLocks noChangeAspect="1" noChangeArrowheads="1"/>
                </p:cNvSpPr>
                <p:nvPr/>
              </p:nvSpPr>
              <p:spPr bwMode="auto">
                <a:xfrm rot="12707432">
                  <a:off x="4717628" y="1176797"/>
                  <a:ext cx="53144" cy="104556"/>
                </a:xfrm>
                <a:prstGeom prst="ellipse">
                  <a:avLst/>
                </a:prstGeom>
                <a:grpFill/>
                <a:ln w="6350">
                  <a:solidFill>
                    <a:schemeClr val="bg1">
                      <a:lumMod val="50000"/>
                    </a:schemeClr>
                  </a:solidFill>
                  <a:round/>
                  <a:headEnd/>
                  <a:tailEnd/>
                </a:ln>
              </p:spPr>
              <p:txBody>
                <a:bodyPr rot="10800000" wrap="none" anchor="ctr"/>
                <a:lstStyle/>
                <a:p>
                  <a:pPr defTabSz="914377">
                    <a:defRPr/>
                  </a:pPr>
                  <a:endParaRPr lang="en-US" sz="700" kern="0">
                    <a:solidFill>
                      <a:srgbClr val="000000"/>
                    </a:solidFill>
                    <a:cs typeface="Arial" charset="0"/>
                  </a:endParaRPr>
                </a:p>
              </p:txBody>
            </p:sp>
            <p:sp>
              <p:nvSpPr>
                <p:cNvPr id="295" name="Oval 126"/>
                <p:cNvSpPr>
                  <a:spLocks noChangeAspect="1" noChangeArrowheads="1"/>
                </p:cNvSpPr>
                <p:nvPr/>
              </p:nvSpPr>
              <p:spPr bwMode="auto">
                <a:xfrm rot="8400000" flipH="1">
                  <a:off x="4365457" y="1233587"/>
                  <a:ext cx="50271" cy="104556"/>
                </a:xfrm>
                <a:prstGeom prst="ellipse">
                  <a:avLst/>
                </a:prstGeom>
                <a:grpFill/>
                <a:ln w="6350">
                  <a:solidFill>
                    <a:schemeClr val="bg1">
                      <a:lumMod val="50000"/>
                    </a:schemeClr>
                  </a:solidFill>
                  <a:round/>
                  <a:headEnd/>
                  <a:tailEnd/>
                </a:ln>
              </p:spPr>
              <p:txBody>
                <a:bodyPr rot="10800000" wrap="none" anchor="ctr"/>
                <a:lstStyle/>
                <a:p>
                  <a:pPr defTabSz="914377">
                    <a:defRPr/>
                  </a:pPr>
                  <a:endParaRPr lang="en-US" sz="700" kern="0">
                    <a:solidFill>
                      <a:srgbClr val="000000"/>
                    </a:solidFill>
                    <a:cs typeface="Arial" charset="0"/>
                  </a:endParaRPr>
                </a:p>
              </p:txBody>
            </p:sp>
            <p:sp>
              <p:nvSpPr>
                <p:cNvPr id="296" name="Oval 127"/>
                <p:cNvSpPr>
                  <a:spLocks noChangeAspect="1" noChangeArrowheads="1"/>
                </p:cNvSpPr>
                <p:nvPr/>
              </p:nvSpPr>
              <p:spPr bwMode="auto">
                <a:xfrm rot="13701987">
                  <a:off x="4334793" y="1653501"/>
                  <a:ext cx="52278" cy="104851"/>
                </a:xfrm>
                <a:prstGeom prst="ellipse">
                  <a:avLst/>
                </a:prstGeom>
                <a:grpFill/>
                <a:ln w="6350">
                  <a:solidFill>
                    <a:schemeClr val="bg1">
                      <a:lumMod val="50000"/>
                    </a:schemeClr>
                  </a:solidFill>
                  <a:round/>
                  <a:headEnd/>
                  <a:tailEnd/>
                </a:ln>
              </p:spPr>
              <p:txBody>
                <a:bodyPr vert="eaVert" wrap="none" anchor="ctr"/>
                <a:lstStyle/>
                <a:p>
                  <a:pPr defTabSz="914377">
                    <a:defRPr/>
                  </a:pPr>
                  <a:endParaRPr lang="en-US" sz="700" kern="0">
                    <a:solidFill>
                      <a:srgbClr val="000000"/>
                    </a:solidFill>
                    <a:cs typeface="Arial" charset="0"/>
                  </a:endParaRPr>
                </a:p>
              </p:txBody>
            </p:sp>
            <p:sp>
              <p:nvSpPr>
                <p:cNvPr id="297" name="Oval 128"/>
                <p:cNvSpPr>
                  <a:spLocks noChangeAspect="1" noChangeArrowheads="1"/>
                </p:cNvSpPr>
                <p:nvPr/>
              </p:nvSpPr>
              <p:spPr bwMode="auto">
                <a:xfrm rot="7898013" flipH="1">
                  <a:off x="4842680" y="1662308"/>
                  <a:ext cx="52278" cy="106287"/>
                </a:xfrm>
                <a:prstGeom prst="ellipse">
                  <a:avLst/>
                </a:prstGeom>
                <a:grpFill/>
                <a:ln w="6350">
                  <a:solidFill>
                    <a:schemeClr val="bg1">
                      <a:lumMod val="50000"/>
                    </a:schemeClr>
                  </a:solidFill>
                  <a:round/>
                  <a:headEnd/>
                  <a:tailEnd/>
                </a:ln>
              </p:spPr>
              <p:txBody>
                <a:bodyPr rot="10800000" vert="eaVert" wrap="none" anchor="ctr"/>
                <a:lstStyle/>
                <a:p>
                  <a:pPr defTabSz="914377">
                    <a:defRPr/>
                  </a:pPr>
                  <a:endParaRPr lang="en-US" sz="700" kern="0">
                    <a:solidFill>
                      <a:srgbClr val="000000"/>
                    </a:solidFill>
                    <a:cs typeface="Arial" charset="0"/>
                  </a:endParaRPr>
                </a:p>
              </p:txBody>
            </p:sp>
            <p:sp>
              <p:nvSpPr>
                <p:cNvPr id="298" name="Oval 129"/>
                <p:cNvSpPr>
                  <a:spLocks noChangeAspect="1" noChangeArrowheads="1"/>
                </p:cNvSpPr>
                <p:nvPr/>
              </p:nvSpPr>
              <p:spPr bwMode="auto">
                <a:xfrm rot="14829778">
                  <a:off x="4877492" y="1333483"/>
                  <a:ext cx="52278" cy="104850"/>
                </a:xfrm>
                <a:prstGeom prst="ellipse">
                  <a:avLst/>
                </a:prstGeom>
                <a:grpFill/>
                <a:ln w="6350">
                  <a:solidFill>
                    <a:schemeClr val="bg1">
                      <a:lumMod val="50000"/>
                    </a:schemeClr>
                  </a:solidFill>
                  <a:round/>
                  <a:headEnd/>
                  <a:tailEnd/>
                </a:ln>
              </p:spPr>
              <p:txBody>
                <a:bodyPr vert="eaVert" wrap="none" anchor="ctr"/>
                <a:lstStyle/>
                <a:p>
                  <a:pPr defTabSz="914377">
                    <a:defRPr/>
                  </a:pPr>
                  <a:endParaRPr lang="en-US" sz="700" kern="0">
                    <a:solidFill>
                      <a:srgbClr val="000000"/>
                    </a:solidFill>
                    <a:cs typeface="Arial" charset="0"/>
                  </a:endParaRPr>
                </a:p>
              </p:txBody>
            </p:sp>
            <p:sp>
              <p:nvSpPr>
                <p:cNvPr id="299" name="Oval 130"/>
                <p:cNvSpPr>
                  <a:spLocks noChangeAspect="1" noChangeArrowheads="1"/>
                </p:cNvSpPr>
                <p:nvPr/>
              </p:nvSpPr>
              <p:spPr bwMode="auto">
                <a:xfrm rot="14829778">
                  <a:off x="4283094" y="1544056"/>
                  <a:ext cx="50826" cy="106287"/>
                </a:xfrm>
                <a:prstGeom prst="ellipse">
                  <a:avLst/>
                </a:prstGeom>
                <a:grpFill/>
                <a:ln w="6350">
                  <a:solidFill>
                    <a:schemeClr val="bg1">
                      <a:lumMod val="50000"/>
                    </a:schemeClr>
                  </a:solidFill>
                  <a:round/>
                  <a:headEnd/>
                  <a:tailEnd/>
                </a:ln>
              </p:spPr>
              <p:txBody>
                <a:bodyPr vert="eaVert" wrap="none" anchor="ctr"/>
                <a:lstStyle/>
                <a:p>
                  <a:pPr defTabSz="914377">
                    <a:defRPr/>
                  </a:pPr>
                  <a:endParaRPr lang="en-US" sz="700" kern="0">
                    <a:solidFill>
                      <a:srgbClr val="000000"/>
                    </a:solidFill>
                    <a:cs typeface="Arial" charset="0"/>
                  </a:endParaRPr>
                </a:p>
              </p:txBody>
            </p:sp>
            <p:sp>
              <p:nvSpPr>
                <p:cNvPr id="300" name="Oval 131"/>
                <p:cNvSpPr>
                  <a:spLocks noChangeAspect="1" noChangeArrowheads="1"/>
                </p:cNvSpPr>
                <p:nvPr/>
              </p:nvSpPr>
              <p:spPr bwMode="auto">
                <a:xfrm rot="6770222" flipH="1">
                  <a:off x="4296504" y="1332765"/>
                  <a:ext cx="52278" cy="106287"/>
                </a:xfrm>
                <a:prstGeom prst="ellipse">
                  <a:avLst/>
                </a:prstGeom>
                <a:grpFill/>
                <a:ln w="6350">
                  <a:solidFill>
                    <a:schemeClr val="bg1">
                      <a:lumMod val="50000"/>
                    </a:schemeClr>
                  </a:solidFill>
                  <a:round/>
                  <a:headEnd/>
                  <a:tailEnd/>
                </a:ln>
              </p:spPr>
              <p:txBody>
                <a:bodyPr rot="10800000" vert="eaVert" wrap="none" anchor="ctr"/>
                <a:lstStyle/>
                <a:p>
                  <a:pPr defTabSz="914377">
                    <a:defRPr/>
                  </a:pPr>
                  <a:endParaRPr lang="en-US" sz="700" kern="0">
                    <a:solidFill>
                      <a:srgbClr val="000000"/>
                    </a:solidFill>
                    <a:cs typeface="Arial" charset="0"/>
                  </a:endParaRPr>
                </a:p>
              </p:txBody>
            </p:sp>
            <p:sp>
              <p:nvSpPr>
                <p:cNvPr id="301" name="Oval 133"/>
                <p:cNvSpPr>
                  <a:spLocks noChangeAspect="1" noChangeArrowheads="1"/>
                </p:cNvSpPr>
                <p:nvPr/>
              </p:nvSpPr>
              <p:spPr bwMode="auto">
                <a:xfrm rot="13339476">
                  <a:off x="4819379" y="1211748"/>
                  <a:ext cx="53144" cy="136504"/>
                </a:xfrm>
                <a:prstGeom prst="ellipse">
                  <a:avLst/>
                </a:prstGeom>
                <a:grpFill/>
                <a:ln w="6350">
                  <a:solidFill>
                    <a:schemeClr val="bg1">
                      <a:lumMod val="50000"/>
                    </a:schemeClr>
                  </a:solidFill>
                  <a:round/>
                  <a:headEnd/>
                  <a:tailEnd/>
                </a:ln>
              </p:spPr>
              <p:txBody>
                <a:bodyPr rot="10800000" wrap="none" anchor="ctr"/>
                <a:lstStyle/>
                <a:p>
                  <a:pPr defTabSz="914377">
                    <a:defRPr/>
                  </a:pPr>
                  <a:endParaRPr lang="en-US" sz="700" kern="0">
                    <a:solidFill>
                      <a:srgbClr val="000000"/>
                    </a:solidFill>
                    <a:cs typeface="Arial" charset="0"/>
                  </a:endParaRPr>
                </a:p>
              </p:txBody>
            </p:sp>
            <p:sp>
              <p:nvSpPr>
                <p:cNvPr id="302" name="Oval 134"/>
                <p:cNvSpPr>
                  <a:spLocks noChangeAspect="1" noChangeArrowheads="1"/>
                </p:cNvSpPr>
                <p:nvPr/>
              </p:nvSpPr>
              <p:spPr bwMode="auto">
                <a:xfrm rot="8841597" flipH="1">
                  <a:off x="4738568" y="1747941"/>
                  <a:ext cx="51707" cy="106009"/>
                </a:xfrm>
                <a:prstGeom prst="ellipse">
                  <a:avLst/>
                </a:prstGeom>
                <a:grpFill/>
                <a:ln w="6350">
                  <a:solidFill>
                    <a:schemeClr val="bg1">
                      <a:lumMod val="50000"/>
                    </a:schemeClr>
                  </a:solidFill>
                  <a:round/>
                  <a:headEnd/>
                  <a:tailEnd/>
                </a:ln>
              </p:spPr>
              <p:txBody>
                <a:bodyPr rot="10800000" wrap="none" anchor="ctr"/>
                <a:lstStyle/>
                <a:p>
                  <a:pPr defTabSz="914377">
                    <a:defRPr/>
                  </a:pPr>
                  <a:endParaRPr lang="en-US" sz="700" kern="0">
                    <a:solidFill>
                      <a:srgbClr val="000000"/>
                    </a:solidFill>
                    <a:cs typeface="Arial" charset="0"/>
                  </a:endParaRPr>
                </a:p>
              </p:txBody>
            </p:sp>
            <p:sp>
              <p:nvSpPr>
                <p:cNvPr id="303" name="Oval 135"/>
                <p:cNvSpPr>
                  <a:spLocks noChangeAspect="1" noChangeArrowheads="1"/>
                </p:cNvSpPr>
                <p:nvPr/>
              </p:nvSpPr>
              <p:spPr bwMode="auto">
                <a:xfrm rot="12780000">
                  <a:off x="4435582" y="1741591"/>
                  <a:ext cx="54580" cy="106009"/>
                </a:xfrm>
                <a:prstGeom prst="ellipse">
                  <a:avLst/>
                </a:prstGeom>
                <a:grpFill/>
                <a:ln w="6350">
                  <a:solidFill>
                    <a:schemeClr val="bg1">
                      <a:lumMod val="50000"/>
                    </a:schemeClr>
                  </a:solidFill>
                  <a:round/>
                  <a:headEnd/>
                  <a:tailEnd/>
                </a:ln>
              </p:spPr>
              <p:txBody>
                <a:bodyPr rot="10800000" wrap="none" anchor="ctr"/>
                <a:lstStyle/>
                <a:p>
                  <a:pPr defTabSz="914377">
                    <a:defRPr/>
                  </a:pPr>
                  <a:endParaRPr lang="en-US" sz="700" kern="0">
                    <a:solidFill>
                      <a:srgbClr val="000000"/>
                    </a:solidFill>
                    <a:cs typeface="Arial" charset="0"/>
                  </a:endParaRPr>
                </a:p>
              </p:txBody>
            </p:sp>
            <p:sp>
              <p:nvSpPr>
                <p:cNvPr id="304" name="Oval 120"/>
                <p:cNvSpPr>
                  <a:spLocks noChangeAspect="1" noChangeArrowheads="1"/>
                </p:cNvSpPr>
                <p:nvPr/>
              </p:nvSpPr>
              <p:spPr bwMode="auto">
                <a:xfrm rot="17340000">
                  <a:off x="4918250" y="1534683"/>
                  <a:ext cx="52750" cy="166667"/>
                </a:xfrm>
                <a:prstGeom prst="ellipse">
                  <a:avLst/>
                </a:prstGeom>
                <a:grpFill/>
                <a:ln w="6350">
                  <a:solidFill>
                    <a:schemeClr val="bg1">
                      <a:lumMod val="50000"/>
                    </a:schemeClr>
                  </a:solidFill>
                  <a:round/>
                  <a:headEnd/>
                  <a:tailEnd/>
                </a:ln>
              </p:spPr>
              <p:txBody>
                <a:bodyPr vert="eaVert" wrap="none" anchor="ctr"/>
                <a:lstStyle/>
                <a:p>
                  <a:pPr defTabSz="914377">
                    <a:defRPr/>
                  </a:pPr>
                  <a:endParaRPr lang="en-US" sz="700" kern="0">
                    <a:solidFill>
                      <a:srgbClr val="000000"/>
                    </a:solidFill>
                    <a:cs typeface="Arial" charset="0"/>
                  </a:endParaRPr>
                </a:p>
              </p:txBody>
            </p:sp>
            <p:sp>
              <p:nvSpPr>
                <p:cNvPr id="305" name="Oval 129"/>
                <p:cNvSpPr>
                  <a:spLocks noChangeAspect="1" noChangeArrowheads="1"/>
                </p:cNvSpPr>
                <p:nvPr/>
              </p:nvSpPr>
              <p:spPr bwMode="auto">
                <a:xfrm rot="15720000">
                  <a:off x="4909380" y="1446975"/>
                  <a:ext cx="52278" cy="104850"/>
                </a:xfrm>
                <a:prstGeom prst="ellipse">
                  <a:avLst/>
                </a:prstGeom>
                <a:grpFill/>
                <a:ln w="6350">
                  <a:solidFill>
                    <a:schemeClr val="bg1">
                      <a:lumMod val="50000"/>
                    </a:schemeClr>
                  </a:solidFill>
                  <a:round/>
                  <a:headEnd/>
                  <a:tailEnd/>
                </a:ln>
              </p:spPr>
              <p:txBody>
                <a:bodyPr vert="eaVert" wrap="none" anchor="ctr"/>
                <a:lstStyle/>
                <a:p>
                  <a:pPr defTabSz="914377">
                    <a:defRPr/>
                  </a:pPr>
                  <a:endParaRPr lang="en-US" sz="700" kern="0">
                    <a:solidFill>
                      <a:srgbClr val="000000"/>
                    </a:solidFill>
                    <a:cs typeface="Arial" charset="0"/>
                  </a:endParaRPr>
                </a:p>
              </p:txBody>
            </p:sp>
            <p:sp>
              <p:nvSpPr>
                <p:cNvPr id="306" name="Oval 133"/>
                <p:cNvSpPr>
                  <a:spLocks noChangeAspect="1" noChangeArrowheads="1"/>
                </p:cNvSpPr>
                <p:nvPr/>
              </p:nvSpPr>
              <p:spPr bwMode="auto">
                <a:xfrm rot="9240000" flipH="1">
                  <a:off x="4456700" y="1147805"/>
                  <a:ext cx="53144" cy="136504"/>
                </a:xfrm>
                <a:prstGeom prst="ellipse">
                  <a:avLst/>
                </a:prstGeom>
                <a:grpFill/>
                <a:ln w="6350">
                  <a:solidFill>
                    <a:schemeClr val="bg1">
                      <a:lumMod val="50000"/>
                    </a:schemeClr>
                  </a:solidFill>
                  <a:round/>
                  <a:headEnd/>
                  <a:tailEnd/>
                </a:ln>
              </p:spPr>
              <p:txBody>
                <a:bodyPr rot="10800000" wrap="none" anchor="ctr"/>
                <a:lstStyle/>
                <a:p>
                  <a:pPr defTabSz="914377">
                    <a:defRPr/>
                  </a:pPr>
                  <a:endParaRPr lang="en-US" sz="700" kern="0">
                    <a:solidFill>
                      <a:srgbClr val="000000"/>
                    </a:solidFill>
                    <a:cs typeface="Arial" charset="0"/>
                  </a:endParaRPr>
                </a:p>
              </p:txBody>
            </p:sp>
            <p:sp>
              <p:nvSpPr>
                <p:cNvPr id="307" name="Oval 120"/>
                <p:cNvSpPr>
                  <a:spLocks noChangeAspect="1" noChangeArrowheads="1"/>
                </p:cNvSpPr>
                <p:nvPr/>
              </p:nvSpPr>
              <p:spPr bwMode="auto">
                <a:xfrm rot="21540000">
                  <a:off x="4591146" y="1765896"/>
                  <a:ext cx="52750" cy="166667"/>
                </a:xfrm>
                <a:prstGeom prst="ellipse">
                  <a:avLst/>
                </a:prstGeom>
                <a:grpFill/>
                <a:ln w="6350">
                  <a:solidFill>
                    <a:schemeClr val="bg1">
                      <a:lumMod val="50000"/>
                    </a:schemeClr>
                  </a:solidFill>
                  <a:round/>
                  <a:headEnd/>
                  <a:tailEnd/>
                </a:ln>
              </p:spPr>
              <p:txBody>
                <a:bodyPr vert="eaVert" wrap="none" anchor="ctr"/>
                <a:lstStyle/>
                <a:p>
                  <a:pPr defTabSz="914377">
                    <a:defRPr/>
                  </a:pPr>
                  <a:endParaRPr lang="en-US" sz="700" kern="0">
                    <a:solidFill>
                      <a:srgbClr val="000000"/>
                    </a:solidFill>
                    <a:cs typeface="Arial" charset="0"/>
                  </a:endParaRPr>
                </a:p>
              </p:txBody>
            </p:sp>
            <p:sp>
              <p:nvSpPr>
                <p:cNvPr id="308" name="Oval 119"/>
                <p:cNvSpPr>
                  <a:spLocks noChangeAspect="1" noChangeArrowheads="1"/>
                </p:cNvSpPr>
                <p:nvPr/>
              </p:nvSpPr>
              <p:spPr bwMode="auto">
                <a:xfrm>
                  <a:off x="4348497" y="1255214"/>
                  <a:ext cx="528562" cy="524233"/>
                </a:xfrm>
                <a:prstGeom prst="ellipse">
                  <a:avLst/>
                </a:prstGeom>
                <a:grpFill/>
                <a:ln w="6350">
                  <a:solidFill>
                    <a:schemeClr val="bg1">
                      <a:lumMod val="50000"/>
                    </a:schemeClr>
                  </a:solidFill>
                  <a:round/>
                  <a:headEnd/>
                  <a:tailEnd/>
                </a:ln>
              </p:spPr>
              <p:txBody>
                <a:bodyPr wrap="none" anchor="ctr"/>
                <a:lstStyle/>
                <a:p>
                  <a:pPr defTabSz="914377">
                    <a:defRPr/>
                  </a:pPr>
                  <a:endParaRPr lang="en-US" sz="700" kern="0">
                    <a:solidFill>
                      <a:srgbClr val="000000"/>
                    </a:solidFill>
                    <a:cs typeface="Arial" charset="0"/>
                  </a:endParaRPr>
                </a:p>
              </p:txBody>
            </p:sp>
          </p:grpSp>
          <p:sp>
            <p:nvSpPr>
              <p:cNvPr id="243" name="Oval 119"/>
              <p:cNvSpPr>
                <a:spLocks noChangeAspect="1" noChangeArrowheads="1"/>
              </p:cNvSpPr>
              <p:nvPr/>
            </p:nvSpPr>
            <p:spPr bwMode="auto">
              <a:xfrm>
                <a:off x="7009999" y="3043653"/>
                <a:ext cx="87099" cy="86387"/>
              </a:xfrm>
              <a:prstGeom prst="ellipse">
                <a:avLst/>
              </a:prstGeom>
              <a:grpFill/>
              <a:ln w="6350">
                <a:solidFill>
                  <a:schemeClr val="bg1">
                    <a:lumMod val="50000"/>
                  </a:schemeClr>
                </a:solidFill>
                <a:round/>
                <a:headEnd/>
                <a:tailEnd/>
              </a:ln>
            </p:spPr>
            <p:txBody>
              <a:bodyPr wrap="none" anchor="ctr"/>
              <a:lstStyle/>
              <a:p>
                <a:pPr defTabSz="914377">
                  <a:defRPr/>
                </a:pPr>
                <a:endParaRPr lang="en-US" sz="700" kern="0">
                  <a:solidFill>
                    <a:srgbClr val="000000"/>
                  </a:solidFill>
                  <a:cs typeface="Arial" charset="0"/>
                </a:endParaRPr>
              </a:p>
            </p:txBody>
          </p:sp>
          <p:sp>
            <p:nvSpPr>
              <p:cNvPr id="244" name="Oval 119"/>
              <p:cNvSpPr>
                <a:spLocks noChangeAspect="1" noChangeArrowheads="1"/>
              </p:cNvSpPr>
              <p:nvPr/>
            </p:nvSpPr>
            <p:spPr bwMode="auto">
              <a:xfrm>
                <a:off x="6985825" y="3101971"/>
                <a:ext cx="87099" cy="86387"/>
              </a:xfrm>
              <a:prstGeom prst="ellipse">
                <a:avLst/>
              </a:prstGeom>
              <a:grpFill/>
              <a:ln w="6350">
                <a:solidFill>
                  <a:schemeClr val="bg1">
                    <a:lumMod val="50000"/>
                  </a:schemeClr>
                </a:solidFill>
                <a:round/>
                <a:headEnd/>
                <a:tailEnd/>
              </a:ln>
            </p:spPr>
            <p:txBody>
              <a:bodyPr wrap="none" anchor="ctr"/>
              <a:lstStyle/>
              <a:p>
                <a:pPr defTabSz="914377">
                  <a:defRPr/>
                </a:pPr>
                <a:endParaRPr lang="en-US" sz="700" kern="0">
                  <a:solidFill>
                    <a:srgbClr val="000000"/>
                  </a:solidFill>
                  <a:cs typeface="Arial" charset="0"/>
                </a:endParaRPr>
              </a:p>
            </p:txBody>
          </p:sp>
          <p:sp>
            <p:nvSpPr>
              <p:cNvPr id="245" name="Oval 119"/>
              <p:cNvSpPr>
                <a:spLocks noChangeAspect="1" noChangeArrowheads="1"/>
              </p:cNvSpPr>
              <p:nvPr/>
            </p:nvSpPr>
            <p:spPr bwMode="auto">
              <a:xfrm>
                <a:off x="7055091" y="3081636"/>
                <a:ext cx="87099" cy="86387"/>
              </a:xfrm>
              <a:prstGeom prst="ellipse">
                <a:avLst/>
              </a:prstGeom>
              <a:grpFill/>
              <a:ln w="6350">
                <a:solidFill>
                  <a:schemeClr val="bg1">
                    <a:lumMod val="50000"/>
                  </a:schemeClr>
                </a:solidFill>
                <a:round/>
                <a:headEnd/>
                <a:tailEnd/>
              </a:ln>
            </p:spPr>
            <p:txBody>
              <a:bodyPr wrap="none" anchor="ctr"/>
              <a:lstStyle/>
              <a:p>
                <a:pPr defTabSz="914377">
                  <a:defRPr/>
                </a:pPr>
                <a:endParaRPr lang="en-US" sz="700" kern="0">
                  <a:solidFill>
                    <a:srgbClr val="000000"/>
                  </a:solidFill>
                  <a:cs typeface="Arial" charset="0"/>
                </a:endParaRPr>
              </a:p>
            </p:txBody>
          </p:sp>
          <p:sp>
            <p:nvSpPr>
              <p:cNvPr id="246" name="Oval 119"/>
              <p:cNvSpPr>
                <a:spLocks noChangeAspect="1" noChangeArrowheads="1"/>
              </p:cNvSpPr>
              <p:nvPr/>
            </p:nvSpPr>
            <p:spPr bwMode="auto">
              <a:xfrm>
                <a:off x="7044001" y="3136775"/>
                <a:ext cx="87099" cy="86387"/>
              </a:xfrm>
              <a:prstGeom prst="ellipse">
                <a:avLst/>
              </a:prstGeom>
              <a:grpFill/>
              <a:ln w="6350">
                <a:solidFill>
                  <a:schemeClr val="bg1">
                    <a:lumMod val="50000"/>
                  </a:schemeClr>
                </a:solidFill>
                <a:round/>
                <a:headEnd/>
                <a:tailEnd/>
              </a:ln>
            </p:spPr>
            <p:txBody>
              <a:bodyPr wrap="none" anchor="ctr"/>
              <a:lstStyle/>
              <a:p>
                <a:pPr defTabSz="914377">
                  <a:defRPr/>
                </a:pPr>
                <a:endParaRPr lang="en-US" sz="700" kern="0">
                  <a:solidFill>
                    <a:srgbClr val="000000"/>
                  </a:solidFill>
                  <a:cs typeface="Arial" charset="0"/>
                </a:endParaRPr>
              </a:p>
            </p:txBody>
          </p:sp>
          <p:grpSp>
            <p:nvGrpSpPr>
              <p:cNvPr id="247" name="Group 787"/>
              <p:cNvGrpSpPr/>
              <p:nvPr/>
            </p:nvGrpSpPr>
            <p:grpSpPr>
              <a:xfrm rot="12873073">
                <a:off x="7088662" y="3086145"/>
                <a:ext cx="156367" cy="184007"/>
                <a:chOff x="7323790" y="2039860"/>
                <a:chExt cx="430972" cy="507158"/>
              </a:xfrm>
              <a:grpFill/>
            </p:grpSpPr>
            <p:sp>
              <p:nvSpPr>
                <p:cNvPr id="288" name="Oval 119"/>
                <p:cNvSpPr>
                  <a:spLocks noChangeAspect="1" noChangeArrowheads="1"/>
                </p:cNvSpPr>
                <p:nvPr/>
              </p:nvSpPr>
              <p:spPr bwMode="auto">
                <a:xfrm>
                  <a:off x="7408432" y="2039860"/>
                  <a:ext cx="240062" cy="238095"/>
                </a:xfrm>
                <a:prstGeom prst="ellipse">
                  <a:avLst/>
                </a:prstGeom>
                <a:grpFill/>
                <a:ln w="6350">
                  <a:solidFill>
                    <a:schemeClr val="bg1">
                      <a:lumMod val="50000"/>
                    </a:schemeClr>
                  </a:solidFill>
                  <a:round/>
                  <a:headEnd/>
                  <a:tailEnd/>
                </a:ln>
              </p:spPr>
              <p:txBody>
                <a:bodyPr wrap="none" anchor="ctr"/>
                <a:lstStyle/>
                <a:p>
                  <a:pPr defTabSz="914377">
                    <a:defRPr/>
                  </a:pPr>
                  <a:endParaRPr lang="en-US" sz="700" kern="0">
                    <a:solidFill>
                      <a:srgbClr val="000000"/>
                    </a:solidFill>
                    <a:cs typeface="Arial" charset="0"/>
                  </a:endParaRPr>
                </a:p>
              </p:txBody>
            </p:sp>
            <p:sp>
              <p:nvSpPr>
                <p:cNvPr id="289" name="Oval 119"/>
                <p:cNvSpPr>
                  <a:spLocks noChangeAspect="1" noChangeArrowheads="1"/>
                </p:cNvSpPr>
                <p:nvPr/>
              </p:nvSpPr>
              <p:spPr bwMode="auto">
                <a:xfrm>
                  <a:off x="7323790" y="2213002"/>
                  <a:ext cx="240062" cy="238096"/>
                </a:xfrm>
                <a:prstGeom prst="ellipse">
                  <a:avLst/>
                </a:prstGeom>
                <a:grpFill/>
                <a:ln w="6350">
                  <a:solidFill>
                    <a:schemeClr val="bg1">
                      <a:lumMod val="50000"/>
                    </a:schemeClr>
                  </a:solidFill>
                  <a:round/>
                  <a:headEnd/>
                  <a:tailEnd/>
                </a:ln>
              </p:spPr>
              <p:txBody>
                <a:bodyPr wrap="none" anchor="ctr"/>
                <a:lstStyle/>
                <a:p>
                  <a:pPr defTabSz="914377">
                    <a:defRPr/>
                  </a:pPr>
                  <a:endParaRPr lang="en-US" sz="700" kern="0">
                    <a:solidFill>
                      <a:srgbClr val="000000"/>
                    </a:solidFill>
                    <a:cs typeface="Arial" charset="0"/>
                  </a:endParaRPr>
                </a:p>
              </p:txBody>
            </p:sp>
            <p:sp>
              <p:nvSpPr>
                <p:cNvPr id="290" name="Oval 119"/>
                <p:cNvSpPr>
                  <a:spLocks noChangeAspect="1" noChangeArrowheads="1"/>
                </p:cNvSpPr>
                <p:nvPr/>
              </p:nvSpPr>
              <p:spPr bwMode="auto">
                <a:xfrm>
                  <a:off x="7514700" y="2156952"/>
                  <a:ext cx="240062" cy="238096"/>
                </a:xfrm>
                <a:prstGeom prst="ellipse">
                  <a:avLst/>
                </a:prstGeom>
                <a:grpFill/>
                <a:ln w="6350">
                  <a:solidFill>
                    <a:schemeClr val="bg1">
                      <a:lumMod val="50000"/>
                    </a:schemeClr>
                  </a:solidFill>
                  <a:round/>
                  <a:headEnd/>
                  <a:tailEnd/>
                </a:ln>
              </p:spPr>
              <p:txBody>
                <a:bodyPr wrap="none" anchor="ctr"/>
                <a:lstStyle/>
                <a:p>
                  <a:pPr defTabSz="914377">
                    <a:defRPr/>
                  </a:pPr>
                  <a:endParaRPr lang="en-US" sz="700" kern="0">
                    <a:solidFill>
                      <a:srgbClr val="000000"/>
                    </a:solidFill>
                    <a:cs typeface="Arial" charset="0"/>
                  </a:endParaRPr>
                </a:p>
              </p:txBody>
            </p:sp>
            <p:sp>
              <p:nvSpPr>
                <p:cNvPr id="291" name="Oval 119"/>
                <p:cNvSpPr>
                  <a:spLocks noChangeAspect="1" noChangeArrowheads="1"/>
                </p:cNvSpPr>
                <p:nvPr/>
              </p:nvSpPr>
              <p:spPr bwMode="auto">
                <a:xfrm>
                  <a:off x="7484128" y="2308922"/>
                  <a:ext cx="240062" cy="238096"/>
                </a:xfrm>
                <a:prstGeom prst="ellipse">
                  <a:avLst/>
                </a:prstGeom>
                <a:grpFill/>
                <a:ln w="6350">
                  <a:solidFill>
                    <a:schemeClr val="bg1">
                      <a:lumMod val="50000"/>
                    </a:schemeClr>
                  </a:solidFill>
                  <a:round/>
                  <a:headEnd/>
                  <a:tailEnd/>
                </a:ln>
              </p:spPr>
              <p:txBody>
                <a:bodyPr wrap="none" anchor="ctr"/>
                <a:lstStyle/>
                <a:p>
                  <a:pPr defTabSz="914377">
                    <a:defRPr/>
                  </a:pPr>
                  <a:endParaRPr lang="en-US" sz="700" kern="0">
                    <a:solidFill>
                      <a:srgbClr val="000000"/>
                    </a:solidFill>
                    <a:cs typeface="Arial" charset="0"/>
                  </a:endParaRPr>
                </a:p>
              </p:txBody>
            </p:sp>
          </p:grpSp>
          <p:grpSp>
            <p:nvGrpSpPr>
              <p:cNvPr id="248" name="Group 788"/>
              <p:cNvGrpSpPr/>
              <p:nvPr/>
            </p:nvGrpSpPr>
            <p:grpSpPr>
              <a:xfrm rot="12873073">
                <a:off x="6997187" y="3176518"/>
                <a:ext cx="171089" cy="177859"/>
                <a:chOff x="7251440" y="2090027"/>
                <a:chExt cx="471553" cy="490212"/>
              </a:xfrm>
              <a:grpFill/>
            </p:grpSpPr>
            <p:sp>
              <p:nvSpPr>
                <p:cNvPr id="284" name="Oval 119"/>
                <p:cNvSpPr>
                  <a:spLocks noChangeAspect="1" noChangeArrowheads="1"/>
                </p:cNvSpPr>
                <p:nvPr/>
              </p:nvSpPr>
              <p:spPr bwMode="auto">
                <a:xfrm>
                  <a:off x="7251440" y="2090027"/>
                  <a:ext cx="240063" cy="238094"/>
                </a:xfrm>
                <a:prstGeom prst="ellipse">
                  <a:avLst/>
                </a:prstGeom>
                <a:grpFill/>
                <a:ln w="6350">
                  <a:solidFill>
                    <a:schemeClr val="bg1">
                      <a:lumMod val="50000"/>
                    </a:schemeClr>
                  </a:solidFill>
                  <a:round/>
                  <a:headEnd/>
                  <a:tailEnd/>
                </a:ln>
              </p:spPr>
              <p:txBody>
                <a:bodyPr wrap="none" anchor="ctr"/>
                <a:lstStyle/>
                <a:p>
                  <a:pPr defTabSz="914377">
                    <a:defRPr/>
                  </a:pPr>
                  <a:endParaRPr lang="en-US" sz="700" kern="0">
                    <a:solidFill>
                      <a:srgbClr val="000000"/>
                    </a:solidFill>
                    <a:cs typeface="Arial" charset="0"/>
                  </a:endParaRPr>
                </a:p>
              </p:txBody>
            </p:sp>
            <p:sp>
              <p:nvSpPr>
                <p:cNvPr id="285" name="Oval 119"/>
                <p:cNvSpPr>
                  <a:spLocks noChangeAspect="1" noChangeArrowheads="1"/>
                </p:cNvSpPr>
                <p:nvPr/>
              </p:nvSpPr>
              <p:spPr bwMode="auto">
                <a:xfrm>
                  <a:off x="7323790" y="2213002"/>
                  <a:ext cx="240062" cy="238096"/>
                </a:xfrm>
                <a:prstGeom prst="ellipse">
                  <a:avLst/>
                </a:prstGeom>
                <a:grpFill/>
                <a:ln w="6350">
                  <a:solidFill>
                    <a:schemeClr val="bg1">
                      <a:lumMod val="50000"/>
                    </a:schemeClr>
                  </a:solidFill>
                  <a:round/>
                  <a:headEnd/>
                  <a:tailEnd/>
                </a:ln>
              </p:spPr>
              <p:txBody>
                <a:bodyPr wrap="none" anchor="ctr"/>
                <a:lstStyle/>
                <a:p>
                  <a:pPr defTabSz="914377">
                    <a:defRPr/>
                  </a:pPr>
                  <a:endParaRPr lang="en-US" sz="700" kern="0">
                    <a:solidFill>
                      <a:srgbClr val="000000"/>
                    </a:solidFill>
                    <a:cs typeface="Arial" charset="0"/>
                  </a:endParaRPr>
                </a:p>
              </p:txBody>
            </p:sp>
            <p:sp>
              <p:nvSpPr>
                <p:cNvPr id="286" name="Oval 119"/>
                <p:cNvSpPr>
                  <a:spLocks noChangeAspect="1" noChangeArrowheads="1"/>
                </p:cNvSpPr>
                <p:nvPr/>
              </p:nvSpPr>
              <p:spPr bwMode="auto">
                <a:xfrm>
                  <a:off x="7433647" y="2180368"/>
                  <a:ext cx="240063" cy="238096"/>
                </a:xfrm>
                <a:prstGeom prst="ellipse">
                  <a:avLst/>
                </a:prstGeom>
                <a:grpFill/>
                <a:ln w="6350">
                  <a:solidFill>
                    <a:schemeClr val="bg1">
                      <a:lumMod val="50000"/>
                    </a:schemeClr>
                  </a:solidFill>
                  <a:round/>
                  <a:headEnd/>
                  <a:tailEnd/>
                </a:ln>
              </p:spPr>
              <p:txBody>
                <a:bodyPr wrap="none" anchor="ctr"/>
                <a:lstStyle/>
                <a:p>
                  <a:pPr defTabSz="914377">
                    <a:defRPr/>
                  </a:pPr>
                  <a:endParaRPr lang="en-US" sz="700" kern="0">
                    <a:solidFill>
                      <a:srgbClr val="000000"/>
                    </a:solidFill>
                    <a:cs typeface="Arial" charset="0"/>
                  </a:endParaRPr>
                </a:p>
              </p:txBody>
            </p:sp>
            <p:sp>
              <p:nvSpPr>
                <p:cNvPr id="287" name="Oval 119"/>
                <p:cNvSpPr>
                  <a:spLocks noChangeAspect="1" noChangeArrowheads="1"/>
                </p:cNvSpPr>
                <p:nvPr/>
              </p:nvSpPr>
              <p:spPr bwMode="auto">
                <a:xfrm>
                  <a:off x="7482929" y="2342141"/>
                  <a:ext cx="240064" cy="238098"/>
                </a:xfrm>
                <a:prstGeom prst="ellipse">
                  <a:avLst/>
                </a:prstGeom>
                <a:grpFill/>
                <a:ln w="6350">
                  <a:solidFill>
                    <a:schemeClr val="bg1">
                      <a:lumMod val="50000"/>
                    </a:schemeClr>
                  </a:solidFill>
                  <a:round/>
                  <a:headEnd/>
                  <a:tailEnd/>
                </a:ln>
              </p:spPr>
              <p:txBody>
                <a:bodyPr wrap="none" anchor="ctr"/>
                <a:lstStyle/>
                <a:p>
                  <a:pPr defTabSz="914377">
                    <a:defRPr/>
                  </a:pPr>
                  <a:endParaRPr lang="en-US" sz="700" kern="0">
                    <a:solidFill>
                      <a:srgbClr val="000000"/>
                    </a:solidFill>
                    <a:cs typeface="Arial" charset="0"/>
                  </a:endParaRPr>
                </a:p>
              </p:txBody>
            </p:sp>
          </p:grpSp>
          <p:grpSp>
            <p:nvGrpSpPr>
              <p:cNvPr id="249" name="Group 789"/>
              <p:cNvGrpSpPr/>
              <p:nvPr/>
            </p:nvGrpSpPr>
            <p:grpSpPr>
              <a:xfrm rot="14045022">
                <a:off x="7179902" y="3121393"/>
                <a:ext cx="152462" cy="211597"/>
                <a:chOff x="7323790" y="1987940"/>
                <a:chExt cx="420214" cy="583199"/>
              </a:xfrm>
              <a:grpFill/>
            </p:grpSpPr>
            <p:sp>
              <p:nvSpPr>
                <p:cNvPr id="280" name="Oval 119"/>
                <p:cNvSpPr>
                  <a:spLocks noChangeAspect="1" noChangeArrowheads="1"/>
                </p:cNvSpPr>
                <p:nvPr/>
              </p:nvSpPr>
              <p:spPr bwMode="auto">
                <a:xfrm>
                  <a:off x="7390414" y="2052264"/>
                  <a:ext cx="240062" cy="238096"/>
                </a:xfrm>
                <a:prstGeom prst="ellipse">
                  <a:avLst/>
                </a:prstGeom>
                <a:grpFill/>
                <a:ln w="6350">
                  <a:solidFill>
                    <a:schemeClr val="bg1">
                      <a:lumMod val="50000"/>
                    </a:schemeClr>
                  </a:solidFill>
                  <a:round/>
                  <a:headEnd/>
                  <a:tailEnd/>
                </a:ln>
              </p:spPr>
              <p:txBody>
                <a:bodyPr wrap="none" anchor="ctr"/>
                <a:lstStyle/>
                <a:p>
                  <a:pPr defTabSz="914377">
                    <a:defRPr/>
                  </a:pPr>
                  <a:endParaRPr lang="en-US" sz="700" b="1" kern="0">
                    <a:solidFill>
                      <a:srgbClr val="000000"/>
                    </a:solidFill>
                    <a:cs typeface="Arial" charset="0"/>
                  </a:endParaRPr>
                </a:p>
              </p:txBody>
            </p:sp>
            <p:sp>
              <p:nvSpPr>
                <p:cNvPr id="281" name="Oval 119"/>
                <p:cNvSpPr>
                  <a:spLocks noChangeAspect="1" noChangeArrowheads="1"/>
                </p:cNvSpPr>
                <p:nvPr/>
              </p:nvSpPr>
              <p:spPr bwMode="auto">
                <a:xfrm>
                  <a:off x="7323790" y="2213002"/>
                  <a:ext cx="240062" cy="238096"/>
                </a:xfrm>
                <a:prstGeom prst="ellipse">
                  <a:avLst/>
                </a:prstGeom>
                <a:grpFill/>
                <a:ln w="6350">
                  <a:solidFill>
                    <a:schemeClr val="bg1">
                      <a:lumMod val="50000"/>
                    </a:schemeClr>
                  </a:solidFill>
                  <a:round/>
                  <a:headEnd/>
                  <a:tailEnd/>
                </a:ln>
              </p:spPr>
              <p:txBody>
                <a:bodyPr wrap="none" anchor="ctr"/>
                <a:lstStyle/>
                <a:p>
                  <a:pPr defTabSz="914377">
                    <a:defRPr/>
                  </a:pPr>
                  <a:endParaRPr lang="en-US" sz="700" b="1" kern="0">
                    <a:solidFill>
                      <a:srgbClr val="000000"/>
                    </a:solidFill>
                    <a:cs typeface="Arial" charset="0"/>
                  </a:endParaRPr>
                </a:p>
              </p:txBody>
            </p:sp>
            <p:sp>
              <p:nvSpPr>
                <p:cNvPr id="282" name="Oval 119"/>
                <p:cNvSpPr>
                  <a:spLocks noChangeAspect="1" noChangeArrowheads="1"/>
                </p:cNvSpPr>
                <p:nvPr/>
              </p:nvSpPr>
              <p:spPr bwMode="auto">
                <a:xfrm>
                  <a:off x="7503942" y="1987940"/>
                  <a:ext cx="240062" cy="238096"/>
                </a:xfrm>
                <a:prstGeom prst="ellipse">
                  <a:avLst/>
                </a:prstGeom>
                <a:grpFill/>
                <a:ln w="6350">
                  <a:solidFill>
                    <a:schemeClr val="bg1">
                      <a:lumMod val="50000"/>
                    </a:schemeClr>
                  </a:solidFill>
                  <a:round/>
                  <a:headEnd/>
                  <a:tailEnd/>
                </a:ln>
              </p:spPr>
              <p:txBody>
                <a:bodyPr wrap="none" anchor="ctr"/>
                <a:lstStyle/>
                <a:p>
                  <a:pPr defTabSz="914377">
                    <a:defRPr/>
                  </a:pPr>
                  <a:endParaRPr lang="en-US" sz="700" b="1" kern="0">
                    <a:solidFill>
                      <a:srgbClr val="000000"/>
                    </a:solidFill>
                    <a:cs typeface="Arial" charset="0"/>
                  </a:endParaRPr>
                </a:p>
              </p:txBody>
            </p:sp>
            <p:sp>
              <p:nvSpPr>
                <p:cNvPr id="283" name="Oval 119"/>
                <p:cNvSpPr>
                  <a:spLocks noChangeAspect="1" noChangeArrowheads="1"/>
                </p:cNvSpPr>
                <p:nvPr/>
              </p:nvSpPr>
              <p:spPr bwMode="auto">
                <a:xfrm>
                  <a:off x="7480149" y="2333044"/>
                  <a:ext cx="240062" cy="238095"/>
                </a:xfrm>
                <a:prstGeom prst="ellipse">
                  <a:avLst/>
                </a:prstGeom>
                <a:grpFill/>
                <a:ln w="6350">
                  <a:solidFill>
                    <a:schemeClr val="bg1">
                      <a:lumMod val="50000"/>
                    </a:schemeClr>
                  </a:solidFill>
                  <a:round/>
                  <a:headEnd/>
                  <a:tailEnd/>
                </a:ln>
              </p:spPr>
              <p:txBody>
                <a:bodyPr wrap="none" anchor="ctr"/>
                <a:lstStyle/>
                <a:p>
                  <a:pPr defTabSz="914377">
                    <a:defRPr/>
                  </a:pPr>
                  <a:endParaRPr lang="en-US" sz="700" b="1" kern="0">
                    <a:solidFill>
                      <a:srgbClr val="000000"/>
                    </a:solidFill>
                    <a:cs typeface="Arial" charset="0"/>
                  </a:endParaRPr>
                </a:p>
              </p:txBody>
            </p:sp>
          </p:grpSp>
          <p:grpSp>
            <p:nvGrpSpPr>
              <p:cNvPr id="250" name="Group 790"/>
              <p:cNvGrpSpPr/>
              <p:nvPr/>
            </p:nvGrpSpPr>
            <p:grpSpPr>
              <a:xfrm rot="18701554">
                <a:off x="7194421" y="3029048"/>
                <a:ext cx="249751" cy="257364"/>
                <a:chOff x="7323790" y="1741767"/>
                <a:chExt cx="688356" cy="709331"/>
              </a:xfrm>
              <a:grpFill/>
            </p:grpSpPr>
            <p:sp>
              <p:nvSpPr>
                <p:cNvPr id="276" name="Oval 119"/>
                <p:cNvSpPr>
                  <a:spLocks noChangeAspect="1" noChangeArrowheads="1"/>
                </p:cNvSpPr>
                <p:nvPr/>
              </p:nvSpPr>
              <p:spPr bwMode="auto">
                <a:xfrm>
                  <a:off x="7376622" y="1888792"/>
                  <a:ext cx="240062" cy="238094"/>
                </a:xfrm>
                <a:prstGeom prst="ellipse">
                  <a:avLst/>
                </a:prstGeom>
                <a:grpFill/>
                <a:ln w="6350">
                  <a:solidFill>
                    <a:schemeClr val="bg1">
                      <a:lumMod val="50000"/>
                    </a:schemeClr>
                  </a:solidFill>
                  <a:round/>
                  <a:headEnd/>
                  <a:tailEnd/>
                </a:ln>
              </p:spPr>
              <p:txBody>
                <a:bodyPr wrap="none" anchor="ctr"/>
                <a:lstStyle/>
                <a:p>
                  <a:pPr defTabSz="914377">
                    <a:defRPr/>
                  </a:pPr>
                  <a:endParaRPr lang="en-US" sz="700" kern="0">
                    <a:solidFill>
                      <a:srgbClr val="000000"/>
                    </a:solidFill>
                    <a:cs typeface="Arial" charset="0"/>
                  </a:endParaRPr>
                </a:p>
              </p:txBody>
            </p:sp>
            <p:sp>
              <p:nvSpPr>
                <p:cNvPr id="277" name="Oval 119"/>
                <p:cNvSpPr>
                  <a:spLocks noChangeAspect="1" noChangeArrowheads="1"/>
                </p:cNvSpPr>
                <p:nvPr/>
              </p:nvSpPr>
              <p:spPr bwMode="auto">
                <a:xfrm>
                  <a:off x="7323790" y="2213002"/>
                  <a:ext cx="240062" cy="238096"/>
                </a:xfrm>
                <a:prstGeom prst="ellipse">
                  <a:avLst/>
                </a:prstGeom>
                <a:grpFill/>
                <a:ln w="6350">
                  <a:solidFill>
                    <a:schemeClr val="bg1">
                      <a:lumMod val="50000"/>
                    </a:schemeClr>
                  </a:solidFill>
                  <a:round/>
                  <a:headEnd/>
                  <a:tailEnd/>
                </a:ln>
              </p:spPr>
              <p:txBody>
                <a:bodyPr wrap="none" anchor="ctr"/>
                <a:lstStyle/>
                <a:p>
                  <a:pPr defTabSz="914377">
                    <a:defRPr/>
                  </a:pPr>
                  <a:endParaRPr lang="en-US" sz="700" kern="0">
                    <a:solidFill>
                      <a:srgbClr val="000000"/>
                    </a:solidFill>
                    <a:cs typeface="Arial" charset="0"/>
                  </a:endParaRPr>
                </a:p>
              </p:txBody>
            </p:sp>
            <p:sp>
              <p:nvSpPr>
                <p:cNvPr id="278" name="Oval 119"/>
                <p:cNvSpPr>
                  <a:spLocks noChangeAspect="1" noChangeArrowheads="1"/>
                </p:cNvSpPr>
                <p:nvPr/>
              </p:nvSpPr>
              <p:spPr bwMode="auto">
                <a:xfrm>
                  <a:off x="7514700" y="2156952"/>
                  <a:ext cx="240062" cy="238096"/>
                </a:xfrm>
                <a:prstGeom prst="ellipse">
                  <a:avLst/>
                </a:prstGeom>
                <a:grpFill/>
                <a:ln w="6350">
                  <a:solidFill>
                    <a:schemeClr val="bg1">
                      <a:lumMod val="50000"/>
                    </a:schemeClr>
                  </a:solidFill>
                  <a:round/>
                  <a:headEnd/>
                  <a:tailEnd/>
                </a:ln>
              </p:spPr>
              <p:txBody>
                <a:bodyPr wrap="none" anchor="ctr"/>
                <a:lstStyle/>
                <a:p>
                  <a:pPr defTabSz="914377">
                    <a:defRPr/>
                  </a:pPr>
                  <a:endParaRPr lang="en-US" sz="700" kern="0">
                    <a:solidFill>
                      <a:srgbClr val="000000"/>
                    </a:solidFill>
                    <a:cs typeface="Arial" charset="0"/>
                  </a:endParaRPr>
                </a:p>
              </p:txBody>
            </p:sp>
            <p:sp>
              <p:nvSpPr>
                <p:cNvPr id="279" name="Oval 119"/>
                <p:cNvSpPr>
                  <a:spLocks noChangeAspect="1" noChangeArrowheads="1"/>
                </p:cNvSpPr>
                <p:nvPr/>
              </p:nvSpPr>
              <p:spPr bwMode="auto">
                <a:xfrm>
                  <a:off x="7772083" y="1741767"/>
                  <a:ext cx="240063" cy="238098"/>
                </a:xfrm>
                <a:prstGeom prst="ellipse">
                  <a:avLst/>
                </a:prstGeom>
                <a:grpFill/>
                <a:ln w="6350">
                  <a:solidFill>
                    <a:schemeClr val="bg1">
                      <a:lumMod val="50000"/>
                    </a:schemeClr>
                  </a:solidFill>
                  <a:round/>
                  <a:headEnd/>
                  <a:tailEnd/>
                </a:ln>
              </p:spPr>
              <p:txBody>
                <a:bodyPr wrap="none" anchor="ctr"/>
                <a:lstStyle/>
                <a:p>
                  <a:pPr defTabSz="914377">
                    <a:defRPr/>
                  </a:pPr>
                  <a:endParaRPr lang="en-US" sz="700" kern="0">
                    <a:solidFill>
                      <a:srgbClr val="000000"/>
                    </a:solidFill>
                    <a:cs typeface="Arial" charset="0"/>
                  </a:endParaRPr>
                </a:p>
              </p:txBody>
            </p:sp>
          </p:grpSp>
          <p:grpSp>
            <p:nvGrpSpPr>
              <p:cNvPr id="251" name="Group 791"/>
              <p:cNvGrpSpPr/>
              <p:nvPr/>
            </p:nvGrpSpPr>
            <p:grpSpPr>
              <a:xfrm rot="2309841">
                <a:off x="7079718" y="2964508"/>
                <a:ext cx="129078" cy="149235"/>
                <a:chOff x="7348698" y="2091914"/>
                <a:chExt cx="355761" cy="411319"/>
              </a:xfrm>
              <a:grpFill/>
            </p:grpSpPr>
            <p:sp>
              <p:nvSpPr>
                <p:cNvPr id="273" name="Oval 119"/>
                <p:cNvSpPr>
                  <a:spLocks noChangeAspect="1" noChangeArrowheads="1"/>
                </p:cNvSpPr>
                <p:nvPr/>
              </p:nvSpPr>
              <p:spPr bwMode="auto">
                <a:xfrm>
                  <a:off x="7378500" y="2091914"/>
                  <a:ext cx="240062" cy="238096"/>
                </a:xfrm>
                <a:prstGeom prst="ellipse">
                  <a:avLst/>
                </a:prstGeom>
                <a:grpFill/>
                <a:ln w="6350">
                  <a:solidFill>
                    <a:schemeClr val="bg1">
                      <a:lumMod val="50000"/>
                    </a:schemeClr>
                  </a:solidFill>
                  <a:round/>
                  <a:headEnd/>
                  <a:tailEnd/>
                </a:ln>
              </p:spPr>
              <p:txBody>
                <a:bodyPr wrap="none" anchor="ctr"/>
                <a:lstStyle/>
                <a:p>
                  <a:pPr defTabSz="914377">
                    <a:defRPr/>
                  </a:pPr>
                  <a:endParaRPr lang="en-US" sz="700" b="1" kern="0">
                    <a:solidFill>
                      <a:srgbClr val="000000"/>
                    </a:solidFill>
                    <a:cs typeface="Arial" charset="0"/>
                  </a:endParaRPr>
                </a:p>
              </p:txBody>
            </p:sp>
            <p:sp>
              <p:nvSpPr>
                <p:cNvPr id="274" name="Oval 119"/>
                <p:cNvSpPr>
                  <a:spLocks noChangeAspect="1" noChangeArrowheads="1"/>
                </p:cNvSpPr>
                <p:nvPr/>
              </p:nvSpPr>
              <p:spPr bwMode="auto">
                <a:xfrm>
                  <a:off x="7348698" y="2244324"/>
                  <a:ext cx="240062" cy="238096"/>
                </a:xfrm>
                <a:prstGeom prst="ellipse">
                  <a:avLst/>
                </a:prstGeom>
                <a:grpFill/>
                <a:ln w="6350">
                  <a:solidFill>
                    <a:schemeClr val="bg1">
                      <a:lumMod val="50000"/>
                    </a:schemeClr>
                  </a:solidFill>
                  <a:round/>
                  <a:headEnd/>
                  <a:tailEnd/>
                </a:ln>
              </p:spPr>
              <p:txBody>
                <a:bodyPr wrap="none" anchor="ctr"/>
                <a:lstStyle/>
                <a:p>
                  <a:pPr defTabSz="914377">
                    <a:defRPr/>
                  </a:pPr>
                  <a:endParaRPr lang="en-US" sz="700" b="1" kern="0">
                    <a:solidFill>
                      <a:srgbClr val="000000"/>
                    </a:solidFill>
                    <a:cs typeface="Arial" charset="0"/>
                  </a:endParaRPr>
                </a:p>
              </p:txBody>
            </p:sp>
            <p:sp>
              <p:nvSpPr>
                <p:cNvPr id="275" name="Oval 119"/>
                <p:cNvSpPr>
                  <a:spLocks noChangeAspect="1" noChangeArrowheads="1"/>
                </p:cNvSpPr>
                <p:nvPr/>
              </p:nvSpPr>
              <p:spPr bwMode="auto">
                <a:xfrm>
                  <a:off x="7464396" y="2265138"/>
                  <a:ext cx="240063" cy="238095"/>
                </a:xfrm>
                <a:prstGeom prst="ellipse">
                  <a:avLst/>
                </a:prstGeom>
                <a:grpFill/>
                <a:ln w="6350">
                  <a:solidFill>
                    <a:schemeClr val="bg1">
                      <a:lumMod val="50000"/>
                    </a:schemeClr>
                  </a:solidFill>
                  <a:round/>
                  <a:headEnd/>
                  <a:tailEnd/>
                </a:ln>
              </p:spPr>
              <p:txBody>
                <a:bodyPr wrap="none" anchor="ctr"/>
                <a:lstStyle/>
                <a:p>
                  <a:pPr defTabSz="914377">
                    <a:defRPr/>
                  </a:pPr>
                  <a:endParaRPr lang="en-US" sz="700" b="1" kern="0">
                    <a:solidFill>
                      <a:srgbClr val="000000"/>
                    </a:solidFill>
                    <a:cs typeface="Arial" charset="0"/>
                  </a:endParaRPr>
                </a:p>
              </p:txBody>
            </p:sp>
          </p:grpSp>
          <p:grpSp>
            <p:nvGrpSpPr>
              <p:cNvPr id="252" name="Group 792"/>
              <p:cNvGrpSpPr/>
              <p:nvPr/>
            </p:nvGrpSpPr>
            <p:grpSpPr>
              <a:xfrm rot="2309841">
                <a:off x="7170407" y="2982081"/>
                <a:ext cx="148681" cy="165050"/>
                <a:chOff x="7314409" y="2092113"/>
                <a:chExt cx="409781" cy="454905"/>
              </a:xfrm>
              <a:grpFill/>
            </p:grpSpPr>
            <p:sp>
              <p:nvSpPr>
                <p:cNvPr id="269" name="Oval 119"/>
                <p:cNvSpPr>
                  <a:spLocks noChangeAspect="1" noChangeArrowheads="1"/>
                </p:cNvSpPr>
                <p:nvPr/>
              </p:nvSpPr>
              <p:spPr bwMode="auto">
                <a:xfrm>
                  <a:off x="7314409" y="2098937"/>
                  <a:ext cx="240065" cy="238094"/>
                </a:xfrm>
                <a:prstGeom prst="ellipse">
                  <a:avLst/>
                </a:prstGeom>
                <a:grpFill/>
                <a:ln w="6350">
                  <a:solidFill>
                    <a:schemeClr val="bg1">
                      <a:lumMod val="50000"/>
                    </a:schemeClr>
                  </a:solidFill>
                  <a:round/>
                  <a:headEnd/>
                  <a:tailEnd/>
                </a:ln>
              </p:spPr>
              <p:txBody>
                <a:bodyPr wrap="none" anchor="ctr"/>
                <a:lstStyle/>
                <a:p>
                  <a:pPr defTabSz="914377">
                    <a:defRPr/>
                  </a:pPr>
                  <a:endParaRPr lang="en-US" sz="700" b="1" kern="0">
                    <a:solidFill>
                      <a:srgbClr val="000000"/>
                    </a:solidFill>
                    <a:cs typeface="Arial" charset="0"/>
                  </a:endParaRPr>
                </a:p>
              </p:txBody>
            </p:sp>
            <p:sp>
              <p:nvSpPr>
                <p:cNvPr id="270" name="Oval 119"/>
                <p:cNvSpPr>
                  <a:spLocks noChangeAspect="1" noChangeArrowheads="1"/>
                </p:cNvSpPr>
                <p:nvPr/>
              </p:nvSpPr>
              <p:spPr bwMode="auto">
                <a:xfrm>
                  <a:off x="7323790" y="2213002"/>
                  <a:ext cx="240062" cy="238096"/>
                </a:xfrm>
                <a:prstGeom prst="ellipse">
                  <a:avLst/>
                </a:prstGeom>
                <a:grpFill/>
                <a:ln w="6350">
                  <a:solidFill>
                    <a:schemeClr val="bg1">
                      <a:lumMod val="50000"/>
                    </a:schemeClr>
                  </a:solidFill>
                  <a:round/>
                  <a:headEnd/>
                  <a:tailEnd/>
                </a:ln>
              </p:spPr>
              <p:txBody>
                <a:bodyPr wrap="none" anchor="ctr"/>
                <a:lstStyle/>
                <a:p>
                  <a:pPr defTabSz="914377">
                    <a:defRPr/>
                  </a:pPr>
                  <a:endParaRPr lang="en-US" sz="700" b="1" kern="0">
                    <a:solidFill>
                      <a:srgbClr val="000000"/>
                    </a:solidFill>
                    <a:cs typeface="Arial" charset="0"/>
                  </a:endParaRPr>
                </a:p>
              </p:txBody>
            </p:sp>
            <p:sp>
              <p:nvSpPr>
                <p:cNvPr id="271" name="Oval 119"/>
                <p:cNvSpPr>
                  <a:spLocks noChangeAspect="1" noChangeArrowheads="1"/>
                </p:cNvSpPr>
                <p:nvPr/>
              </p:nvSpPr>
              <p:spPr bwMode="auto">
                <a:xfrm>
                  <a:off x="7454330" y="2092113"/>
                  <a:ext cx="240061" cy="238096"/>
                </a:xfrm>
                <a:prstGeom prst="ellipse">
                  <a:avLst/>
                </a:prstGeom>
                <a:grpFill/>
                <a:ln w="6350">
                  <a:solidFill>
                    <a:schemeClr val="bg1">
                      <a:lumMod val="50000"/>
                    </a:schemeClr>
                  </a:solidFill>
                  <a:round/>
                  <a:headEnd/>
                  <a:tailEnd/>
                </a:ln>
              </p:spPr>
              <p:txBody>
                <a:bodyPr wrap="none" anchor="ctr"/>
                <a:lstStyle/>
                <a:p>
                  <a:pPr defTabSz="914377">
                    <a:defRPr/>
                  </a:pPr>
                  <a:endParaRPr lang="en-US" sz="700" b="1" kern="0">
                    <a:solidFill>
                      <a:srgbClr val="000000"/>
                    </a:solidFill>
                    <a:cs typeface="Arial" charset="0"/>
                  </a:endParaRPr>
                </a:p>
              </p:txBody>
            </p:sp>
            <p:sp>
              <p:nvSpPr>
                <p:cNvPr id="272" name="Oval 119"/>
                <p:cNvSpPr>
                  <a:spLocks noChangeAspect="1" noChangeArrowheads="1"/>
                </p:cNvSpPr>
                <p:nvPr/>
              </p:nvSpPr>
              <p:spPr bwMode="auto">
                <a:xfrm>
                  <a:off x="7484128" y="2308922"/>
                  <a:ext cx="240062" cy="238096"/>
                </a:xfrm>
                <a:prstGeom prst="ellipse">
                  <a:avLst/>
                </a:prstGeom>
                <a:grpFill/>
                <a:ln w="6350">
                  <a:solidFill>
                    <a:schemeClr val="bg1">
                      <a:lumMod val="50000"/>
                    </a:schemeClr>
                  </a:solidFill>
                  <a:round/>
                  <a:headEnd/>
                  <a:tailEnd/>
                </a:ln>
              </p:spPr>
              <p:txBody>
                <a:bodyPr wrap="none" anchor="ctr"/>
                <a:lstStyle/>
                <a:p>
                  <a:pPr defTabSz="914377">
                    <a:defRPr/>
                  </a:pPr>
                  <a:endParaRPr lang="en-US" sz="700" b="1" kern="0">
                    <a:solidFill>
                      <a:srgbClr val="000000"/>
                    </a:solidFill>
                    <a:cs typeface="Arial" charset="0"/>
                  </a:endParaRPr>
                </a:p>
              </p:txBody>
            </p:sp>
          </p:grpSp>
          <p:grpSp>
            <p:nvGrpSpPr>
              <p:cNvPr id="253" name="Group 793"/>
              <p:cNvGrpSpPr/>
              <p:nvPr/>
            </p:nvGrpSpPr>
            <p:grpSpPr>
              <a:xfrm rot="2309841">
                <a:off x="7265662" y="3044793"/>
                <a:ext cx="161210" cy="146974"/>
                <a:chOff x="7323790" y="2046015"/>
                <a:chExt cx="444324" cy="405083"/>
              </a:xfrm>
              <a:grpFill/>
            </p:grpSpPr>
            <p:sp>
              <p:nvSpPr>
                <p:cNvPr id="266" name="Oval 119"/>
                <p:cNvSpPr>
                  <a:spLocks noChangeAspect="1" noChangeArrowheads="1"/>
                </p:cNvSpPr>
                <p:nvPr/>
              </p:nvSpPr>
              <p:spPr bwMode="auto">
                <a:xfrm>
                  <a:off x="7390937" y="2046015"/>
                  <a:ext cx="240061" cy="238095"/>
                </a:xfrm>
                <a:prstGeom prst="ellipse">
                  <a:avLst/>
                </a:prstGeom>
                <a:grpFill/>
                <a:ln w="6350">
                  <a:solidFill>
                    <a:schemeClr val="bg1">
                      <a:lumMod val="50000"/>
                    </a:schemeClr>
                  </a:solidFill>
                  <a:round/>
                  <a:headEnd/>
                  <a:tailEnd/>
                </a:ln>
              </p:spPr>
              <p:txBody>
                <a:bodyPr wrap="none" anchor="ctr"/>
                <a:lstStyle/>
                <a:p>
                  <a:pPr defTabSz="914377">
                    <a:defRPr/>
                  </a:pPr>
                  <a:endParaRPr lang="en-US" sz="700" b="1" kern="0">
                    <a:solidFill>
                      <a:srgbClr val="000000"/>
                    </a:solidFill>
                    <a:cs typeface="Arial" charset="0"/>
                  </a:endParaRPr>
                </a:p>
              </p:txBody>
            </p:sp>
            <p:sp>
              <p:nvSpPr>
                <p:cNvPr id="267" name="Oval 119"/>
                <p:cNvSpPr>
                  <a:spLocks noChangeAspect="1" noChangeArrowheads="1"/>
                </p:cNvSpPr>
                <p:nvPr/>
              </p:nvSpPr>
              <p:spPr bwMode="auto">
                <a:xfrm>
                  <a:off x="7323790" y="2213002"/>
                  <a:ext cx="240062" cy="238096"/>
                </a:xfrm>
                <a:prstGeom prst="ellipse">
                  <a:avLst/>
                </a:prstGeom>
                <a:grpFill/>
                <a:ln w="6350">
                  <a:solidFill>
                    <a:schemeClr val="bg1">
                      <a:lumMod val="50000"/>
                    </a:schemeClr>
                  </a:solidFill>
                  <a:round/>
                  <a:headEnd/>
                  <a:tailEnd/>
                </a:ln>
              </p:spPr>
              <p:txBody>
                <a:bodyPr wrap="none" anchor="ctr"/>
                <a:lstStyle/>
                <a:p>
                  <a:pPr defTabSz="914377">
                    <a:defRPr/>
                  </a:pPr>
                  <a:endParaRPr lang="en-US" sz="700" b="1" kern="0">
                    <a:solidFill>
                      <a:srgbClr val="000000"/>
                    </a:solidFill>
                    <a:cs typeface="Arial" charset="0"/>
                  </a:endParaRPr>
                </a:p>
              </p:txBody>
            </p:sp>
            <p:sp>
              <p:nvSpPr>
                <p:cNvPr id="268" name="Oval 119"/>
                <p:cNvSpPr>
                  <a:spLocks noChangeAspect="1" noChangeArrowheads="1"/>
                </p:cNvSpPr>
                <p:nvPr/>
              </p:nvSpPr>
              <p:spPr bwMode="auto">
                <a:xfrm>
                  <a:off x="7528054" y="2152385"/>
                  <a:ext cx="240060" cy="238095"/>
                </a:xfrm>
                <a:prstGeom prst="ellipse">
                  <a:avLst/>
                </a:prstGeom>
                <a:grpFill/>
                <a:ln w="6350">
                  <a:solidFill>
                    <a:schemeClr val="bg1">
                      <a:lumMod val="50000"/>
                    </a:schemeClr>
                  </a:solidFill>
                  <a:round/>
                  <a:headEnd/>
                  <a:tailEnd/>
                </a:ln>
              </p:spPr>
              <p:txBody>
                <a:bodyPr wrap="none" anchor="ctr"/>
                <a:lstStyle/>
                <a:p>
                  <a:pPr defTabSz="914377">
                    <a:defRPr/>
                  </a:pPr>
                  <a:endParaRPr lang="en-US" sz="700" b="1" kern="0">
                    <a:solidFill>
                      <a:srgbClr val="000000"/>
                    </a:solidFill>
                    <a:cs typeface="Arial" charset="0"/>
                  </a:endParaRPr>
                </a:p>
              </p:txBody>
            </p:sp>
          </p:grpSp>
          <p:grpSp>
            <p:nvGrpSpPr>
              <p:cNvPr id="254" name="Group 794"/>
              <p:cNvGrpSpPr/>
              <p:nvPr/>
            </p:nvGrpSpPr>
            <p:grpSpPr>
              <a:xfrm rot="18701554">
                <a:off x="7067205" y="3071017"/>
                <a:ext cx="210321" cy="382303"/>
                <a:chOff x="7175079" y="1493335"/>
                <a:chExt cx="579683" cy="1053683"/>
              </a:xfrm>
              <a:grpFill/>
            </p:grpSpPr>
            <p:sp>
              <p:nvSpPr>
                <p:cNvPr id="262" name="Oval 119"/>
                <p:cNvSpPr>
                  <a:spLocks noChangeAspect="1" noChangeArrowheads="1"/>
                </p:cNvSpPr>
                <p:nvPr/>
              </p:nvSpPr>
              <p:spPr bwMode="auto">
                <a:xfrm>
                  <a:off x="7175079" y="1493335"/>
                  <a:ext cx="240063" cy="238097"/>
                </a:xfrm>
                <a:prstGeom prst="ellipse">
                  <a:avLst/>
                </a:prstGeom>
                <a:grpFill/>
                <a:ln w="6350">
                  <a:solidFill>
                    <a:schemeClr val="bg1">
                      <a:lumMod val="50000"/>
                    </a:schemeClr>
                  </a:solidFill>
                  <a:round/>
                  <a:headEnd/>
                  <a:tailEnd/>
                </a:ln>
              </p:spPr>
              <p:txBody>
                <a:bodyPr wrap="none" anchor="ctr"/>
                <a:lstStyle/>
                <a:p>
                  <a:pPr defTabSz="914377">
                    <a:defRPr/>
                  </a:pPr>
                  <a:endParaRPr lang="en-US" sz="700" kern="0">
                    <a:solidFill>
                      <a:srgbClr val="000000"/>
                    </a:solidFill>
                    <a:cs typeface="Arial" charset="0"/>
                  </a:endParaRPr>
                </a:p>
              </p:txBody>
            </p:sp>
            <p:sp>
              <p:nvSpPr>
                <p:cNvPr id="263" name="Oval 119"/>
                <p:cNvSpPr>
                  <a:spLocks noChangeAspect="1" noChangeArrowheads="1"/>
                </p:cNvSpPr>
                <p:nvPr/>
              </p:nvSpPr>
              <p:spPr bwMode="auto">
                <a:xfrm>
                  <a:off x="7359780" y="2233675"/>
                  <a:ext cx="240061" cy="238096"/>
                </a:xfrm>
                <a:prstGeom prst="ellipse">
                  <a:avLst/>
                </a:prstGeom>
                <a:grpFill/>
                <a:ln w="6350">
                  <a:solidFill>
                    <a:schemeClr val="bg1">
                      <a:lumMod val="50000"/>
                    </a:schemeClr>
                  </a:solidFill>
                  <a:round/>
                  <a:headEnd/>
                  <a:tailEnd/>
                </a:ln>
              </p:spPr>
              <p:txBody>
                <a:bodyPr wrap="none" anchor="ctr"/>
                <a:lstStyle/>
                <a:p>
                  <a:pPr defTabSz="914377">
                    <a:defRPr/>
                  </a:pPr>
                  <a:endParaRPr lang="en-US" sz="700" kern="0">
                    <a:solidFill>
                      <a:srgbClr val="000000"/>
                    </a:solidFill>
                    <a:cs typeface="Arial" charset="0"/>
                  </a:endParaRPr>
                </a:p>
              </p:txBody>
            </p:sp>
            <p:sp>
              <p:nvSpPr>
                <p:cNvPr id="264" name="Oval 119"/>
                <p:cNvSpPr>
                  <a:spLocks noChangeAspect="1" noChangeArrowheads="1"/>
                </p:cNvSpPr>
                <p:nvPr/>
              </p:nvSpPr>
              <p:spPr bwMode="auto">
                <a:xfrm>
                  <a:off x="7514700" y="2156952"/>
                  <a:ext cx="240062" cy="238096"/>
                </a:xfrm>
                <a:prstGeom prst="ellipse">
                  <a:avLst/>
                </a:prstGeom>
                <a:grpFill/>
                <a:ln w="6350">
                  <a:solidFill>
                    <a:schemeClr val="bg1">
                      <a:lumMod val="50000"/>
                    </a:schemeClr>
                  </a:solidFill>
                  <a:round/>
                  <a:headEnd/>
                  <a:tailEnd/>
                </a:ln>
              </p:spPr>
              <p:txBody>
                <a:bodyPr wrap="none" anchor="ctr"/>
                <a:lstStyle/>
                <a:p>
                  <a:pPr defTabSz="914377">
                    <a:defRPr/>
                  </a:pPr>
                  <a:endParaRPr lang="en-US" sz="700" kern="0">
                    <a:solidFill>
                      <a:srgbClr val="000000"/>
                    </a:solidFill>
                    <a:cs typeface="Arial" charset="0"/>
                  </a:endParaRPr>
                </a:p>
              </p:txBody>
            </p:sp>
            <p:sp>
              <p:nvSpPr>
                <p:cNvPr id="265" name="Oval 119"/>
                <p:cNvSpPr>
                  <a:spLocks noChangeAspect="1" noChangeArrowheads="1"/>
                </p:cNvSpPr>
                <p:nvPr/>
              </p:nvSpPr>
              <p:spPr bwMode="auto">
                <a:xfrm>
                  <a:off x="7484128" y="2308922"/>
                  <a:ext cx="240062" cy="238096"/>
                </a:xfrm>
                <a:prstGeom prst="ellipse">
                  <a:avLst/>
                </a:prstGeom>
                <a:grpFill/>
                <a:ln w="6350">
                  <a:solidFill>
                    <a:schemeClr val="bg1">
                      <a:lumMod val="50000"/>
                    </a:schemeClr>
                  </a:solidFill>
                  <a:round/>
                  <a:headEnd/>
                  <a:tailEnd/>
                </a:ln>
              </p:spPr>
              <p:txBody>
                <a:bodyPr wrap="none" anchor="ctr"/>
                <a:lstStyle/>
                <a:p>
                  <a:pPr defTabSz="914377">
                    <a:defRPr/>
                  </a:pPr>
                  <a:endParaRPr lang="en-US" sz="700" kern="0">
                    <a:solidFill>
                      <a:srgbClr val="000000"/>
                    </a:solidFill>
                    <a:cs typeface="Arial" charset="0"/>
                  </a:endParaRPr>
                </a:p>
              </p:txBody>
            </p:sp>
          </p:grpSp>
          <p:grpSp>
            <p:nvGrpSpPr>
              <p:cNvPr id="255" name="Group 795"/>
              <p:cNvGrpSpPr/>
              <p:nvPr/>
            </p:nvGrpSpPr>
            <p:grpSpPr>
              <a:xfrm rot="8669917">
                <a:off x="7100454" y="3230186"/>
                <a:ext cx="170422" cy="203704"/>
                <a:chOff x="7323790" y="1985581"/>
                <a:chExt cx="469705" cy="561442"/>
              </a:xfrm>
              <a:grpFill/>
            </p:grpSpPr>
            <p:sp>
              <p:nvSpPr>
                <p:cNvPr id="258" name="Oval 119"/>
                <p:cNvSpPr>
                  <a:spLocks noChangeAspect="1" noChangeArrowheads="1"/>
                </p:cNvSpPr>
                <p:nvPr/>
              </p:nvSpPr>
              <p:spPr bwMode="auto">
                <a:xfrm>
                  <a:off x="7388824" y="1985581"/>
                  <a:ext cx="240062" cy="238098"/>
                </a:xfrm>
                <a:prstGeom prst="ellipse">
                  <a:avLst/>
                </a:prstGeom>
                <a:grpFill/>
                <a:ln w="6350">
                  <a:solidFill>
                    <a:schemeClr val="bg1">
                      <a:lumMod val="50000"/>
                    </a:schemeClr>
                  </a:solidFill>
                  <a:round/>
                  <a:headEnd/>
                  <a:tailEnd/>
                </a:ln>
              </p:spPr>
              <p:txBody>
                <a:bodyPr wrap="none" anchor="ctr"/>
                <a:lstStyle/>
                <a:p>
                  <a:pPr defTabSz="914377">
                    <a:defRPr/>
                  </a:pPr>
                  <a:endParaRPr lang="en-US" sz="700" kern="0">
                    <a:solidFill>
                      <a:srgbClr val="000000"/>
                    </a:solidFill>
                    <a:cs typeface="Arial" charset="0"/>
                  </a:endParaRPr>
                </a:p>
              </p:txBody>
            </p:sp>
            <p:sp>
              <p:nvSpPr>
                <p:cNvPr id="259" name="Oval 119"/>
                <p:cNvSpPr>
                  <a:spLocks noChangeAspect="1" noChangeArrowheads="1"/>
                </p:cNvSpPr>
                <p:nvPr/>
              </p:nvSpPr>
              <p:spPr bwMode="auto">
                <a:xfrm>
                  <a:off x="7323790" y="2213002"/>
                  <a:ext cx="240062" cy="238096"/>
                </a:xfrm>
                <a:prstGeom prst="ellipse">
                  <a:avLst/>
                </a:prstGeom>
                <a:grpFill/>
                <a:ln w="6350">
                  <a:solidFill>
                    <a:schemeClr val="bg1">
                      <a:lumMod val="50000"/>
                    </a:schemeClr>
                  </a:solidFill>
                  <a:round/>
                  <a:headEnd/>
                  <a:tailEnd/>
                </a:ln>
              </p:spPr>
              <p:txBody>
                <a:bodyPr wrap="none" anchor="ctr"/>
                <a:lstStyle/>
                <a:p>
                  <a:pPr defTabSz="914377">
                    <a:defRPr/>
                  </a:pPr>
                  <a:endParaRPr lang="en-US" sz="700" kern="0">
                    <a:solidFill>
                      <a:srgbClr val="000000"/>
                    </a:solidFill>
                    <a:cs typeface="Arial" charset="0"/>
                  </a:endParaRPr>
                </a:p>
              </p:txBody>
            </p:sp>
            <p:sp>
              <p:nvSpPr>
                <p:cNvPr id="260" name="Oval 119"/>
                <p:cNvSpPr>
                  <a:spLocks noChangeAspect="1" noChangeArrowheads="1"/>
                </p:cNvSpPr>
                <p:nvPr/>
              </p:nvSpPr>
              <p:spPr bwMode="auto">
                <a:xfrm>
                  <a:off x="7553434" y="2102653"/>
                  <a:ext cx="240061" cy="238096"/>
                </a:xfrm>
                <a:prstGeom prst="ellipse">
                  <a:avLst/>
                </a:prstGeom>
                <a:grpFill/>
                <a:ln w="6350">
                  <a:solidFill>
                    <a:schemeClr val="bg1">
                      <a:lumMod val="50000"/>
                    </a:schemeClr>
                  </a:solidFill>
                  <a:round/>
                  <a:headEnd/>
                  <a:tailEnd/>
                </a:ln>
              </p:spPr>
              <p:txBody>
                <a:bodyPr wrap="none" anchor="ctr"/>
                <a:lstStyle/>
                <a:p>
                  <a:pPr defTabSz="914377">
                    <a:defRPr/>
                  </a:pPr>
                  <a:endParaRPr lang="en-US" sz="700" kern="0">
                    <a:solidFill>
                      <a:srgbClr val="000000"/>
                    </a:solidFill>
                    <a:cs typeface="Arial" charset="0"/>
                  </a:endParaRPr>
                </a:p>
              </p:txBody>
            </p:sp>
            <p:sp>
              <p:nvSpPr>
                <p:cNvPr id="261" name="Oval 119"/>
                <p:cNvSpPr>
                  <a:spLocks noChangeAspect="1" noChangeArrowheads="1"/>
                </p:cNvSpPr>
                <p:nvPr/>
              </p:nvSpPr>
              <p:spPr bwMode="auto">
                <a:xfrm>
                  <a:off x="7484175" y="2308926"/>
                  <a:ext cx="240063" cy="238097"/>
                </a:xfrm>
                <a:prstGeom prst="ellipse">
                  <a:avLst/>
                </a:prstGeom>
                <a:grpFill/>
                <a:ln w="6350">
                  <a:solidFill>
                    <a:schemeClr val="bg1">
                      <a:lumMod val="50000"/>
                    </a:schemeClr>
                  </a:solidFill>
                  <a:round/>
                  <a:headEnd/>
                  <a:tailEnd/>
                </a:ln>
              </p:spPr>
              <p:txBody>
                <a:bodyPr wrap="none" anchor="ctr"/>
                <a:lstStyle/>
                <a:p>
                  <a:pPr defTabSz="914377">
                    <a:defRPr/>
                  </a:pPr>
                  <a:endParaRPr lang="en-US" sz="700" kern="0">
                    <a:solidFill>
                      <a:srgbClr val="000000"/>
                    </a:solidFill>
                    <a:cs typeface="Arial" charset="0"/>
                  </a:endParaRPr>
                </a:p>
              </p:txBody>
            </p:sp>
          </p:grpSp>
          <p:sp>
            <p:nvSpPr>
              <p:cNvPr id="256" name="Oval 119"/>
              <p:cNvSpPr>
                <a:spLocks noChangeAspect="1" noChangeArrowheads="1"/>
              </p:cNvSpPr>
              <p:nvPr/>
            </p:nvSpPr>
            <p:spPr bwMode="auto">
              <a:xfrm rot="8669917">
                <a:off x="7323085" y="3221632"/>
                <a:ext cx="87102" cy="86385"/>
              </a:xfrm>
              <a:prstGeom prst="ellipse">
                <a:avLst/>
              </a:prstGeom>
              <a:grpFill/>
              <a:ln w="6350">
                <a:solidFill>
                  <a:schemeClr val="bg1">
                    <a:lumMod val="50000"/>
                  </a:schemeClr>
                </a:solidFill>
                <a:round/>
                <a:headEnd/>
                <a:tailEnd/>
              </a:ln>
            </p:spPr>
            <p:txBody>
              <a:bodyPr wrap="none" anchor="ctr"/>
              <a:lstStyle/>
              <a:p>
                <a:pPr defTabSz="914377">
                  <a:defRPr/>
                </a:pPr>
                <a:endParaRPr lang="en-US" sz="700" kern="0">
                  <a:solidFill>
                    <a:srgbClr val="000000"/>
                  </a:solidFill>
                  <a:cs typeface="Arial" charset="0"/>
                </a:endParaRPr>
              </a:p>
            </p:txBody>
          </p:sp>
          <p:sp>
            <p:nvSpPr>
              <p:cNvPr id="257" name="Oval 119"/>
              <p:cNvSpPr>
                <a:spLocks noChangeAspect="1" noChangeArrowheads="1"/>
              </p:cNvSpPr>
              <p:nvPr/>
            </p:nvSpPr>
            <p:spPr bwMode="auto">
              <a:xfrm rot="2309841">
                <a:off x="7172054" y="3279325"/>
                <a:ext cx="87102" cy="86385"/>
              </a:xfrm>
              <a:prstGeom prst="ellipse">
                <a:avLst/>
              </a:prstGeom>
              <a:grpFill/>
              <a:ln w="6350">
                <a:solidFill>
                  <a:schemeClr val="bg1">
                    <a:lumMod val="50000"/>
                  </a:schemeClr>
                </a:solidFill>
                <a:round/>
                <a:headEnd/>
                <a:tailEnd/>
              </a:ln>
            </p:spPr>
            <p:txBody>
              <a:bodyPr wrap="none" anchor="ctr"/>
              <a:lstStyle/>
              <a:p>
                <a:pPr defTabSz="914377">
                  <a:defRPr/>
                </a:pPr>
                <a:endParaRPr lang="en-US" sz="700" b="1" kern="0">
                  <a:solidFill>
                    <a:srgbClr val="000000"/>
                  </a:solidFill>
                  <a:cs typeface="Arial" charset="0"/>
                </a:endParaRPr>
              </a:p>
            </p:txBody>
          </p:sp>
        </p:grpSp>
      </p:grpSp>
      <p:sp>
        <p:nvSpPr>
          <p:cNvPr id="44085" name="Oval 39"/>
          <p:cNvSpPr>
            <a:spLocks noChangeArrowheads="1"/>
          </p:cNvSpPr>
          <p:nvPr/>
        </p:nvSpPr>
        <p:spPr bwMode="auto">
          <a:xfrm>
            <a:off x="9364134" y="3325814"/>
            <a:ext cx="97367" cy="90487"/>
          </a:xfrm>
          <a:prstGeom prst="ellipse">
            <a:avLst/>
          </a:prstGeom>
          <a:solidFill>
            <a:srgbClr val="3386AB"/>
          </a:solidFill>
          <a:ln w="6350">
            <a:solidFill>
              <a:srgbClr val="3386AB"/>
            </a:solidFill>
            <a:round/>
            <a:headEnd/>
            <a:tailEnd/>
          </a:ln>
        </p:spPr>
        <p:txBody>
          <a:bodyPr wrap="none" lIns="91438" tIns="45719" rIns="91438" bIns="45719" anchor="ctr"/>
          <a:lstStyle/>
          <a:p>
            <a:pPr defTabSz="912813">
              <a:buFont typeface="Arial" charset="0"/>
              <a:buNone/>
            </a:pPr>
            <a:endParaRPr lang="en-US" sz="1600">
              <a:solidFill>
                <a:srgbClr val="000000"/>
              </a:solidFill>
              <a:latin typeface="Arial" charset="0"/>
              <a:cs typeface="Arial" charset="0"/>
            </a:endParaRPr>
          </a:p>
        </p:txBody>
      </p:sp>
      <p:sp>
        <p:nvSpPr>
          <p:cNvPr id="44086" name="Oval 39"/>
          <p:cNvSpPr>
            <a:spLocks noChangeArrowheads="1"/>
          </p:cNvSpPr>
          <p:nvPr/>
        </p:nvSpPr>
        <p:spPr bwMode="auto">
          <a:xfrm>
            <a:off x="9433985" y="3435351"/>
            <a:ext cx="97367" cy="93663"/>
          </a:xfrm>
          <a:prstGeom prst="ellipse">
            <a:avLst/>
          </a:prstGeom>
          <a:solidFill>
            <a:srgbClr val="3386AB"/>
          </a:solidFill>
          <a:ln w="6350">
            <a:solidFill>
              <a:srgbClr val="3386AB"/>
            </a:solidFill>
            <a:round/>
            <a:headEnd/>
            <a:tailEnd/>
          </a:ln>
        </p:spPr>
        <p:txBody>
          <a:bodyPr wrap="none" lIns="91438" tIns="45719" rIns="91438" bIns="45719" anchor="ctr"/>
          <a:lstStyle/>
          <a:p>
            <a:pPr defTabSz="912813">
              <a:buFont typeface="Arial" charset="0"/>
              <a:buNone/>
            </a:pPr>
            <a:endParaRPr lang="en-US" sz="1600">
              <a:solidFill>
                <a:srgbClr val="000000"/>
              </a:solidFill>
              <a:latin typeface="Arial" charset="0"/>
              <a:cs typeface="Arial" charset="0"/>
            </a:endParaRPr>
          </a:p>
        </p:txBody>
      </p:sp>
      <p:sp>
        <p:nvSpPr>
          <p:cNvPr id="44087" name="Oval 39"/>
          <p:cNvSpPr>
            <a:spLocks noChangeArrowheads="1"/>
          </p:cNvSpPr>
          <p:nvPr/>
        </p:nvSpPr>
        <p:spPr bwMode="auto">
          <a:xfrm>
            <a:off x="9330267" y="3530600"/>
            <a:ext cx="97367" cy="93663"/>
          </a:xfrm>
          <a:prstGeom prst="ellipse">
            <a:avLst/>
          </a:prstGeom>
          <a:solidFill>
            <a:srgbClr val="3386AB"/>
          </a:solidFill>
          <a:ln w="6350">
            <a:solidFill>
              <a:srgbClr val="3386AB"/>
            </a:solidFill>
            <a:round/>
            <a:headEnd/>
            <a:tailEnd/>
          </a:ln>
        </p:spPr>
        <p:txBody>
          <a:bodyPr wrap="none" lIns="91438" tIns="45719" rIns="91438" bIns="45719" anchor="ctr"/>
          <a:lstStyle/>
          <a:p>
            <a:pPr defTabSz="912813">
              <a:buFont typeface="Arial" charset="0"/>
              <a:buNone/>
            </a:pPr>
            <a:endParaRPr lang="en-US" sz="1600">
              <a:solidFill>
                <a:srgbClr val="000000"/>
              </a:solidFill>
              <a:latin typeface="Arial" charset="0"/>
              <a:cs typeface="Arial" charset="0"/>
            </a:endParaRPr>
          </a:p>
        </p:txBody>
      </p:sp>
      <p:sp>
        <p:nvSpPr>
          <p:cNvPr id="312" name="Oval 46"/>
          <p:cNvSpPr>
            <a:spLocks noChangeArrowheads="1"/>
          </p:cNvSpPr>
          <p:nvPr/>
        </p:nvSpPr>
        <p:spPr bwMode="auto">
          <a:xfrm>
            <a:off x="8849785" y="3529014"/>
            <a:ext cx="97367" cy="90487"/>
          </a:xfrm>
          <a:prstGeom prst="ellipse">
            <a:avLst/>
          </a:prstGeom>
          <a:solidFill>
            <a:srgbClr val="3386AB"/>
          </a:solidFill>
          <a:ln w="6350" algn="ctr">
            <a:solidFill>
              <a:srgbClr val="3386AB"/>
            </a:solidFill>
            <a:round/>
            <a:headEnd/>
            <a:tailEnd/>
          </a:ln>
          <a:effectLst/>
        </p:spPr>
        <p:txBody>
          <a:bodyPr wrap="none" lIns="91438" tIns="45719" rIns="91438" bIns="45719" anchor="ctr"/>
          <a:lstStyle/>
          <a:p>
            <a:pPr defTabSz="914377">
              <a:defRPr/>
            </a:pPr>
            <a:endParaRPr lang="en-US" sz="1500" kern="0" dirty="0">
              <a:solidFill>
                <a:srgbClr val="000000"/>
              </a:solidFill>
              <a:cs typeface="Arial" charset="0"/>
            </a:endParaRPr>
          </a:p>
        </p:txBody>
      </p:sp>
      <p:cxnSp>
        <p:nvCxnSpPr>
          <p:cNvPr id="44089" name="Straight Arrow Connector 333"/>
          <p:cNvCxnSpPr>
            <a:cxnSpLocks noChangeShapeType="1"/>
          </p:cNvCxnSpPr>
          <p:nvPr/>
        </p:nvCxnSpPr>
        <p:spPr bwMode="auto">
          <a:xfrm>
            <a:off x="9857318" y="5500688"/>
            <a:ext cx="571500" cy="0"/>
          </a:xfrm>
          <a:prstGeom prst="straightConnector1">
            <a:avLst/>
          </a:prstGeom>
          <a:noFill/>
          <a:ln w="19050">
            <a:solidFill>
              <a:srgbClr val="7F7F7F"/>
            </a:solidFill>
            <a:miter lim="800000"/>
            <a:headEnd/>
            <a:tailEnd type="triangle" w="med" len="med"/>
          </a:ln>
          <a:extLst>
            <a:ext uri="{909E8E84-426E-40dd-AFC4-6F175D3DCCD1}">
              <a14:hiddenFill xmlns:a14="http://schemas.microsoft.com/office/drawing/2010/main" xmlns="">
                <a:noFill/>
              </a14:hiddenFill>
            </a:ext>
          </a:extLst>
        </p:spPr>
      </p:cxnSp>
      <p:grpSp>
        <p:nvGrpSpPr>
          <p:cNvPr id="44090" name="Group 351"/>
          <p:cNvGrpSpPr>
            <a:grpSpLocks/>
          </p:cNvGrpSpPr>
          <p:nvPr/>
        </p:nvGrpSpPr>
        <p:grpSpPr bwMode="auto">
          <a:xfrm>
            <a:off x="10326486" y="4051300"/>
            <a:ext cx="568735" cy="482600"/>
            <a:chOff x="6908487" y="3090023"/>
            <a:chExt cx="569360" cy="482913"/>
          </a:xfrm>
        </p:grpSpPr>
        <p:sp>
          <p:nvSpPr>
            <p:cNvPr id="315" name="Oval 777"/>
            <p:cNvSpPr>
              <a:spLocks noChangeArrowheads="1"/>
            </p:cNvSpPr>
            <p:nvPr/>
          </p:nvSpPr>
          <p:spPr bwMode="auto">
            <a:xfrm rot="5400000">
              <a:off x="6940057" y="3067665"/>
              <a:ext cx="482913" cy="527629"/>
            </a:xfrm>
            <a:prstGeom prst="ellipse">
              <a:avLst/>
            </a:prstGeom>
            <a:solidFill>
              <a:srgbClr val="57A8CD"/>
            </a:solidFill>
            <a:ln w="9525">
              <a:solidFill>
                <a:srgbClr val="31859C"/>
              </a:solidFill>
              <a:round/>
              <a:headEnd/>
              <a:tailEnd/>
            </a:ln>
            <a:effectLst/>
          </p:spPr>
          <p:txBody>
            <a:bodyPr wrap="none" anchor="ctr"/>
            <a:lstStyle/>
            <a:p>
              <a:pPr defTabSz="914377">
                <a:defRPr/>
              </a:pPr>
              <a:endParaRPr lang="en-US" sz="1900" b="1" kern="0">
                <a:solidFill>
                  <a:srgbClr val="000000"/>
                </a:solidFill>
                <a:cs typeface="Arial" charset="0"/>
              </a:endParaRPr>
            </a:p>
          </p:txBody>
        </p:sp>
        <p:sp>
          <p:nvSpPr>
            <p:cNvPr id="316" name="Oval 70"/>
            <p:cNvSpPr>
              <a:spLocks noChangeArrowheads="1"/>
            </p:cNvSpPr>
            <p:nvPr/>
          </p:nvSpPr>
          <p:spPr bwMode="auto">
            <a:xfrm>
              <a:off x="7019410" y="3190101"/>
              <a:ext cx="368705" cy="333591"/>
            </a:xfrm>
            <a:prstGeom prst="ellipse">
              <a:avLst/>
            </a:prstGeom>
            <a:solidFill>
              <a:srgbClr val="3386AB"/>
            </a:solidFill>
            <a:ln w="9525">
              <a:solidFill>
                <a:srgbClr val="31859C"/>
              </a:solidFill>
              <a:round/>
              <a:headEnd/>
              <a:tailEnd/>
            </a:ln>
            <a:effectLst/>
          </p:spPr>
          <p:txBody>
            <a:bodyPr wrap="none" anchor="ctr"/>
            <a:lstStyle>
              <a:lvl1pPr eaLnBrk="0" hangingPunct="0">
                <a:defRPr sz="3600" b="1" baseline="-25000">
                  <a:solidFill>
                    <a:schemeClr val="tx1"/>
                  </a:solidFill>
                  <a:latin typeface="Arial" charset="0"/>
                  <a:cs typeface="Arial" charset="0"/>
                </a:defRPr>
              </a:lvl1pPr>
              <a:lvl2pPr marL="742950" indent="-285750" eaLnBrk="0" hangingPunct="0">
                <a:defRPr sz="3600" b="1" baseline="-25000">
                  <a:solidFill>
                    <a:schemeClr val="tx1"/>
                  </a:solidFill>
                  <a:latin typeface="Arial" charset="0"/>
                  <a:cs typeface="Arial" charset="0"/>
                </a:defRPr>
              </a:lvl2pPr>
              <a:lvl3pPr marL="1143000" indent="-228600" eaLnBrk="0" hangingPunct="0">
                <a:defRPr sz="3600" b="1" baseline="-25000">
                  <a:solidFill>
                    <a:schemeClr val="tx1"/>
                  </a:solidFill>
                  <a:latin typeface="Arial" charset="0"/>
                  <a:cs typeface="Arial" charset="0"/>
                </a:defRPr>
              </a:lvl3pPr>
              <a:lvl4pPr marL="1600200" indent="-228600" eaLnBrk="0" hangingPunct="0">
                <a:defRPr sz="3600" b="1" baseline="-25000">
                  <a:solidFill>
                    <a:schemeClr val="tx1"/>
                  </a:solidFill>
                  <a:latin typeface="Arial" charset="0"/>
                  <a:cs typeface="Arial" charset="0"/>
                </a:defRPr>
              </a:lvl4pPr>
              <a:lvl5pPr marL="2057400" indent="-228600" eaLnBrk="0" hangingPunct="0">
                <a:defRPr sz="3600" b="1" baseline="-25000">
                  <a:solidFill>
                    <a:schemeClr val="tx1"/>
                  </a:solidFill>
                  <a:latin typeface="Arial" charset="0"/>
                  <a:cs typeface="Arial" charset="0"/>
                </a:defRPr>
              </a:lvl5pPr>
              <a:lvl6pPr marL="2514600" indent="-228600" eaLnBrk="0" fontAlgn="base" hangingPunct="0">
                <a:spcBef>
                  <a:spcPct val="0"/>
                </a:spcBef>
                <a:spcAft>
                  <a:spcPct val="0"/>
                </a:spcAft>
                <a:defRPr sz="3600" b="1" baseline="-25000">
                  <a:solidFill>
                    <a:schemeClr val="tx1"/>
                  </a:solidFill>
                  <a:latin typeface="Arial" charset="0"/>
                  <a:cs typeface="Arial" charset="0"/>
                </a:defRPr>
              </a:lvl6pPr>
              <a:lvl7pPr marL="2971800" indent="-228600" eaLnBrk="0" fontAlgn="base" hangingPunct="0">
                <a:spcBef>
                  <a:spcPct val="0"/>
                </a:spcBef>
                <a:spcAft>
                  <a:spcPct val="0"/>
                </a:spcAft>
                <a:defRPr sz="3600" b="1" baseline="-25000">
                  <a:solidFill>
                    <a:schemeClr val="tx1"/>
                  </a:solidFill>
                  <a:latin typeface="Arial" charset="0"/>
                  <a:cs typeface="Arial" charset="0"/>
                </a:defRPr>
              </a:lvl7pPr>
              <a:lvl8pPr marL="3429000" indent="-228600" eaLnBrk="0" fontAlgn="base" hangingPunct="0">
                <a:spcBef>
                  <a:spcPct val="0"/>
                </a:spcBef>
                <a:spcAft>
                  <a:spcPct val="0"/>
                </a:spcAft>
                <a:defRPr sz="3600" b="1" baseline="-25000">
                  <a:solidFill>
                    <a:schemeClr val="tx1"/>
                  </a:solidFill>
                  <a:latin typeface="Arial" charset="0"/>
                  <a:cs typeface="Arial" charset="0"/>
                </a:defRPr>
              </a:lvl8pPr>
              <a:lvl9pPr marL="3886200" indent="-228600" eaLnBrk="0" fontAlgn="base" hangingPunct="0">
                <a:spcBef>
                  <a:spcPct val="0"/>
                </a:spcBef>
                <a:spcAft>
                  <a:spcPct val="0"/>
                </a:spcAft>
                <a:defRPr sz="3600" b="1" baseline="-25000">
                  <a:solidFill>
                    <a:schemeClr val="tx1"/>
                  </a:solidFill>
                  <a:latin typeface="Arial" charset="0"/>
                  <a:cs typeface="Arial" charset="0"/>
                </a:defRPr>
              </a:lvl9pPr>
            </a:lstStyle>
            <a:p>
              <a:pPr defTabSz="914377">
                <a:defRPr/>
              </a:pPr>
              <a:endParaRPr lang="en-US" altLang="en-US" sz="2800" kern="0" baseline="0">
                <a:solidFill>
                  <a:srgbClr val="000000"/>
                </a:solidFill>
              </a:endParaRPr>
            </a:p>
          </p:txBody>
        </p:sp>
        <p:sp>
          <p:nvSpPr>
            <p:cNvPr id="44164" name="Text Box 26"/>
            <p:cNvSpPr txBox="1">
              <a:spLocks noChangeArrowheads="1"/>
            </p:cNvSpPr>
            <p:nvPr/>
          </p:nvSpPr>
          <p:spPr bwMode="auto">
            <a:xfrm>
              <a:off x="6908487" y="3236169"/>
              <a:ext cx="569360" cy="2617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defTabSz="912813" eaLnBrk="0" hangingPunct="0">
                <a:defRPr sz="2400">
                  <a:solidFill>
                    <a:schemeClr val="tx1"/>
                  </a:solidFill>
                  <a:latin typeface="Times New Roman" charset="0"/>
                  <a:ea typeface="ＭＳ Ｐゴシック" charset="0"/>
                  <a:cs typeface="ＭＳ Ｐゴシック" charset="0"/>
                </a:defRPr>
              </a:lvl1pPr>
              <a:lvl2pPr marL="742950" indent="-285750" defTabSz="912813" eaLnBrk="0" hangingPunct="0">
                <a:defRPr sz="2400">
                  <a:solidFill>
                    <a:schemeClr val="tx1"/>
                  </a:solidFill>
                  <a:latin typeface="Times New Roman" charset="0"/>
                  <a:ea typeface="ＭＳ Ｐゴシック" charset="0"/>
                </a:defRPr>
              </a:lvl2pPr>
              <a:lvl3pPr marL="1143000" indent="-228600" defTabSz="912813" eaLnBrk="0" hangingPunct="0">
                <a:defRPr sz="2400">
                  <a:solidFill>
                    <a:schemeClr val="tx1"/>
                  </a:solidFill>
                  <a:latin typeface="Times New Roman" charset="0"/>
                  <a:ea typeface="ＭＳ Ｐゴシック" charset="0"/>
                </a:defRPr>
              </a:lvl3pPr>
              <a:lvl4pPr marL="1600200" indent="-228600" defTabSz="912813" eaLnBrk="0" hangingPunct="0">
                <a:defRPr sz="2400">
                  <a:solidFill>
                    <a:schemeClr val="tx1"/>
                  </a:solidFill>
                  <a:latin typeface="Times New Roman" charset="0"/>
                  <a:ea typeface="ＭＳ Ｐゴシック" charset="0"/>
                </a:defRPr>
              </a:lvl4pPr>
              <a:lvl5pPr marL="2057400" indent="-228600" defTabSz="912813" eaLnBrk="0" hangingPunct="0">
                <a:defRPr sz="2400">
                  <a:solidFill>
                    <a:schemeClr val="tx1"/>
                  </a:solidFill>
                  <a:latin typeface="Times New Roman"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buFont typeface="Arial" charset="0"/>
                <a:buNone/>
              </a:pPr>
              <a:r>
                <a:rPr lang="en-US" sz="1100">
                  <a:solidFill>
                    <a:srgbClr val="FFFFFF"/>
                  </a:solidFill>
                  <a:latin typeface="Arial" charset="0"/>
                  <a:cs typeface="Arial" charset="0"/>
                </a:rPr>
                <a:t>B-Cell</a:t>
              </a:r>
            </a:p>
          </p:txBody>
        </p:sp>
      </p:grpSp>
      <p:grpSp>
        <p:nvGrpSpPr>
          <p:cNvPr id="44091" name="Group 358"/>
          <p:cNvGrpSpPr>
            <a:grpSpLocks/>
          </p:cNvGrpSpPr>
          <p:nvPr/>
        </p:nvGrpSpPr>
        <p:grpSpPr bwMode="auto">
          <a:xfrm flipV="1">
            <a:off x="7886701" y="4241800"/>
            <a:ext cx="613833" cy="228600"/>
            <a:chOff x="7536020" y="4422285"/>
            <a:chExt cx="300180" cy="228600"/>
          </a:xfrm>
        </p:grpSpPr>
        <p:cxnSp>
          <p:nvCxnSpPr>
            <p:cNvPr id="319" name="Straight Connector 117"/>
            <p:cNvCxnSpPr>
              <a:cxnSpLocks noChangeShapeType="1"/>
            </p:cNvCxnSpPr>
            <p:nvPr/>
          </p:nvCxnSpPr>
          <p:spPr bwMode="auto">
            <a:xfrm flipH="1">
              <a:off x="7835165" y="4422285"/>
              <a:ext cx="0" cy="228600"/>
            </a:xfrm>
            <a:prstGeom prst="line">
              <a:avLst/>
            </a:prstGeom>
            <a:noFill/>
            <a:ln w="28575" algn="ctr">
              <a:solidFill>
                <a:schemeClr val="tx1">
                  <a:lumMod val="50000"/>
                  <a:lumOff val="50000"/>
                </a:schemeClr>
              </a:solidFill>
              <a:round/>
              <a:headEnd/>
              <a:tailEnd/>
            </a:ln>
            <a:extLst>
              <a:ext uri="{909E8E84-426E-40dd-AFC4-6F175D3DCCD1}">
                <a14:hiddenFill xmlns:a14="http://schemas.microsoft.com/office/drawing/2010/main" xmlns="">
                  <a:noFill/>
                </a14:hiddenFill>
              </a:ext>
            </a:extLst>
          </p:spPr>
        </p:cxnSp>
        <p:cxnSp>
          <p:nvCxnSpPr>
            <p:cNvPr id="320" name="Straight Connector 117"/>
            <p:cNvCxnSpPr>
              <a:cxnSpLocks noChangeShapeType="1"/>
            </p:cNvCxnSpPr>
            <p:nvPr/>
          </p:nvCxnSpPr>
          <p:spPr bwMode="auto">
            <a:xfrm flipH="1">
              <a:off x="7536020" y="4536585"/>
              <a:ext cx="300180" cy="0"/>
            </a:xfrm>
            <a:prstGeom prst="line">
              <a:avLst/>
            </a:prstGeom>
            <a:noFill/>
            <a:ln w="28575" algn="ctr">
              <a:solidFill>
                <a:schemeClr val="tx1">
                  <a:lumMod val="50000"/>
                  <a:lumOff val="50000"/>
                </a:schemeClr>
              </a:solidFill>
              <a:round/>
              <a:headEnd/>
              <a:tailEnd/>
            </a:ln>
            <a:extLst>
              <a:ext uri="{909E8E84-426E-40dd-AFC4-6F175D3DCCD1}">
                <a14:hiddenFill xmlns:a14="http://schemas.microsoft.com/office/drawing/2010/main" xmlns="">
                  <a:noFill/>
                </a14:hiddenFill>
              </a:ext>
            </a:extLst>
          </p:spPr>
        </p:cxnSp>
      </p:grpSp>
      <p:grpSp>
        <p:nvGrpSpPr>
          <p:cNvPr id="44092" name="Group 361"/>
          <p:cNvGrpSpPr>
            <a:grpSpLocks/>
          </p:cNvGrpSpPr>
          <p:nvPr/>
        </p:nvGrpSpPr>
        <p:grpSpPr bwMode="auto">
          <a:xfrm>
            <a:off x="7423145" y="4071938"/>
            <a:ext cx="524933" cy="482600"/>
            <a:chOff x="6918084" y="3090024"/>
            <a:chExt cx="526292" cy="482913"/>
          </a:xfrm>
        </p:grpSpPr>
        <p:sp>
          <p:nvSpPr>
            <p:cNvPr id="322" name="Oval 770"/>
            <p:cNvSpPr>
              <a:spLocks noChangeArrowheads="1"/>
            </p:cNvSpPr>
            <p:nvPr/>
          </p:nvSpPr>
          <p:spPr bwMode="auto">
            <a:xfrm rot="5400000">
              <a:off x="6939773" y="3068335"/>
              <a:ext cx="482913" cy="526292"/>
            </a:xfrm>
            <a:prstGeom prst="ellipse">
              <a:avLst/>
            </a:prstGeom>
            <a:solidFill>
              <a:srgbClr val="57A8CD"/>
            </a:solidFill>
            <a:ln w="9525">
              <a:solidFill>
                <a:srgbClr val="31859C"/>
              </a:solidFill>
              <a:round/>
              <a:headEnd/>
              <a:tailEnd/>
            </a:ln>
            <a:effectLst/>
          </p:spPr>
          <p:txBody>
            <a:bodyPr wrap="none" anchor="ctr"/>
            <a:lstStyle/>
            <a:p>
              <a:pPr defTabSz="914377">
                <a:defRPr/>
              </a:pPr>
              <a:endParaRPr lang="en-US" sz="1900" b="1" kern="0">
                <a:solidFill>
                  <a:srgbClr val="000000"/>
                </a:solidFill>
                <a:cs typeface="Arial" charset="0"/>
              </a:endParaRPr>
            </a:p>
          </p:txBody>
        </p:sp>
        <p:sp>
          <p:nvSpPr>
            <p:cNvPr id="323" name="Oval 70"/>
            <p:cNvSpPr>
              <a:spLocks noChangeArrowheads="1"/>
            </p:cNvSpPr>
            <p:nvPr/>
          </p:nvSpPr>
          <p:spPr bwMode="auto">
            <a:xfrm>
              <a:off x="7022068" y="3190101"/>
              <a:ext cx="367132" cy="333591"/>
            </a:xfrm>
            <a:prstGeom prst="ellipse">
              <a:avLst/>
            </a:prstGeom>
            <a:solidFill>
              <a:srgbClr val="3386AB"/>
            </a:solidFill>
            <a:ln w="9525">
              <a:solidFill>
                <a:srgbClr val="31859C"/>
              </a:solidFill>
              <a:round/>
              <a:headEnd/>
              <a:tailEnd/>
            </a:ln>
            <a:effectLst/>
          </p:spPr>
          <p:txBody>
            <a:bodyPr wrap="none" anchor="ctr"/>
            <a:lstStyle>
              <a:lvl1pPr eaLnBrk="0" hangingPunct="0">
                <a:defRPr sz="3600" b="1" baseline="-25000">
                  <a:solidFill>
                    <a:schemeClr val="tx1"/>
                  </a:solidFill>
                  <a:latin typeface="Arial" charset="0"/>
                  <a:cs typeface="Arial" charset="0"/>
                </a:defRPr>
              </a:lvl1pPr>
              <a:lvl2pPr marL="742950" indent="-285750" eaLnBrk="0" hangingPunct="0">
                <a:defRPr sz="3600" b="1" baseline="-25000">
                  <a:solidFill>
                    <a:schemeClr val="tx1"/>
                  </a:solidFill>
                  <a:latin typeface="Arial" charset="0"/>
                  <a:cs typeface="Arial" charset="0"/>
                </a:defRPr>
              </a:lvl2pPr>
              <a:lvl3pPr marL="1143000" indent="-228600" eaLnBrk="0" hangingPunct="0">
                <a:defRPr sz="3600" b="1" baseline="-25000">
                  <a:solidFill>
                    <a:schemeClr val="tx1"/>
                  </a:solidFill>
                  <a:latin typeface="Arial" charset="0"/>
                  <a:cs typeface="Arial" charset="0"/>
                </a:defRPr>
              </a:lvl3pPr>
              <a:lvl4pPr marL="1600200" indent="-228600" eaLnBrk="0" hangingPunct="0">
                <a:defRPr sz="3600" b="1" baseline="-25000">
                  <a:solidFill>
                    <a:schemeClr val="tx1"/>
                  </a:solidFill>
                  <a:latin typeface="Arial" charset="0"/>
                  <a:cs typeface="Arial" charset="0"/>
                </a:defRPr>
              </a:lvl4pPr>
              <a:lvl5pPr marL="2057400" indent="-228600" eaLnBrk="0" hangingPunct="0">
                <a:defRPr sz="3600" b="1" baseline="-25000">
                  <a:solidFill>
                    <a:schemeClr val="tx1"/>
                  </a:solidFill>
                  <a:latin typeface="Arial" charset="0"/>
                  <a:cs typeface="Arial" charset="0"/>
                </a:defRPr>
              </a:lvl5pPr>
              <a:lvl6pPr marL="2514600" indent="-228600" eaLnBrk="0" fontAlgn="base" hangingPunct="0">
                <a:spcBef>
                  <a:spcPct val="0"/>
                </a:spcBef>
                <a:spcAft>
                  <a:spcPct val="0"/>
                </a:spcAft>
                <a:defRPr sz="3600" b="1" baseline="-25000">
                  <a:solidFill>
                    <a:schemeClr val="tx1"/>
                  </a:solidFill>
                  <a:latin typeface="Arial" charset="0"/>
                  <a:cs typeface="Arial" charset="0"/>
                </a:defRPr>
              </a:lvl6pPr>
              <a:lvl7pPr marL="2971800" indent="-228600" eaLnBrk="0" fontAlgn="base" hangingPunct="0">
                <a:spcBef>
                  <a:spcPct val="0"/>
                </a:spcBef>
                <a:spcAft>
                  <a:spcPct val="0"/>
                </a:spcAft>
                <a:defRPr sz="3600" b="1" baseline="-25000">
                  <a:solidFill>
                    <a:schemeClr val="tx1"/>
                  </a:solidFill>
                  <a:latin typeface="Arial" charset="0"/>
                  <a:cs typeface="Arial" charset="0"/>
                </a:defRPr>
              </a:lvl7pPr>
              <a:lvl8pPr marL="3429000" indent="-228600" eaLnBrk="0" fontAlgn="base" hangingPunct="0">
                <a:spcBef>
                  <a:spcPct val="0"/>
                </a:spcBef>
                <a:spcAft>
                  <a:spcPct val="0"/>
                </a:spcAft>
                <a:defRPr sz="3600" b="1" baseline="-25000">
                  <a:solidFill>
                    <a:schemeClr val="tx1"/>
                  </a:solidFill>
                  <a:latin typeface="Arial" charset="0"/>
                  <a:cs typeface="Arial" charset="0"/>
                </a:defRPr>
              </a:lvl8pPr>
              <a:lvl9pPr marL="3886200" indent="-228600" eaLnBrk="0" fontAlgn="base" hangingPunct="0">
                <a:spcBef>
                  <a:spcPct val="0"/>
                </a:spcBef>
                <a:spcAft>
                  <a:spcPct val="0"/>
                </a:spcAft>
                <a:defRPr sz="3600" b="1" baseline="-25000">
                  <a:solidFill>
                    <a:schemeClr val="tx1"/>
                  </a:solidFill>
                  <a:latin typeface="Arial" charset="0"/>
                  <a:cs typeface="Arial" charset="0"/>
                </a:defRPr>
              </a:lvl9pPr>
            </a:lstStyle>
            <a:p>
              <a:pPr defTabSz="914377">
                <a:defRPr/>
              </a:pPr>
              <a:endParaRPr lang="en-US" altLang="en-US" sz="2800" kern="0" baseline="0">
                <a:solidFill>
                  <a:srgbClr val="000000"/>
                </a:solidFill>
              </a:endParaRPr>
            </a:p>
          </p:txBody>
        </p:sp>
        <p:sp>
          <p:nvSpPr>
            <p:cNvPr id="44159" name="Text Box 26"/>
            <p:cNvSpPr txBox="1">
              <a:spLocks noChangeArrowheads="1"/>
            </p:cNvSpPr>
            <p:nvPr/>
          </p:nvSpPr>
          <p:spPr bwMode="auto">
            <a:xfrm>
              <a:off x="6957552" y="3236169"/>
              <a:ext cx="470696" cy="2617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defTabSz="912813" eaLnBrk="0" hangingPunct="0">
                <a:defRPr sz="2400">
                  <a:solidFill>
                    <a:schemeClr val="tx1"/>
                  </a:solidFill>
                  <a:latin typeface="Times New Roman" charset="0"/>
                  <a:ea typeface="ＭＳ Ｐゴシック" charset="0"/>
                  <a:cs typeface="ＭＳ Ｐゴシック" charset="0"/>
                </a:defRPr>
              </a:lvl1pPr>
              <a:lvl2pPr marL="742950" indent="-285750" defTabSz="912813" eaLnBrk="0" hangingPunct="0">
                <a:defRPr sz="2400">
                  <a:solidFill>
                    <a:schemeClr val="tx1"/>
                  </a:solidFill>
                  <a:latin typeface="Times New Roman" charset="0"/>
                  <a:ea typeface="ＭＳ Ｐゴシック" charset="0"/>
                </a:defRPr>
              </a:lvl2pPr>
              <a:lvl3pPr marL="1143000" indent="-228600" defTabSz="912813" eaLnBrk="0" hangingPunct="0">
                <a:defRPr sz="2400">
                  <a:solidFill>
                    <a:schemeClr val="tx1"/>
                  </a:solidFill>
                  <a:latin typeface="Times New Roman" charset="0"/>
                  <a:ea typeface="ＭＳ Ｐゴシック" charset="0"/>
                </a:defRPr>
              </a:lvl3pPr>
              <a:lvl4pPr marL="1600200" indent="-228600" defTabSz="912813" eaLnBrk="0" hangingPunct="0">
                <a:defRPr sz="2400">
                  <a:solidFill>
                    <a:schemeClr val="tx1"/>
                  </a:solidFill>
                  <a:latin typeface="Times New Roman" charset="0"/>
                  <a:ea typeface="ＭＳ Ｐゴシック" charset="0"/>
                </a:defRPr>
              </a:lvl4pPr>
              <a:lvl5pPr marL="2057400" indent="-228600" defTabSz="912813" eaLnBrk="0" hangingPunct="0">
                <a:defRPr sz="2400">
                  <a:solidFill>
                    <a:schemeClr val="tx1"/>
                  </a:solidFill>
                  <a:latin typeface="Times New Roman"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buFont typeface="Arial" charset="0"/>
                <a:buNone/>
              </a:pPr>
              <a:r>
                <a:rPr lang="en-US" sz="1100">
                  <a:solidFill>
                    <a:srgbClr val="FFFFFF"/>
                  </a:solidFill>
                  <a:latin typeface="Arial" charset="0"/>
                  <a:cs typeface="Arial" charset="0"/>
                </a:rPr>
                <a:t>Treg</a:t>
              </a:r>
            </a:p>
          </p:txBody>
        </p:sp>
      </p:grpSp>
      <p:sp>
        <p:nvSpPr>
          <p:cNvPr id="325" name="Rectangle 324"/>
          <p:cNvSpPr/>
          <p:nvPr/>
        </p:nvSpPr>
        <p:spPr>
          <a:xfrm>
            <a:off x="7815051" y="5426942"/>
            <a:ext cx="287254" cy="400108"/>
          </a:xfrm>
          <a:prstGeom prst="rect">
            <a:avLst/>
          </a:prstGeom>
        </p:spPr>
        <p:txBody>
          <a:bodyPr wrap="none" lIns="91438" tIns="45719" rIns="91438" bIns="45719">
            <a:spAutoFit/>
          </a:bodyPr>
          <a:lstStyle/>
          <a:p>
            <a:pPr defTabSz="914377">
              <a:defRPr/>
            </a:pPr>
            <a:r>
              <a:rPr lang="en-US" sz="2000" b="1" dirty="0">
                <a:ln w="12700">
                  <a:solidFill>
                    <a:srgbClr val="CEC3B1">
                      <a:satMod val="155000"/>
                    </a:srgbClr>
                  </a:solidFill>
                  <a:prstDash val="solid"/>
                </a:ln>
                <a:solidFill>
                  <a:srgbClr val="D5E8FA">
                    <a:tint val="85000"/>
                    <a:satMod val="155000"/>
                  </a:srgbClr>
                </a:solidFill>
                <a:effectLst>
                  <a:outerShdw blurRad="41275" dist="20320" dir="1800000" algn="tl" rotWithShape="0">
                    <a:srgbClr val="000000">
                      <a:alpha val="40000"/>
                    </a:srgbClr>
                  </a:outerShdw>
                </a:effectLst>
                <a:cs typeface="Arial" charset="0"/>
              </a:rPr>
              <a:t>s</a:t>
            </a:r>
          </a:p>
        </p:txBody>
      </p:sp>
      <p:grpSp>
        <p:nvGrpSpPr>
          <p:cNvPr id="44094" name="Group 5"/>
          <p:cNvGrpSpPr>
            <a:grpSpLocks/>
          </p:cNvGrpSpPr>
          <p:nvPr/>
        </p:nvGrpSpPr>
        <p:grpSpPr bwMode="auto">
          <a:xfrm>
            <a:off x="1408149" y="1790700"/>
            <a:ext cx="3515219" cy="3384550"/>
            <a:chOff x="1718214" y="2222963"/>
            <a:chExt cx="3514611" cy="3383737"/>
          </a:xfrm>
        </p:grpSpPr>
        <p:sp>
          <p:nvSpPr>
            <p:cNvPr id="327" name="AutoShape 13"/>
            <p:cNvSpPr>
              <a:spLocks noChangeArrowheads="1"/>
            </p:cNvSpPr>
            <p:nvPr/>
          </p:nvSpPr>
          <p:spPr bwMode="auto">
            <a:xfrm>
              <a:off x="1721882" y="3675177"/>
              <a:ext cx="882497" cy="387257"/>
            </a:xfrm>
            <a:prstGeom prst="ellipse">
              <a:avLst/>
            </a:prstGeom>
            <a:solidFill>
              <a:srgbClr val="215968"/>
            </a:solidFill>
            <a:ln w="28575">
              <a:solidFill>
                <a:srgbClr val="215968"/>
              </a:solidFill>
              <a:round/>
              <a:headEnd/>
              <a:tailEnd/>
            </a:ln>
          </p:spPr>
          <p:txBody>
            <a:bodyPr lIns="0" tIns="0" rIns="0" bIns="0" anchor="ctr"/>
            <a:lstStyle/>
            <a:p>
              <a:pPr algn="ctr" defTabSz="685783">
                <a:lnSpc>
                  <a:spcPct val="95000"/>
                </a:lnSpc>
                <a:defRPr/>
              </a:pPr>
              <a:endParaRPr lang="en-US" sz="700" b="1" kern="0" dirty="0">
                <a:solidFill>
                  <a:prstClr val="white"/>
                </a:solidFill>
                <a:cs typeface="Arial" panose="020B0604020202020204" pitchFamily="34" charset="0"/>
              </a:endParaRPr>
            </a:p>
          </p:txBody>
        </p:sp>
        <p:grpSp>
          <p:nvGrpSpPr>
            <p:cNvPr id="44136" name="Group 2"/>
            <p:cNvGrpSpPr>
              <a:grpSpLocks/>
            </p:cNvGrpSpPr>
            <p:nvPr/>
          </p:nvGrpSpPr>
          <p:grpSpPr bwMode="auto">
            <a:xfrm>
              <a:off x="1718214" y="2222963"/>
              <a:ext cx="3514611" cy="3383737"/>
              <a:chOff x="1718214" y="2222963"/>
              <a:chExt cx="3514611" cy="3383737"/>
            </a:xfrm>
          </p:grpSpPr>
          <p:grpSp>
            <p:nvGrpSpPr>
              <p:cNvPr id="44137" name="Group 1"/>
              <p:cNvGrpSpPr>
                <a:grpSpLocks/>
              </p:cNvGrpSpPr>
              <p:nvPr/>
            </p:nvGrpSpPr>
            <p:grpSpPr bwMode="auto">
              <a:xfrm>
                <a:off x="1718214" y="2222963"/>
                <a:ext cx="3514611" cy="3383737"/>
                <a:chOff x="1718214" y="2222963"/>
                <a:chExt cx="3514611" cy="3383737"/>
              </a:xfrm>
            </p:grpSpPr>
            <p:grpSp>
              <p:nvGrpSpPr>
                <p:cNvPr id="331" name="Group 350"/>
                <p:cNvGrpSpPr/>
                <p:nvPr/>
              </p:nvGrpSpPr>
              <p:grpSpPr>
                <a:xfrm rot="5400000">
                  <a:off x="3295483" y="4272404"/>
                  <a:ext cx="167650" cy="251175"/>
                  <a:chOff x="1938528" y="3763204"/>
                  <a:chExt cx="347472" cy="610676"/>
                </a:xfrm>
                <a:solidFill>
                  <a:srgbClr val="215968"/>
                </a:solidFill>
              </p:grpSpPr>
              <p:cxnSp>
                <p:nvCxnSpPr>
                  <p:cNvPr id="357" name="Straight Connector 117"/>
                  <p:cNvCxnSpPr>
                    <a:cxnSpLocks noChangeShapeType="1"/>
                  </p:cNvCxnSpPr>
                  <p:nvPr/>
                </p:nvCxnSpPr>
                <p:spPr bwMode="auto">
                  <a:xfrm rot="16200000" flipH="1">
                    <a:off x="2112264" y="3589468"/>
                    <a:ext cx="0" cy="347472"/>
                  </a:xfrm>
                  <a:prstGeom prst="line">
                    <a:avLst/>
                  </a:prstGeom>
                  <a:grpFill/>
                  <a:ln w="28575" algn="ctr">
                    <a:solidFill>
                      <a:srgbClr val="215968"/>
                    </a:solidFill>
                    <a:round/>
                    <a:headEnd/>
                    <a:tailEnd/>
                  </a:ln>
                </p:spPr>
              </p:cxnSp>
              <p:cxnSp>
                <p:nvCxnSpPr>
                  <p:cNvPr id="358" name="Straight Connector 117"/>
                  <p:cNvCxnSpPr>
                    <a:cxnSpLocks noChangeShapeType="1"/>
                  </p:cNvCxnSpPr>
                  <p:nvPr/>
                </p:nvCxnSpPr>
                <p:spPr bwMode="auto">
                  <a:xfrm flipH="1">
                    <a:off x="2112264" y="3779520"/>
                    <a:ext cx="0" cy="594360"/>
                  </a:xfrm>
                  <a:prstGeom prst="line">
                    <a:avLst/>
                  </a:prstGeom>
                  <a:grpFill/>
                  <a:ln w="28575" algn="ctr">
                    <a:solidFill>
                      <a:srgbClr val="215968"/>
                    </a:solidFill>
                    <a:round/>
                    <a:headEnd/>
                    <a:tailEnd/>
                  </a:ln>
                </p:spPr>
              </p:cxnSp>
            </p:grpSp>
            <p:cxnSp>
              <p:nvCxnSpPr>
                <p:cNvPr id="332" name="Straight Connector 117"/>
                <p:cNvCxnSpPr>
                  <a:cxnSpLocks noChangeShapeType="1"/>
                </p:cNvCxnSpPr>
                <p:nvPr/>
              </p:nvCxnSpPr>
              <p:spPr bwMode="auto">
                <a:xfrm flipV="1">
                  <a:off x="5224359" y="2434050"/>
                  <a:ext cx="0" cy="2829832"/>
                </a:xfrm>
                <a:prstGeom prst="line">
                  <a:avLst/>
                </a:prstGeom>
                <a:noFill/>
                <a:ln w="28575" algn="ctr">
                  <a:solidFill>
                    <a:schemeClr val="accent5">
                      <a:lumMod val="50000"/>
                    </a:schemeClr>
                  </a:solidFill>
                  <a:round/>
                  <a:headEnd/>
                  <a:tailEnd/>
                </a:ln>
                <a:extLst>
                  <a:ext uri="{909E8E84-426E-40dd-AFC4-6F175D3DCCD1}">
                    <a14:hiddenFill xmlns:a14="http://schemas.microsoft.com/office/drawing/2010/main" xmlns="">
                      <a:noFill/>
                    </a14:hiddenFill>
                  </a:ext>
                </a:extLst>
              </p:spPr>
            </p:cxnSp>
            <p:grpSp>
              <p:nvGrpSpPr>
                <p:cNvPr id="333" name="Group 384"/>
                <p:cNvGrpSpPr/>
                <p:nvPr/>
              </p:nvGrpSpPr>
              <p:grpSpPr>
                <a:xfrm>
                  <a:off x="3271914" y="2532420"/>
                  <a:ext cx="367746" cy="1066968"/>
                  <a:chOff x="2583801" y="2391308"/>
                  <a:chExt cx="381920" cy="1134802"/>
                </a:xfrm>
                <a:solidFill>
                  <a:srgbClr val="215968"/>
                </a:solidFill>
              </p:grpSpPr>
              <p:grpSp>
                <p:nvGrpSpPr>
                  <p:cNvPr id="353" name="Group 385"/>
                  <p:cNvGrpSpPr/>
                  <p:nvPr/>
                </p:nvGrpSpPr>
                <p:grpSpPr>
                  <a:xfrm rot="16200000">
                    <a:off x="2685607" y="3245996"/>
                    <a:ext cx="178308" cy="381920"/>
                    <a:chOff x="1938528" y="3763204"/>
                    <a:chExt cx="347472" cy="610676"/>
                  </a:xfrm>
                  <a:grpFill/>
                </p:grpSpPr>
                <p:cxnSp>
                  <p:nvCxnSpPr>
                    <p:cNvPr id="355" name="Straight Connector 117"/>
                    <p:cNvCxnSpPr>
                      <a:cxnSpLocks noChangeShapeType="1"/>
                    </p:cNvCxnSpPr>
                    <p:nvPr/>
                  </p:nvCxnSpPr>
                  <p:spPr bwMode="auto">
                    <a:xfrm rot="16200000" flipH="1">
                      <a:off x="2112264" y="3589468"/>
                      <a:ext cx="0" cy="347472"/>
                    </a:xfrm>
                    <a:prstGeom prst="line">
                      <a:avLst/>
                    </a:prstGeom>
                    <a:grpFill/>
                    <a:ln w="28575" algn="ctr">
                      <a:solidFill>
                        <a:srgbClr val="215968"/>
                      </a:solidFill>
                      <a:round/>
                      <a:headEnd/>
                      <a:tailEnd/>
                    </a:ln>
                  </p:spPr>
                </p:cxnSp>
                <p:cxnSp>
                  <p:nvCxnSpPr>
                    <p:cNvPr id="356" name="Straight Connector 117"/>
                    <p:cNvCxnSpPr>
                      <a:cxnSpLocks noChangeShapeType="1"/>
                    </p:cNvCxnSpPr>
                    <p:nvPr/>
                  </p:nvCxnSpPr>
                  <p:spPr bwMode="auto">
                    <a:xfrm flipH="1">
                      <a:off x="2112264" y="3779520"/>
                      <a:ext cx="0" cy="594360"/>
                    </a:xfrm>
                    <a:prstGeom prst="line">
                      <a:avLst/>
                    </a:prstGeom>
                    <a:grpFill/>
                    <a:ln w="28575" algn="ctr">
                      <a:solidFill>
                        <a:srgbClr val="215968"/>
                      </a:solidFill>
                      <a:round/>
                      <a:headEnd/>
                      <a:tailEnd/>
                    </a:ln>
                  </p:spPr>
                </p:cxnSp>
              </p:grpSp>
              <p:cxnSp>
                <p:nvCxnSpPr>
                  <p:cNvPr id="354" name="Straight Connector 117"/>
                  <p:cNvCxnSpPr>
                    <a:cxnSpLocks noChangeShapeType="1"/>
                  </p:cNvCxnSpPr>
                  <p:nvPr/>
                </p:nvCxnSpPr>
                <p:spPr bwMode="auto">
                  <a:xfrm rot="10800000" flipH="1">
                    <a:off x="2960371" y="2391308"/>
                    <a:ext cx="0" cy="1060551"/>
                  </a:xfrm>
                  <a:prstGeom prst="line">
                    <a:avLst/>
                  </a:prstGeom>
                  <a:grpFill/>
                  <a:ln w="28575" algn="ctr">
                    <a:solidFill>
                      <a:srgbClr val="215968"/>
                    </a:solidFill>
                    <a:round/>
                    <a:headEnd/>
                    <a:tailEnd/>
                  </a:ln>
                </p:spPr>
              </p:cxnSp>
            </p:grpSp>
            <p:cxnSp>
              <p:nvCxnSpPr>
                <p:cNvPr id="334" name="Straight Connector 117"/>
                <p:cNvCxnSpPr>
                  <a:cxnSpLocks noChangeShapeType="1"/>
                </p:cNvCxnSpPr>
                <p:nvPr/>
              </p:nvCxnSpPr>
              <p:spPr bwMode="auto">
                <a:xfrm flipH="1">
                  <a:off x="4041347" y="2424528"/>
                  <a:ext cx="1191477" cy="0"/>
                </a:xfrm>
                <a:prstGeom prst="line">
                  <a:avLst/>
                </a:prstGeom>
                <a:noFill/>
                <a:ln w="28575" algn="ctr">
                  <a:solidFill>
                    <a:schemeClr val="accent5">
                      <a:lumMod val="50000"/>
                    </a:schemeClr>
                  </a:solidFill>
                  <a:round/>
                  <a:headEnd/>
                  <a:tailEnd/>
                </a:ln>
                <a:extLst>
                  <a:ext uri="{909E8E84-426E-40dd-AFC4-6F175D3DCCD1}">
                    <a14:hiddenFill xmlns:a14="http://schemas.microsoft.com/office/drawing/2010/main" xmlns="">
                      <a:noFill/>
                    </a14:hiddenFill>
                  </a:ext>
                </a:extLst>
              </p:spPr>
            </p:cxnSp>
            <p:grpSp>
              <p:nvGrpSpPr>
                <p:cNvPr id="44143" name="Group 80"/>
                <p:cNvGrpSpPr>
                  <a:grpSpLocks/>
                </p:cNvGrpSpPr>
                <p:nvPr/>
              </p:nvGrpSpPr>
              <p:grpSpPr bwMode="auto">
                <a:xfrm rot="10800000">
                  <a:off x="4265228" y="5248474"/>
                  <a:ext cx="171202" cy="358226"/>
                  <a:chOff x="1938528" y="3763204"/>
                  <a:chExt cx="347472" cy="610676"/>
                </a:xfrm>
              </p:grpSpPr>
              <p:cxnSp>
                <p:nvCxnSpPr>
                  <p:cNvPr id="351" name="Straight Connector 117"/>
                  <p:cNvCxnSpPr>
                    <a:cxnSpLocks noChangeShapeType="1"/>
                  </p:cNvCxnSpPr>
                  <p:nvPr/>
                </p:nvCxnSpPr>
                <p:spPr bwMode="auto">
                  <a:xfrm rot="16200000" flipH="1">
                    <a:off x="2132611" y="3594657"/>
                    <a:ext cx="0" cy="347916"/>
                  </a:xfrm>
                  <a:prstGeom prst="line">
                    <a:avLst/>
                  </a:prstGeom>
                  <a:noFill/>
                  <a:ln w="28575" algn="ctr">
                    <a:solidFill>
                      <a:schemeClr val="accent5">
                        <a:lumMod val="50000"/>
                      </a:schemeClr>
                    </a:solidFill>
                    <a:round/>
                    <a:headEnd/>
                    <a:tailEnd/>
                  </a:ln>
                  <a:extLst>
                    <a:ext uri="{909E8E84-426E-40dd-AFC4-6F175D3DCCD1}">
                      <a14:hiddenFill xmlns:a14="http://schemas.microsoft.com/office/drawing/2010/main" xmlns="">
                        <a:noFill/>
                      </a14:hiddenFill>
                    </a:ext>
                  </a:extLst>
                </p:spPr>
              </p:cxnSp>
              <p:cxnSp>
                <p:nvCxnSpPr>
                  <p:cNvPr id="352" name="Straight Connector 117"/>
                  <p:cNvCxnSpPr>
                    <a:cxnSpLocks noChangeShapeType="1"/>
                  </p:cNvCxnSpPr>
                  <p:nvPr/>
                </p:nvCxnSpPr>
                <p:spPr bwMode="auto">
                  <a:xfrm flipH="1">
                    <a:off x="2121872" y="3787554"/>
                    <a:ext cx="0" cy="595232"/>
                  </a:xfrm>
                  <a:prstGeom prst="line">
                    <a:avLst/>
                  </a:prstGeom>
                  <a:noFill/>
                  <a:ln w="28575" algn="ctr">
                    <a:solidFill>
                      <a:schemeClr val="accent5">
                        <a:lumMod val="50000"/>
                      </a:schemeClr>
                    </a:solidFill>
                    <a:round/>
                    <a:headEnd/>
                    <a:tailEnd/>
                  </a:ln>
                  <a:extLst>
                    <a:ext uri="{909E8E84-426E-40dd-AFC4-6F175D3DCCD1}">
                      <a14:hiddenFill xmlns:a14="http://schemas.microsoft.com/office/drawing/2010/main" xmlns="">
                        <a:noFill/>
                      </a14:hiddenFill>
                    </a:ext>
                  </a:extLst>
                </p:spPr>
              </p:cxnSp>
            </p:grpSp>
            <p:cxnSp>
              <p:nvCxnSpPr>
                <p:cNvPr id="336" name="Straight Connector 117"/>
                <p:cNvCxnSpPr>
                  <a:cxnSpLocks noChangeShapeType="1"/>
                </p:cNvCxnSpPr>
                <p:nvPr/>
              </p:nvCxnSpPr>
              <p:spPr bwMode="auto">
                <a:xfrm rot="16200000" flipV="1">
                  <a:off x="4787344" y="4807292"/>
                  <a:ext cx="0" cy="890962"/>
                </a:xfrm>
                <a:prstGeom prst="line">
                  <a:avLst/>
                </a:prstGeom>
                <a:noFill/>
                <a:ln w="28575" algn="ctr">
                  <a:solidFill>
                    <a:schemeClr val="accent5">
                      <a:lumMod val="50000"/>
                    </a:schemeClr>
                  </a:solidFill>
                  <a:round/>
                  <a:headEnd/>
                  <a:tailEnd/>
                </a:ln>
                <a:extLst>
                  <a:ext uri="{909E8E84-426E-40dd-AFC4-6F175D3DCCD1}">
                    <a14:hiddenFill xmlns:a14="http://schemas.microsoft.com/office/drawing/2010/main" xmlns="">
                      <a:noFill/>
                    </a14:hiddenFill>
                  </a:ext>
                </a:extLst>
              </p:spPr>
            </p:cxnSp>
            <p:sp>
              <p:nvSpPr>
                <p:cNvPr id="337" name="AutoShape 13"/>
                <p:cNvSpPr>
                  <a:spLocks noChangeArrowheads="1"/>
                </p:cNvSpPr>
                <p:nvPr/>
              </p:nvSpPr>
              <p:spPr bwMode="auto">
                <a:xfrm>
                  <a:off x="3205408" y="2222963"/>
                  <a:ext cx="880381" cy="387257"/>
                </a:xfrm>
                <a:prstGeom prst="ellipse">
                  <a:avLst/>
                </a:prstGeom>
                <a:solidFill>
                  <a:srgbClr val="215968"/>
                </a:solidFill>
                <a:ln w="28575">
                  <a:solidFill>
                    <a:srgbClr val="215968"/>
                  </a:solidFill>
                  <a:round/>
                  <a:headEnd/>
                  <a:tailEnd/>
                </a:ln>
              </p:spPr>
              <p:txBody>
                <a:bodyPr lIns="0" tIns="0" rIns="0" bIns="0" anchor="ctr"/>
                <a:lstStyle/>
                <a:p>
                  <a:pPr algn="ctr" defTabSz="685783">
                    <a:lnSpc>
                      <a:spcPct val="95000"/>
                    </a:lnSpc>
                    <a:defRPr/>
                  </a:pPr>
                  <a:r>
                    <a:rPr lang="en-US" sz="1100" b="1" kern="0" dirty="0">
                      <a:solidFill>
                        <a:prstClr val="white"/>
                      </a:solidFill>
                      <a:cs typeface="Arial" panose="020B0604020202020204" pitchFamily="34" charset="0"/>
                    </a:rPr>
                    <a:t>Capsid</a:t>
                  </a:r>
                </a:p>
              </p:txBody>
            </p:sp>
            <p:sp>
              <p:nvSpPr>
                <p:cNvPr id="338" name="AutoShape 13"/>
                <p:cNvSpPr>
                  <a:spLocks noChangeArrowheads="1"/>
                </p:cNvSpPr>
                <p:nvPr/>
              </p:nvSpPr>
              <p:spPr bwMode="auto">
                <a:xfrm>
                  <a:off x="2358888" y="4195752"/>
                  <a:ext cx="984080" cy="384083"/>
                </a:xfrm>
                <a:prstGeom prst="ellipse">
                  <a:avLst/>
                </a:prstGeom>
                <a:solidFill>
                  <a:srgbClr val="215968"/>
                </a:solidFill>
                <a:ln w="28575">
                  <a:solidFill>
                    <a:srgbClr val="215968"/>
                  </a:solidFill>
                  <a:round/>
                  <a:headEnd/>
                  <a:tailEnd/>
                </a:ln>
              </p:spPr>
              <p:txBody>
                <a:bodyPr lIns="0" tIns="0" rIns="0" bIns="0" anchor="ctr"/>
                <a:lstStyle/>
                <a:p>
                  <a:pPr algn="ctr" defTabSz="685783">
                    <a:lnSpc>
                      <a:spcPct val="95000"/>
                    </a:lnSpc>
                    <a:defRPr/>
                  </a:pPr>
                  <a:endParaRPr lang="en-US" sz="1100" b="1" kern="0" dirty="0">
                    <a:solidFill>
                      <a:prstClr val="white"/>
                    </a:solidFill>
                    <a:cs typeface="Arial" panose="020B0604020202020204" pitchFamily="34" charset="0"/>
                  </a:endParaRPr>
                </a:p>
              </p:txBody>
            </p:sp>
            <p:grpSp>
              <p:nvGrpSpPr>
                <p:cNvPr id="44147" name="Group 86"/>
                <p:cNvGrpSpPr>
                  <a:grpSpLocks/>
                </p:cNvGrpSpPr>
                <p:nvPr/>
              </p:nvGrpSpPr>
              <p:grpSpPr bwMode="auto">
                <a:xfrm>
                  <a:off x="2383542" y="2785675"/>
                  <a:ext cx="171202" cy="358226"/>
                  <a:chOff x="1938528" y="3763204"/>
                  <a:chExt cx="347472" cy="610676"/>
                </a:xfrm>
              </p:grpSpPr>
              <p:cxnSp>
                <p:nvCxnSpPr>
                  <p:cNvPr id="44153" name="Straight Connector 117"/>
                  <p:cNvCxnSpPr>
                    <a:cxnSpLocks noChangeShapeType="1"/>
                  </p:cNvCxnSpPr>
                  <p:nvPr/>
                </p:nvCxnSpPr>
                <p:spPr bwMode="auto">
                  <a:xfrm rot="16200000" flipH="1">
                    <a:off x="2112264" y="3589468"/>
                    <a:ext cx="0" cy="347472"/>
                  </a:xfrm>
                  <a:prstGeom prst="line">
                    <a:avLst/>
                  </a:prstGeom>
                  <a:noFill/>
                  <a:ln w="28575">
                    <a:solidFill>
                      <a:srgbClr val="215968"/>
                    </a:solidFill>
                    <a:round/>
                    <a:headEnd/>
                    <a:tailEnd/>
                  </a:ln>
                  <a:extLst>
                    <a:ext uri="{909E8E84-426E-40dd-AFC4-6F175D3DCCD1}">
                      <a14:hiddenFill xmlns:a14="http://schemas.microsoft.com/office/drawing/2010/main" xmlns="">
                        <a:noFill/>
                      </a14:hiddenFill>
                    </a:ext>
                  </a:extLst>
                </p:spPr>
              </p:cxnSp>
              <p:cxnSp>
                <p:nvCxnSpPr>
                  <p:cNvPr id="44154" name="Straight Connector 117"/>
                  <p:cNvCxnSpPr>
                    <a:cxnSpLocks noChangeShapeType="1"/>
                  </p:cNvCxnSpPr>
                  <p:nvPr/>
                </p:nvCxnSpPr>
                <p:spPr bwMode="auto">
                  <a:xfrm flipH="1">
                    <a:off x="2112264" y="3779520"/>
                    <a:ext cx="0" cy="594360"/>
                  </a:xfrm>
                  <a:prstGeom prst="line">
                    <a:avLst/>
                  </a:prstGeom>
                  <a:noFill/>
                  <a:ln w="28575">
                    <a:solidFill>
                      <a:srgbClr val="215968"/>
                    </a:solidFill>
                    <a:round/>
                    <a:headEnd/>
                    <a:tailEnd/>
                  </a:ln>
                  <a:extLst>
                    <a:ext uri="{909E8E84-426E-40dd-AFC4-6F175D3DCCD1}">
                      <a14:hiddenFill xmlns:a14="http://schemas.microsoft.com/office/drawing/2010/main" xmlns="">
                        <a:noFill/>
                      </a14:hiddenFill>
                    </a:ext>
                  </a:extLst>
                </p:spPr>
              </p:cxnSp>
            </p:grpSp>
            <p:grpSp>
              <p:nvGrpSpPr>
                <p:cNvPr id="340" name="Group 503"/>
                <p:cNvGrpSpPr/>
                <p:nvPr/>
              </p:nvGrpSpPr>
              <p:grpSpPr>
                <a:xfrm rot="5400000">
                  <a:off x="3334087" y="5227319"/>
                  <a:ext cx="167650" cy="251175"/>
                  <a:chOff x="1938528" y="3763204"/>
                  <a:chExt cx="347472" cy="610676"/>
                </a:xfrm>
                <a:solidFill>
                  <a:srgbClr val="215968"/>
                </a:solidFill>
              </p:grpSpPr>
              <p:cxnSp>
                <p:nvCxnSpPr>
                  <p:cNvPr id="347" name="Straight Connector 117"/>
                  <p:cNvCxnSpPr>
                    <a:cxnSpLocks noChangeShapeType="1"/>
                  </p:cNvCxnSpPr>
                  <p:nvPr/>
                </p:nvCxnSpPr>
                <p:spPr bwMode="auto">
                  <a:xfrm rot="16200000" flipH="1">
                    <a:off x="2112264" y="3589468"/>
                    <a:ext cx="0" cy="347472"/>
                  </a:xfrm>
                  <a:prstGeom prst="line">
                    <a:avLst/>
                  </a:prstGeom>
                  <a:grpFill/>
                  <a:ln w="28575" algn="ctr">
                    <a:solidFill>
                      <a:srgbClr val="215968"/>
                    </a:solidFill>
                    <a:round/>
                    <a:headEnd/>
                    <a:tailEnd/>
                  </a:ln>
                </p:spPr>
              </p:cxnSp>
              <p:cxnSp>
                <p:nvCxnSpPr>
                  <p:cNvPr id="348" name="Straight Connector 117"/>
                  <p:cNvCxnSpPr>
                    <a:cxnSpLocks noChangeShapeType="1"/>
                  </p:cNvCxnSpPr>
                  <p:nvPr/>
                </p:nvCxnSpPr>
                <p:spPr bwMode="auto">
                  <a:xfrm flipH="1">
                    <a:off x="2112264" y="3779520"/>
                    <a:ext cx="0" cy="594360"/>
                  </a:xfrm>
                  <a:prstGeom prst="line">
                    <a:avLst/>
                  </a:prstGeom>
                  <a:grpFill/>
                  <a:ln w="28575" algn="ctr">
                    <a:solidFill>
                      <a:srgbClr val="215968"/>
                    </a:solidFill>
                    <a:round/>
                    <a:headEnd/>
                    <a:tailEnd/>
                  </a:ln>
                </p:spPr>
              </p:cxnSp>
            </p:grpSp>
            <p:sp>
              <p:nvSpPr>
                <p:cNvPr id="341" name="AutoShape 13"/>
                <p:cNvSpPr>
                  <a:spLocks noChangeArrowheads="1"/>
                </p:cNvSpPr>
                <p:nvPr/>
              </p:nvSpPr>
              <p:spPr bwMode="auto">
                <a:xfrm>
                  <a:off x="2085886" y="5132152"/>
                  <a:ext cx="1284594" cy="385669"/>
                </a:xfrm>
                <a:prstGeom prst="ellipse">
                  <a:avLst/>
                </a:prstGeom>
                <a:solidFill>
                  <a:srgbClr val="215968"/>
                </a:solidFill>
                <a:ln w="28575">
                  <a:solidFill>
                    <a:srgbClr val="215968"/>
                  </a:solidFill>
                  <a:round/>
                  <a:headEnd/>
                  <a:tailEnd/>
                </a:ln>
              </p:spPr>
              <p:txBody>
                <a:bodyPr lIns="0" tIns="0" rIns="0" bIns="0" anchor="ctr"/>
                <a:lstStyle/>
                <a:p>
                  <a:pPr algn="ctr" defTabSz="685783">
                    <a:lnSpc>
                      <a:spcPct val="95000"/>
                    </a:lnSpc>
                    <a:defRPr/>
                  </a:pPr>
                  <a:r>
                    <a:rPr lang="en-US" sz="1100" b="1" kern="0" dirty="0">
                      <a:solidFill>
                        <a:prstClr val="white"/>
                      </a:solidFill>
                      <a:cs typeface="Arial" panose="020B0604020202020204" pitchFamily="34" charset="0"/>
                    </a:rPr>
                    <a:t>RNA Stability</a:t>
                  </a:r>
                </a:p>
              </p:txBody>
            </p:sp>
            <p:sp>
              <p:nvSpPr>
                <p:cNvPr id="342" name="AutoShape 13"/>
                <p:cNvSpPr>
                  <a:spLocks noChangeArrowheads="1"/>
                </p:cNvSpPr>
                <p:nvPr/>
              </p:nvSpPr>
              <p:spPr bwMode="auto">
                <a:xfrm>
                  <a:off x="2168421" y="3126034"/>
                  <a:ext cx="628542" cy="387257"/>
                </a:xfrm>
                <a:prstGeom prst="ellipse">
                  <a:avLst/>
                </a:prstGeom>
                <a:solidFill>
                  <a:srgbClr val="215968"/>
                </a:solidFill>
                <a:ln w="28575">
                  <a:solidFill>
                    <a:srgbClr val="215968"/>
                  </a:solidFill>
                  <a:round/>
                  <a:headEnd/>
                  <a:tailEnd/>
                </a:ln>
              </p:spPr>
              <p:txBody>
                <a:bodyPr lIns="0" tIns="0" rIns="0" bIns="0" anchor="ctr"/>
                <a:lstStyle/>
                <a:p>
                  <a:pPr algn="ctr" defTabSz="685783">
                    <a:lnSpc>
                      <a:spcPct val="95000"/>
                    </a:lnSpc>
                    <a:defRPr/>
                  </a:pPr>
                  <a:r>
                    <a:rPr lang="en-US" sz="1100" b="1" kern="0" dirty="0">
                      <a:solidFill>
                        <a:prstClr val="white"/>
                      </a:solidFill>
                      <a:cs typeface="Arial" panose="020B0604020202020204" pitchFamily="34" charset="0"/>
                    </a:rPr>
                    <a:t>Entry</a:t>
                  </a:r>
                </a:p>
              </p:txBody>
            </p:sp>
            <p:grpSp>
              <p:nvGrpSpPr>
                <p:cNvPr id="343" name="Group 509"/>
                <p:cNvGrpSpPr/>
                <p:nvPr/>
              </p:nvGrpSpPr>
              <p:grpSpPr>
                <a:xfrm rot="5400000">
                  <a:off x="2600586" y="3654558"/>
                  <a:ext cx="196378" cy="459588"/>
                  <a:chOff x="1938528" y="3763204"/>
                  <a:chExt cx="347472" cy="610676"/>
                </a:xfrm>
                <a:solidFill>
                  <a:srgbClr val="215968"/>
                </a:solidFill>
              </p:grpSpPr>
              <p:cxnSp>
                <p:nvCxnSpPr>
                  <p:cNvPr id="345" name="Straight Connector 117"/>
                  <p:cNvCxnSpPr>
                    <a:cxnSpLocks noChangeShapeType="1"/>
                  </p:cNvCxnSpPr>
                  <p:nvPr/>
                </p:nvCxnSpPr>
                <p:spPr bwMode="auto">
                  <a:xfrm rot="16200000" flipH="1">
                    <a:off x="2112264" y="3589468"/>
                    <a:ext cx="0" cy="347472"/>
                  </a:xfrm>
                  <a:prstGeom prst="line">
                    <a:avLst/>
                  </a:prstGeom>
                  <a:grpFill/>
                  <a:ln w="28575" algn="ctr">
                    <a:solidFill>
                      <a:srgbClr val="215968"/>
                    </a:solidFill>
                    <a:round/>
                    <a:headEnd/>
                    <a:tailEnd/>
                  </a:ln>
                </p:spPr>
              </p:cxnSp>
              <p:cxnSp>
                <p:nvCxnSpPr>
                  <p:cNvPr id="346" name="Straight Connector 117"/>
                  <p:cNvCxnSpPr>
                    <a:cxnSpLocks noChangeShapeType="1"/>
                  </p:cNvCxnSpPr>
                  <p:nvPr/>
                </p:nvCxnSpPr>
                <p:spPr bwMode="auto">
                  <a:xfrm flipH="1">
                    <a:off x="2112264" y="3779520"/>
                    <a:ext cx="0" cy="594360"/>
                  </a:xfrm>
                  <a:prstGeom prst="line">
                    <a:avLst/>
                  </a:prstGeom>
                  <a:grpFill/>
                  <a:ln w="28575" algn="ctr">
                    <a:solidFill>
                      <a:srgbClr val="215968"/>
                    </a:solidFill>
                    <a:round/>
                    <a:headEnd/>
                    <a:tailEnd/>
                  </a:ln>
                </p:spPr>
              </p:cxnSp>
            </p:grpSp>
            <p:sp>
              <p:nvSpPr>
                <p:cNvPr id="344" name="Rectangle 343"/>
                <p:cNvSpPr/>
                <p:nvPr/>
              </p:nvSpPr>
              <p:spPr>
                <a:xfrm>
                  <a:off x="1718214" y="3754533"/>
                  <a:ext cx="889833" cy="254496"/>
                </a:xfrm>
                <a:prstGeom prst="rect">
                  <a:avLst/>
                </a:prstGeom>
              </p:spPr>
              <p:txBody>
                <a:bodyPr wrap="none">
                  <a:spAutoFit/>
                </a:bodyPr>
                <a:lstStyle/>
                <a:p>
                  <a:pPr algn="ctr" defTabSz="685783">
                    <a:lnSpc>
                      <a:spcPct val="95000"/>
                    </a:lnSpc>
                    <a:defRPr/>
                  </a:pPr>
                  <a:r>
                    <a:rPr lang="en-US" sz="1100" b="1" kern="0" dirty="0">
                      <a:solidFill>
                        <a:prstClr val="white"/>
                      </a:solidFill>
                      <a:cs typeface="Arial" panose="020B0604020202020204" pitchFamily="34" charset="0"/>
                    </a:rPr>
                    <a:t>DNA Editing</a:t>
                  </a:r>
                </a:p>
              </p:txBody>
            </p:sp>
          </p:grpSp>
          <p:sp>
            <p:nvSpPr>
              <p:cNvPr id="330" name="Rectangle 329"/>
              <p:cNvSpPr/>
              <p:nvPr/>
            </p:nvSpPr>
            <p:spPr>
              <a:xfrm>
                <a:off x="2323542" y="4290979"/>
                <a:ext cx="1094983" cy="254496"/>
              </a:xfrm>
              <a:prstGeom prst="rect">
                <a:avLst/>
              </a:prstGeom>
            </p:spPr>
            <p:txBody>
              <a:bodyPr wrap="none">
                <a:spAutoFit/>
              </a:bodyPr>
              <a:lstStyle/>
              <a:p>
                <a:pPr algn="ctr" defTabSz="685783">
                  <a:lnSpc>
                    <a:spcPct val="95000"/>
                  </a:lnSpc>
                  <a:defRPr/>
                </a:pPr>
                <a:r>
                  <a:rPr lang="en-US" sz="1100" b="1" kern="0" dirty="0">
                    <a:solidFill>
                      <a:prstClr val="white"/>
                    </a:solidFill>
                    <a:cs typeface="Arial" panose="020B0604020202020204" pitchFamily="34" charset="0"/>
                  </a:rPr>
                  <a:t>↓Transcription</a:t>
                </a:r>
              </a:p>
            </p:txBody>
          </p:sp>
        </p:grpSp>
      </p:grpSp>
      <p:grpSp>
        <p:nvGrpSpPr>
          <p:cNvPr id="44095" name="Group 6"/>
          <p:cNvGrpSpPr>
            <a:grpSpLocks/>
          </p:cNvGrpSpPr>
          <p:nvPr/>
        </p:nvGrpSpPr>
        <p:grpSpPr bwMode="auto">
          <a:xfrm>
            <a:off x="7035801" y="1681164"/>
            <a:ext cx="3543300" cy="3355975"/>
            <a:chOff x="7344138" y="2113057"/>
            <a:chExt cx="3543264" cy="3356834"/>
          </a:xfrm>
        </p:grpSpPr>
        <p:grpSp>
          <p:nvGrpSpPr>
            <p:cNvPr id="44108" name="Group 554"/>
            <p:cNvGrpSpPr>
              <a:grpSpLocks/>
            </p:cNvGrpSpPr>
            <p:nvPr/>
          </p:nvGrpSpPr>
          <p:grpSpPr bwMode="auto">
            <a:xfrm>
              <a:off x="7344138" y="2113057"/>
              <a:ext cx="3543264" cy="3356834"/>
              <a:chOff x="7344138" y="2113057"/>
              <a:chExt cx="3543264" cy="3356834"/>
            </a:xfrm>
          </p:grpSpPr>
          <p:grpSp>
            <p:nvGrpSpPr>
              <p:cNvPr id="44110" name="Group 555"/>
              <p:cNvGrpSpPr>
                <a:grpSpLocks/>
              </p:cNvGrpSpPr>
              <p:nvPr/>
            </p:nvGrpSpPr>
            <p:grpSpPr bwMode="auto">
              <a:xfrm>
                <a:off x="7344138" y="2113057"/>
                <a:ext cx="3543264" cy="3356834"/>
                <a:chOff x="7344138" y="2113057"/>
                <a:chExt cx="3543264" cy="3356834"/>
              </a:xfrm>
            </p:grpSpPr>
            <p:cxnSp>
              <p:nvCxnSpPr>
                <p:cNvPr id="44112" name="Straight Connector 117"/>
                <p:cNvCxnSpPr>
                  <a:cxnSpLocks noChangeShapeType="1"/>
                </p:cNvCxnSpPr>
                <p:nvPr/>
              </p:nvCxnSpPr>
              <p:spPr bwMode="auto">
                <a:xfrm>
                  <a:off x="8017202" y="3262407"/>
                  <a:ext cx="0" cy="244475"/>
                </a:xfrm>
                <a:prstGeom prst="line">
                  <a:avLst/>
                </a:prstGeom>
                <a:noFill/>
                <a:ln w="28575">
                  <a:solidFill>
                    <a:srgbClr val="A52C4B"/>
                  </a:solidFill>
                  <a:round/>
                  <a:headEnd/>
                  <a:tailEnd/>
                </a:ln>
                <a:extLst>
                  <a:ext uri="{909E8E84-426E-40dd-AFC4-6F175D3DCCD1}">
                    <a14:hiddenFill xmlns:a14="http://schemas.microsoft.com/office/drawing/2010/main" xmlns="">
                      <a:noFill/>
                    </a14:hiddenFill>
                  </a:ext>
                </a:extLst>
              </p:spPr>
            </p:cxnSp>
            <p:grpSp>
              <p:nvGrpSpPr>
                <p:cNvPr id="44113" name="Group 558"/>
                <p:cNvGrpSpPr>
                  <a:grpSpLocks/>
                </p:cNvGrpSpPr>
                <p:nvPr/>
              </p:nvGrpSpPr>
              <p:grpSpPr bwMode="auto">
                <a:xfrm>
                  <a:off x="7344138" y="2113057"/>
                  <a:ext cx="3543264" cy="3356834"/>
                  <a:chOff x="7344138" y="2113057"/>
                  <a:chExt cx="3543264" cy="3356834"/>
                </a:xfrm>
              </p:grpSpPr>
              <p:sp>
                <p:nvSpPr>
                  <p:cNvPr id="366" name="AutoShape 34"/>
                  <p:cNvSpPr>
                    <a:spLocks noChangeArrowheads="1"/>
                  </p:cNvSpPr>
                  <p:nvPr/>
                </p:nvSpPr>
                <p:spPr bwMode="auto">
                  <a:xfrm>
                    <a:off x="8063797" y="5058623"/>
                    <a:ext cx="791625" cy="411268"/>
                  </a:xfrm>
                  <a:prstGeom prst="ellipse">
                    <a:avLst/>
                  </a:prstGeom>
                  <a:solidFill>
                    <a:srgbClr val="A52C4B"/>
                  </a:solidFill>
                  <a:ln w="28575">
                    <a:solidFill>
                      <a:srgbClr val="A52C4B"/>
                    </a:solidFill>
                    <a:round/>
                    <a:headEnd/>
                    <a:tailEnd/>
                  </a:ln>
                </p:spPr>
                <p:txBody>
                  <a:bodyPr lIns="0" tIns="0" rIns="0" bIns="0" anchor="ctr"/>
                  <a:lstStyle/>
                  <a:p>
                    <a:pPr algn="ctr" defTabSz="914377">
                      <a:lnSpc>
                        <a:spcPct val="95000"/>
                      </a:lnSpc>
                      <a:defRPr/>
                    </a:pPr>
                    <a:endParaRPr lang="en-US" sz="800" b="1" kern="0" dirty="0">
                      <a:solidFill>
                        <a:prstClr val="white"/>
                      </a:solidFill>
                      <a:cs typeface="Arial" panose="020B0604020202020204" pitchFamily="34" charset="0"/>
                    </a:endParaRPr>
                  </a:p>
                </p:txBody>
              </p:sp>
              <p:grpSp>
                <p:nvGrpSpPr>
                  <p:cNvPr id="44115" name="Group 560"/>
                  <p:cNvGrpSpPr>
                    <a:grpSpLocks/>
                  </p:cNvGrpSpPr>
                  <p:nvPr/>
                </p:nvGrpSpPr>
                <p:grpSpPr bwMode="auto">
                  <a:xfrm>
                    <a:off x="7344138" y="2113057"/>
                    <a:ext cx="3543264" cy="3332464"/>
                    <a:chOff x="7344138" y="2113057"/>
                    <a:chExt cx="3543264" cy="3332464"/>
                  </a:xfrm>
                </p:grpSpPr>
                <p:sp>
                  <p:nvSpPr>
                    <p:cNvPr id="368" name="AutoShape 34"/>
                    <p:cNvSpPr>
                      <a:spLocks noChangeArrowheads="1"/>
                    </p:cNvSpPr>
                    <p:nvPr/>
                  </p:nvSpPr>
                  <p:spPr bwMode="auto">
                    <a:xfrm>
                      <a:off x="7477487" y="3794649"/>
                      <a:ext cx="781041" cy="411268"/>
                    </a:xfrm>
                    <a:prstGeom prst="ellipse">
                      <a:avLst/>
                    </a:prstGeom>
                    <a:solidFill>
                      <a:srgbClr val="A52C4B"/>
                    </a:solidFill>
                    <a:ln w="28575">
                      <a:solidFill>
                        <a:srgbClr val="A52C4B"/>
                      </a:solidFill>
                      <a:round/>
                      <a:headEnd/>
                      <a:tailEnd/>
                    </a:ln>
                  </p:spPr>
                  <p:txBody>
                    <a:bodyPr lIns="0" tIns="0" rIns="0" bIns="0" anchor="ctr"/>
                    <a:lstStyle/>
                    <a:p>
                      <a:pPr algn="ctr" defTabSz="914377">
                        <a:lnSpc>
                          <a:spcPct val="95000"/>
                        </a:lnSpc>
                        <a:defRPr/>
                      </a:pPr>
                      <a:endParaRPr lang="en-US" sz="800" b="1" kern="0" dirty="0">
                        <a:solidFill>
                          <a:prstClr val="white"/>
                        </a:solidFill>
                        <a:cs typeface="Arial" panose="020B0604020202020204" pitchFamily="34" charset="0"/>
                      </a:endParaRPr>
                    </a:p>
                  </p:txBody>
                </p:sp>
                <p:grpSp>
                  <p:nvGrpSpPr>
                    <p:cNvPr id="44117" name="Group 562"/>
                    <p:cNvGrpSpPr>
                      <a:grpSpLocks/>
                    </p:cNvGrpSpPr>
                    <p:nvPr/>
                  </p:nvGrpSpPr>
                  <p:grpSpPr bwMode="auto">
                    <a:xfrm>
                      <a:off x="7344138" y="2113057"/>
                      <a:ext cx="3543264" cy="3332464"/>
                      <a:chOff x="7344138" y="2113057"/>
                      <a:chExt cx="3543264" cy="3332464"/>
                    </a:xfrm>
                  </p:grpSpPr>
                  <p:cxnSp>
                    <p:nvCxnSpPr>
                      <p:cNvPr id="44118" name="Straight Connector 117"/>
                      <p:cNvCxnSpPr>
                        <a:cxnSpLocks noChangeShapeType="1"/>
                      </p:cNvCxnSpPr>
                      <p:nvPr/>
                    </p:nvCxnSpPr>
                    <p:spPr bwMode="auto">
                      <a:xfrm>
                        <a:off x="9445952" y="2597245"/>
                        <a:ext cx="0" cy="247650"/>
                      </a:xfrm>
                      <a:prstGeom prst="line">
                        <a:avLst/>
                      </a:prstGeom>
                      <a:noFill/>
                      <a:ln w="28575">
                        <a:solidFill>
                          <a:srgbClr val="A52C4B"/>
                        </a:solidFill>
                        <a:round/>
                        <a:headEnd/>
                        <a:tailEnd type="triangle" w="lg" len="med"/>
                      </a:ln>
                      <a:extLst>
                        <a:ext uri="{909E8E84-426E-40dd-AFC4-6F175D3DCCD1}">
                          <a14:hiddenFill xmlns:a14="http://schemas.microsoft.com/office/drawing/2010/main" xmlns="">
                            <a:noFill/>
                          </a14:hiddenFill>
                        </a:ext>
                      </a:extLst>
                    </p:spPr>
                  </p:cxnSp>
                  <p:cxnSp>
                    <p:nvCxnSpPr>
                      <p:cNvPr id="44119" name="Straight Connector 117"/>
                      <p:cNvCxnSpPr>
                        <a:cxnSpLocks noChangeShapeType="1"/>
                      </p:cNvCxnSpPr>
                      <p:nvPr/>
                    </p:nvCxnSpPr>
                    <p:spPr bwMode="auto">
                      <a:xfrm flipV="1">
                        <a:off x="7963227" y="2117820"/>
                        <a:ext cx="0" cy="700087"/>
                      </a:xfrm>
                      <a:prstGeom prst="line">
                        <a:avLst/>
                      </a:prstGeom>
                      <a:noFill/>
                      <a:ln w="28575">
                        <a:solidFill>
                          <a:srgbClr val="A52C4B"/>
                        </a:solidFill>
                        <a:round/>
                        <a:headEnd/>
                        <a:tailEnd/>
                      </a:ln>
                      <a:extLst>
                        <a:ext uri="{909E8E84-426E-40dd-AFC4-6F175D3DCCD1}">
                          <a14:hiddenFill xmlns:a14="http://schemas.microsoft.com/office/drawing/2010/main" xmlns="">
                            <a:noFill/>
                          </a14:hiddenFill>
                        </a:ext>
                      </a:extLst>
                    </p:spPr>
                  </p:cxnSp>
                  <p:sp>
                    <p:nvSpPr>
                      <p:cNvPr id="44120" name="TextBox 342"/>
                      <p:cNvSpPr txBox="1">
                        <a:spLocks noChangeArrowheads="1"/>
                      </p:cNvSpPr>
                      <p:nvPr/>
                    </p:nvSpPr>
                    <p:spPr bwMode="auto">
                      <a:xfrm>
                        <a:off x="7588007" y="5103730"/>
                        <a:ext cx="507543" cy="3386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912813" eaLnBrk="0" hangingPunct="0">
                          <a:defRPr sz="2400">
                            <a:solidFill>
                              <a:schemeClr val="tx1"/>
                            </a:solidFill>
                            <a:latin typeface="Times New Roman" charset="0"/>
                            <a:ea typeface="ＭＳ Ｐゴシック" charset="0"/>
                            <a:cs typeface="ＭＳ Ｐゴシック" charset="0"/>
                          </a:defRPr>
                        </a:lvl1pPr>
                        <a:lvl2pPr marL="742950" indent="-285750" defTabSz="912813" eaLnBrk="0" hangingPunct="0">
                          <a:defRPr sz="2400">
                            <a:solidFill>
                              <a:schemeClr val="tx1"/>
                            </a:solidFill>
                            <a:latin typeface="Times New Roman" charset="0"/>
                            <a:ea typeface="ＭＳ Ｐゴシック" charset="0"/>
                          </a:defRPr>
                        </a:lvl2pPr>
                        <a:lvl3pPr marL="1143000" indent="-228600" defTabSz="912813" eaLnBrk="0" hangingPunct="0">
                          <a:defRPr sz="2400">
                            <a:solidFill>
                              <a:schemeClr val="tx1"/>
                            </a:solidFill>
                            <a:latin typeface="Times New Roman" charset="0"/>
                            <a:ea typeface="ＭＳ Ｐゴシック" charset="0"/>
                          </a:defRPr>
                        </a:lvl3pPr>
                        <a:lvl4pPr marL="1600200" indent="-228600" defTabSz="912813" eaLnBrk="0" hangingPunct="0">
                          <a:defRPr sz="2400">
                            <a:solidFill>
                              <a:schemeClr val="tx1"/>
                            </a:solidFill>
                            <a:latin typeface="Times New Roman" charset="0"/>
                            <a:ea typeface="ＭＳ Ｐゴシック" charset="0"/>
                          </a:defRPr>
                        </a:lvl4pPr>
                        <a:lvl5pPr marL="2057400" indent="-228600" defTabSz="912813" eaLnBrk="0" hangingPunct="0">
                          <a:defRPr sz="2400">
                            <a:solidFill>
                              <a:schemeClr val="tx1"/>
                            </a:solidFill>
                            <a:latin typeface="Times New Roman"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buFont typeface="Arial" charset="0"/>
                          <a:buNone/>
                        </a:pPr>
                        <a:r>
                          <a:rPr lang="en-US" sz="800" i="1">
                            <a:solidFill>
                              <a:srgbClr val="000000"/>
                            </a:solidFill>
                            <a:latin typeface="Arial" charset="0"/>
                            <a:cs typeface="Arial" charset="0"/>
                          </a:rPr>
                          <a:t>PD-1</a:t>
                        </a:r>
                      </a:p>
                      <a:p>
                        <a:pPr algn="r" eaLnBrk="1" hangingPunct="1">
                          <a:buFont typeface="Arial" charset="0"/>
                          <a:buNone/>
                        </a:pPr>
                        <a:r>
                          <a:rPr lang="en-US" sz="800" i="1">
                            <a:solidFill>
                              <a:srgbClr val="000000"/>
                            </a:solidFill>
                            <a:latin typeface="Arial" charset="0"/>
                            <a:cs typeface="Arial" charset="0"/>
                          </a:rPr>
                          <a:t>PD-L1</a:t>
                        </a:r>
                      </a:p>
                    </p:txBody>
                  </p:sp>
                  <p:sp>
                    <p:nvSpPr>
                      <p:cNvPr id="44121" name="TextBox 343"/>
                      <p:cNvSpPr txBox="1">
                        <a:spLocks noChangeArrowheads="1"/>
                      </p:cNvSpPr>
                      <p:nvPr/>
                    </p:nvSpPr>
                    <p:spPr bwMode="auto">
                      <a:xfrm>
                        <a:off x="8523268" y="2256982"/>
                        <a:ext cx="467618" cy="3386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912813" eaLnBrk="0" hangingPunct="0">
                          <a:defRPr sz="2400">
                            <a:solidFill>
                              <a:schemeClr val="tx1"/>
                            </a:solidFill>
                            <a:latin typeface="Times New Roman" charset="0"/>
                            <a:ea typeface="ＭＳ Ｐゴシック" charset="0"/>
                            <a:cs typeface="ＭＳ Ｐゴシック" charset="0"/>
                          </a:defRPr>
                        </a:lvl1pPr>
                        <a:lvl2pPr marL="742950" indent="-285750" defTabSz="912813" eaLnBrk="0" hangingPunct="0">
                          <a:defRPr sz="2400">
                            <a:solidFill>
                              <a:schemeClr val="tx1"/>
                            </a:solidFill>
                            <a:latin typeface="Times New Roman" charset="0"/>
                            <a:ea typeface="ＭＳ Ｐゴシック" charset="0"/>
                          </a:defRPr>
                        </a:lvl2pPr>
                        <a:lvl3pPr marL="1143000" indent="-228600" defTabSz="912813" eaLnBrk="0" hangingPunct="0">
                          <a:defRPr sz="2400">
                            <a:solidFill>
                              <a:schemeClr val="tx1"/>
                            </a:solidFill>
                            <a:latin typeface="Times New Roman" charset="0"/>
                            <a:ea typeface="ＭＳ Ｐゴシック" charset="0"/>
                          </a:defRPr>
                        </a:lvl3pPr>
                        <a:lvl4pPr marL="1600200" indent="-228600" defTabSz="912813" eaLnBrk="0" hangingPunct="0">
                          <a:defRPr sz="2400">
                            <a:solidFill>
                              <a:schemeClr val="tx1"/>
                            </a:solidFill>
                            <a:latin typeface="Times New Roman" charset="0"/>
                            <a:ea typeface="ＭＳ Ｐゴシック" charset="0"/>
                          </a:defRPr>
                        </a:lvl4pPr>
                        <a:lvl5pPr marL="2057400" indent="-228600" defTabSz="912813" eaLnBrk="0" hangingPunct="0">
                          <a:defRPr sz="2400">
                            <a:solidFill>
                              <a:schemeClr val="tx1"/>
                            </a:solidFill>
                            <a:latin typeface="Times New Roman"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buFont typeface="Arial" charset="0"/>
                          <a:buNone/>
                        </a:pPr>
                        <a:r>
                          <a:rPr lang="en-US" sz="800" i="1">
                            <a:solidFill>
                              <a:srgbClr val="000000"/>
                            </a:solidFill>
                            <a:latin typeface="Arial" charset="0"/>
                            <a:cs typeface="Arial" charset="0"/>
                          </a:rPr>
                          <a:t>TLRs</a:t>
                        </a:r>
                      </a:p>
                      <a:p>
                        <a:pPr algn="r" eaLnBrk="1" hangingPunct="1">
                          <a:buFont typeface="Arial" charset="0"/>
                          <a:buNone/>
                        </a:pPr>
                        <a:r>
                          <a:rPr lang="en-US" sz="800" i="1">
                            <a:solidFill>
                              <a:srgbClr val="000000"/>
                            </a:solidFill>
                            <a:latin typeface="Arial" charset="0"/>
                            <a:cs typeface="Arial" charset="0"/>
                          </a:rPr>
                          <a:t>RLRs</a:t>
                        </a:r>
                      </a:p>
                    </p:txBody>
                  </p:sp>
                  <p:grpSp>
                    <p:nvGrpSpPr>
                      <p:cNvPr id="374" name="Group 567"/>
                      <p:cNvGrpSpPr/>
                      <p:nvPr/>
                    </p:nvGrpSpPr>
                    <p:grpSpPr>
                      <a:xfrm rot="5400000" flipV="1">
                        <a:off x="7791579" y="4191082"/>
                        <a:ext cx="312395" cy="228600"/>
                        <a:chOff x="7536020" y="4422285"/>
                        <a:chExt cx="312395" cy="228600"/>
                      </a:xfrm>
                      <a:solidFill>
                        <a:srgbClr val="A52C4B"/>
                      </a:solidFill>
                    </p:grpSpPr>
                    <p:cxnSp>
                      <p:nvCxnSpPr>
                        <p:cNvPr id="387" name="Straight Connector 117"/>
                        <p:cNvCxnSpPr>
                          <a:cxnSpLocks noChangeShapeType="1"/>
                        </p:cNvCxnSpPr>
                        <p:nvPr/>
                      </p:nvCxnSpPr>
                      <p:spPr bwMode="auto">
                        <a:xfrm flipH="1">
                          <a:off x="7848415" y="4422285"/>
                          <a:ext cx="0" cy="228600"/>
                        </a:xfrm>
                        <a:prstGeom prst="line">
                          <a:avLst/>
                        </a:prstGeom>
                        <a:grpFill/>
                        <a:ln w="28575" algn="ctr">
                          <a:solidFill>
                            <a:srgbClr val="A52C4B"/>
                          </a:solidFill>
                          <a:round/>
                          <a:headEnd/>
                          <a:tailEnd/>
                        </a:ln>
                      </p:spPr>
                    </p:cxnSp>
                    <p:cxnSp>
                      <p:nvCxnSpPr>
                        <p:cNvPr id="388" name="Straight Connector 117"/>
                        <p:cNvCxnSpPr>
                          <a:cxnSpLocks noChangeShapeType="1"/>
                        </p:cNvCxnSpPr>
                        <p:nvPr/>
                      </p:nvCxnSpPr>
                      <p:spPr bwMode="auto">
                        <a:xfrm flipH="1">
                          <a:off x="7536020" y="4536586"/>
                          <a:ext cx="300180" cy="0"/>
                        </a:xfrm>
                        <a:prstGeom prst="line">
                          <a:avLst/>
                        </a:prstGeom>
                        <a:grpFill/>
                        <a:ln w="28575" algn="ctr">
                          <a:solidFill>
                            <a:srgbClr val="A52C4B"/>
                          </a:solidFill>
                          <a:round/>
                          <a:headEnd/>
                          <a:tailEnd/>
                        </a:ln>
                      </p:spPr>
                    </p:cxnSp>
                  </p:grpSp>
                  <p:cxnSp>
                    <p:nvCxnSpPr>
                      <p:cNvPr id="44123" name="Straight Connector 117"/>
                      <p:cNvCxnSpPr>
                        <a:cxnSpLocks noChangeShapeType="1"/>
                      </p:cNvCxnSpPr>
                      <p:nvPr/>
                    </p:nvCxnSpPr>
                    <p:spPr bwMode="auto">
                      <a:xfrm>
                        <a:off x="8236277" y="4054570"/>
                        <a:ext cx="717550" cy="490537"/>
                      </a:xfrm>
                      <a:prstGeom prst="line">
                        <a:avLst/>
                      </a:prstGeom>
                      <a:noFill/>
                      <a:ln w="28575">
                        <a:solidFill>
                          <a:srgbClr val="A52C4B"/>
                        </a:solidFill>
                        <a:round/>
                        <a:headEnd/>
                        <a:tailEnd type="triangle" w="lg" len="med"/>
                      </a:ln>
                      <a:extLst>
                        <a:ext uri="{909E8E84-426E-40dd-AFC4-6F175D3DCCD1}">
                          <a14:hiddenFill xmlns:a14="http://schemas.microsoft.com/office/drawing/2010/main" xmlns="">
                            <a:noFill/>
                          </a14:hiddenFill>
                        </a:ext>
                      </a:extLst>
                    </p:spPr>
                  </p:cxnSp>
                  <p:cxnSp>
                    <p:nvCxnSpPr>
                      <p:cNvPr id="44124" name="Straight Connector 117"/>
                      <p:cNvCxnSpPr>
                        <a:cxnSpLocks noChangeShapeType="1"/>
                      </p:cNvCxnSpPr>
                      <p:nvPr/>
                    </p:nvCxnSpPr>
                    <p:spPr bwMode="auto">
                      <a:xfrm>
                        <a:off x="8010852" y="3505295"/>
                        <a:ext cx="1004887" cy="0"/>
                      </a:xfrm>
                      <a:prstGeom prst="line">
                        <a:avLst/>
                      </a:prstGeom>
                      <a:noFill/>
                      <a:ln w="28575">
                        <a:solidFill>
                          <a:srgbClr val="A52C4B"/>
                        </a:solidFill>
                        <a:round/>
                        <a:headEnd/>
                        <a:tailEnd/>
                      </a:ln>
                      <a:extLst>
                        <a:ext uri="{909E8E84-426E-40dd-AFC4-6F175D3DCCD1}">
                          <a14:hiddenFill xmlns:a14="http://schemas.microsoft.com/office/drawing/2010/main" xmlns="">
                            <a:noFill/>
                          </a14:hiddenFill>
                        </a:ext>
                      </a:extLst>
                    </p:spPr>
                  </p:cxnSp>
                  <p:cxnSp>
                    <p:nvCxnSpPr>
                      <p:cNvPr id="44125" name="Straight Connector 117"/>
                      <p:cNvCxnSpPr>
                        <a:cxnSpLocks noChangeShapeType="1"/>
                      </p:cNvCxnSpPr>
                      <p:nvPr/>
                    </p:nvCxnSpPr>
                    <p:spPr bwMode="auto">
                      <a:xfrm>
                        <a:off x="9003039" y="3505295"/>
                        <a:ext cx="9525" cy="847725"/>
                      </a:xfrm>
                      <a:prstGeom prst="line">
                        <a:avLst/>
                      </a:prstGeom>
                      <a:noFill/>
                      <a:ln w="28575">
                        <a:solidFill>
                          <a:srgbClr val="A52C4B"/>
                        </a:solidFill>
                        <a:round/>
                        <a:headEnd/>
                        <a:tailEnd type="triangle" w="lg" len="med"/>
                      </a:ln>
                      <a:extLst>
                        <a:ext uri="{909E8E84-426E-40dd-AFC4-6F175D3DCCD1}">
                          <a14:hiddenFill xmlns:a14="http://schemas.microsoft.com/office/drawing/2010/main" xmlns="">
                            <a:noFill/>
                          </a14:hiddenFill>
                        </a:ext>
                      </a:extLst>
                    </p:spPr>
                  </p:cxnSp>
                  <p:cxnSp>
                    <p:nvCxnSpPr>
                      <p:cNvPr id="44126" name="Straight Connector 117"/>
                      <p:cNvCxnSpPr>
                        <a:cxnSpLocks noChangeShapeType="1"/>
                      </p:cNvCxnSpPr>
                      <p:nvPr/>
                    </p:nvCxnSpPr>
                    <p:spPr bwMode="auto">
                      <a:xfrm>
                        <a:off x="7950527" y="2117820"/>
                        <a:ext cx="2925762" cy="0"/>
                      </a:xfrm>
                      <a:prstGeom prst="line">
                        <a:avLst/>
                      </a:prstGeom>
                      <a:noFill/>
                      <a:ln w="28575">
                        <a:solidFill>
                          <a:srgbClr val="A52C4B"/>
                        </a:solidFill>
                        <a:round/>
                        <a:headEnd/>
                        <a:tailEnd/>
                      </a:ln>
                      <a:extLst>
                        <a:ext uri="{909E8E84-426E-40dd-AFC4-6F175D3DCCD1}">
                          <a14:hiddenFill xmlns:a14="http://schemas.microsoft.com/office/drawing/2010/main" xmlns="">
                            <a:noFill/>
                          </a14:hiddenFill>
                        </a:ext>
                      </a:extLst>
                    </p:spPr>
                  </p:cxnSp>
                  <p:cxnSp>
                    <p:nvCxnSpPr>
                      <p:cNvPr id="44127" name="Straight Connector 117"/>
                      <p:cNvCxnSpPr>
                        <a:cxnSpLocks noChangeShapeType="1"/>
                      </p:cNvCxnSpPr>
                      <p:nvPr/>
                    </p:nvCxnSpPr>
                    <p:spPr bwMode="auto">
                      <a:xfrm>
                        <a:off x="10879464" y="2113057"/>
                        <a:ext cx="7938" cy="2286000"/>
                      </a:xfrm>
                      <a:prstGeom prst="line">
                        <a:avLst/>
                      </a:prstGeom>
                      <a:noFill/>
                      <a:ln w="28575">
                        <a:solidFill>
                          <a:srgbClr val="A52C4B"/>
                        </a:solidFill>
                        <a:round/>
                        <a:headEnd/>
                        <a:tailEnd type="triangle" w="lg" len="med"/>
                      </a:ln>
                      <a:extLst>
                        <a:ext uri="{909E8E84-426E-40dd-AFC4-6F175D3DCCD1}">
                          <a14:hiddenFill xmlns:a14="http://schemas.microsoft.com/office/drawing/2010/main" xmlns="">
                            <a:noFill/>
                          </a14:hiddenFill>
                        </a:ext>
                      </a:extLst>
                    </p:spPr>
                  </p:cxnSp>
                  <p:cxnSp>
                    <p:nvCxnSpPr>
                      <p:cNvPr id="44128" name="Straight Connector 117"/>
                      <p:cNvCxnSpPr>
                        <a:cxnSpLocks noChangeShapeType="1"/>
                      </p:cNvCxnSpPr>
                      <p:nvPr/>
                    </p:nvCxnSpPr>
                    <p:spPr bwMode="auto">
                      <a:xfrm>
                        <a:off x="8806189" y="5249957"/>
                        <a:ext cx="354013" cy="0"/>
                      </a:xfrm>
                      <a:prstGeom prst="line">
                        <a:avLst/>
                      </a:prstGeom>
                      <a:noFill/>
                      <a:ln w="28575">
                        <a:solidFill>
                          <a:srgbClr val="A52C4B"/>
                        </a:solidFill>
                        <a:round/>
                        <a:headEnd/>
                        <a:tailEnd type="triangle" w="lg" len="med"/>
                      </a:ln>
                      <a:extLst>
                        <a:ext uri="{909E8E84-426E-40dd-AFC4-6F175D3DCCD1}">
                          <a14:hiddenFill xmlns:a14="http://schemas.microsoft.com/office/drawing/2010/main" xmlns="">
                            <a:noFill/>
                          </a14:hiddenFill>
                        </a:ext>
                      </a:extLst>
                    </p:spPr>
                  </p:cxnSp>
                  <p:sp>
                    <p:nvSpPr>
                      <p:cNvPr id="381" name="Rectangle 380"/>
                      <p:cNvSpPr/>
                      <p:nvPr/>
                    </p:nvSpPr>
                    <p:spPr>
                      <a:xfrm>
                        <a:off x="8097732" y="5088794"/>
                        <a:ext cx="723756" cy="356727"/>
                      </a:xfrm>
                      <a:prstGeom prst="rect">
                        <a:avLst/>
                      </a:prstGeom>
                    </p:spPr>
                    <p:txBody>
                      <a:bodyPr wrap="none">
                        <a:spAutoFit/>
                      </a:bodyPr>
                      <a:lstStyle/>
                      <a:p>
                        <a:pPr algn="ctr" defTabSz="914377">
                          <a:lnSpc>
                            <a:spcPct val="95000"/>
                          </a:lnSpc>
                          <a:defRPr/>
                        </a:pPr>
                        <a:r>
                          <a:rPr lang="en-US" sz="900" b="1" kern="0" dirty="0">
                            <a:solidFill>
                              <a:prstClr val="white"/>
                            </a:solidFill>
                            <a:cs typeface="Arial" panose="020B0604020202020204" pitchFamily="34" charset="0"/>
                          </a:rPr>
                          <a:t>Checkpoint</a:t>
                        </a:r>
                      </a:p>
                      <a:p>
                        <a:pPr algn="ctr" defTabSz="914377">
                          <a:lnSpc>
                            <a:spcPct val="95000"/>
                          </a:lnSpc>
                          <a:defRPr/>
                        </a:pPr>
                        <a:r>
                          <a:rPr lang="en-US" sz="900" b="1" kern="0" dirty="0">
                            <a:solidFill>
                              <a:prstClr val="white"/>
                            </a:solidFill>
                            <a:cs typeface="Arial" panose="020B0604020202020204" pitchFamily="34" charset="0"/>
                          </a:rPr>
                          <a:t>inhibition</a:t>
                        </a:r>
                      </a:p>
                    </p:txBody>
                  </p:sp>
                  <p:sp>
                    <p:nvSpPr>
                      <p:cNvPr id="382" name="AutoShape 34"/>
                      <p:cNvSpPr>
                        <a:spLocks noChangeArrowheads="1"/>
                      </p:cNvSpPr>
                      <p:nvPr/>
                    </p:nvSpPr>
                    <p:spPr bwMode="auto">
                      <a:xfrm>
                        <a:off x="7439388" y="2902246"/>
                        <a:ext cx="965190" cy="430323"/>
                      </a:xfrm>
                      <a:prstGeom prst="ellipse">
                        <a:avLst/>
                      </a:prstGeom>
                      <a:solidFill>
                        <a:srgbClr val="A52C4B"/>
                      </a:solidFill>
                      <a:ln w="28575">
                        <a:solidFill>
                          <a:srgbClr val="A52C4B"/>
                        </a:solidFill>
                        <a:round/>
                        <a:headEnd/>
                        <a:tailEnd/>
                      </a:ln>
                    </p:spPr>
                    <p:txBody>
                      <a:bodyPr lIns="0" tIns="0" rIns="0" bIns="0" anchor="ctr"/>
                      <a:lstStyle/>
                      <a:p>
                        <a:pPr algn="ctr" defTabSz="914377">
                          <a:lnSpc>
                            <a:spcPct val="95000"/>
                          </a:lnSpc>
                          <a:defRPr/>
                        </a:pPr>
                        <a:endParaRPr lang="en-US" sz="800" b="1" kern="0" dirty="0">
                          <a:solidFill>
                            <a:prstClr val="white"/>
                          </a:solidFill>
                          <a:cs typeface="Arial" panose="020B0604020202020204" pitchFamily="34" charset="0"/>
                        </a:endParaRPr>
                      </a:p>
                    </p:txBody>
                  </p:sp>
                  <p:sp>
                    <p:nvSpPr>
                      <p:cNvPr id="383" name="Rectangle 382"/>
                      <p:cNvSpPr/>
                      <p:nvPr/>
                    </p:nvSpPr>
                    <p:spPr>
                      <a:xfrm>
                        <a:off x="7344138" y="3813704"/>
                        <a:ext cx="1128173" cy="414444"/>
                      </a:xfrm>
                      <a:prstGeom prst="rect">
                        <a:avLst/>
                      </a:prstGeom>
                    </p:spPr>
                    <p:txBody>
                      <a:bodyPr>
                        <a:spAutoFit/>
                      </a:bodyPr>
                      <a:lstStyle/>
                      <a:p>
                        <a:pPr algn="ctr" defTabSz="914377">
                          <a:lnSpc>
                            <a:spcPct val="95000"/>
                          </a:lnSpc>
                          <a:defRPr/>
                        </a:pPr>
                        <a:r>
                          <a:rPr lang="en-US" sz="1100" b="1" kern="0" dirty="0">
                            <a:solidFill>
                              <a:prstClr val="white"/>
                            </a:solidFill>
                            <a:cs typeface="Arial" panose="020B0604020202020204" pitchFamily="34" charset="0"/>
                          </a:rPr>
                          <a:t>Metabolic regulation</a:t>
                        </a:r>
                      </a:p>
                    </p:txBody>
                  </p:sp>
                  <p:cxnSp>
                    <p:nvCxnSpPr>
                      <p:cNvPr id="44132" name="Straight Connector 117"/>
                      <p:cNvCxnSpPr>
                        <a:cxnSpLocks noChangeShapeType="1"/>
                      </p:cNvCxnSpPr>
                      <p:nvPr/>
                    </p:nvCxnSpPr>
                    <p:spPr bwMode="auto">
                      <a:xfrm flipH="1">
                        <a:off x="10752464" y="2422620"/>
                        <a:ext cx="1588" cy="1987550"/>
                      </a:xfrm>
                      <a:prstGeom prst="line">
                        <a:avLst/>
                      </a:prstGeom>
                      <a:noFill/>
                      <a:ln w="28575">
                        <a:solidFill>
                          <a:srgbClr val="A52C4B"/>
                        </a:solidFill>
                        <a:round/>
                        <a:headEnd/>
                        <a:tailEnd type="triangle" w="lg" len="med"/>
                      </a:ln>
                      <a:extLst>
                        <a:ext uri="{909E8E84-426E-40dd-AFC4-6F175D3DCCD1}">
                          <a14:hiddenFill xmlns:a14="http://schemas.microsoft.com/office/drawing/2010/main" xmlns="">
                            <a:noFill/>
                          </a14:hiddenFill>
                        </a:ext>
                      </a:extLst>
                    </p:spPr>
                  </p:cxnSp>
                  <p:cxnSp>
                    <p:nvCxnSpPr>
                      <p:cNvPr id="44133" name="Straight Connector 117"/>
                      <p:cNvCxnSpPr>
                        <a:cxnSpLocks noChangeShapeType="1"/>
                      </p:cNvCxnSpPr>
                      <p:nvPr/>
                    </p:nvCxnSpPr>
                    <p:spPr bwMode="auto">
                      <a:xfrm>
                        <a:off x="9755514" y="2435320"/>
                        <a:ext cx="1006475" cy="0"/>
                      </a:xfrm>
                      <a:prstGeom prst="line">
                        <a:avLst/>
                      </a:prstGeom>
                      <a:noFill/>
                      <a:ln w="28575">
                        <a:solidFill>
                          <a:srgbClr val="A52C4B"/>
                        </a:solidFill>
                        <a:round/>
                        <a:headEnd/>
                        <a:tailEnd/>
                      </a:ln>
                      <a:extLst>
                        <a:ext uri="{909E8E84-426E-40dd-AFC4-6F175D3DCCD1}">
                          <a14:hiddenFill xmlns:a14="http://schemas.microsoft.com/office/drawing/2010/main" xmlns="">
                            <a:noFill/>
                          </a14:hiddenFill>
                        </a:ext>
                      </a:extLst>
                    </p:spPr>
                  </p:cxnSp>
                  <p:sp>
                    <p:nvSpPr>
                      <p:cNvPr id="386" name="AutoShape 34"/>
                      <p:cNvSpPr>
                        <a:spLocks noChangeArrowheads="1"/>
                      </p:cNvSpPr>
                      <p:nvPr/>
                    </p:nvSpPr>
                    <p:spPr bwMode="auto">
                      <a:xfrm>
                        <a:off x="8988772" y="2235325"/>
                        <a:ext cx="914391" cy="411268"/>
                      </a:xfrm>
                      <a:prstGeom prst="ellipse">
                        <a:avLst/>
                      </a:prstGeom>
                      <a:solidFill>
                        <a:srgbClr val="A52C4B"/>
                      </a:solidFill>
                      <a:ln w="28575">
                        <a:solidFill>
                          <a:srgbClr val="A52C4B"/>
                        </a:solidFill>
                        <a:round/>
                        <a:headEnd/>
                        <a:tailEnd/>
                      </a:ln>
                    </p:spPr>
                    <p:txBody>
                      <a:bodyPr lIns="0" tIns="0" rIns="0" bIns="0" anchor="ctr"/>
                      <a:lstStyle/>
                      <a:p>
                        <a:pPr algn="ctr" defTabSz="914377">
                          <a:lnSpc>
                            <a:spcPct val="95000"/>
                          </a:lnSpc>
                          <a:defRPr/>
                        </a:pPr>
                        <a:r>
                          <a:rPr lang="en-US" sz="1100" b="1" kern="0" dirty="0">
                            <a:solidFill>
                              <a:prstClr val="white"/>
                            </a:solidFill>
                            <a:cs typeface="Arial" panose="020B0604020202020204" pitchFamily="34" charset="0"/>
                          </a:rPr>
                          <a:t>Innate Immunity</a:t>
                        </a:r>
                      </a:p>
                    </p:txBody>
                  </p:sp>
                </p:grpSp>
              </p:grpSp>
            </p:grpSp>
          </p:grpSp>
          <p:sp>
            <p:nvSpPr>
              <p:cNvPr id="363" name="Rectangle 362"/>
              <p:cNvSpPr/>
              <p:nvPr/>
            </p:nvSpPr>
            <p:spPr>
              <a:xfrm>
                <a:off x="7439388" y="2943532"/>
                <a:ext cx="992706" cy="355691"/>
              </a:xfrm>
              <a:prstGeom prst="rect">
                <a:avLst/>
              </a:prstGeom>
            </p:spPr>
            <p:txBody>
              <a:bodyPr>
                <a:spAutoFit/>
              </a:bodyPr>
              <a:lstStyle/>
              <a:p>
                <a:pPr algn="ctr" defTabSz="914377">
                  <a:lnSpc>
                    <a:spcPct val="95000"/>
                  </a:lnSpc>
                  <a:defRPr/>
                </a:pPr>
                <a:r>
                  <a:rPr lang="en-US" sz="900" b="1" kern="0" dirty="0">
                    <a:solidFill>
                      <a:prstClr val="white"/>
                    </a:solidFill>
                    <a:cs typeface="Arial" panose="020B0604020202020204" pitchFamily="34" charset="0"/>
                  </a:rPr>
                  <a:t>Therapeutic Vaccine</a:t>
                </a:r>
              </a:p>
            </p:txBody>
          </p:sp>
        </p:grpSp>
        <p:sp>
          <p:nvSpPr>
            <p:cNvPr id="44109" name="TextBox 341"/>
            <p:cNvSpPr txBox="1">
              <a:spLocks noChangeArrowheads="1"/>
            </p:cNvSpPr>
            <p:nvPr/>
          </p:nvSpPr>
          <p:spPr bwMode="auto">
            <a:xfrm>
              <a:off x="8233129" y="3810523"/>
              <a:ext cx="622093" cy="3386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912813" eaLnBrk="0" hangingPunct="0">
                <a:defRPr sz="2400">
                  <a:solidFill>
                    <a:schemeClr val="tx1"/>
                  </a:solidFill>
                  <a:latin typeface="Times New Roman" charset="0"/>
                  <a:ea typeface="ＭＳ Ｐゴシック" charset="0"/>
                  <a:cs typeface="ＭＳ Ｐゴシック" charset="0"/>
                </a:defRPr>
              </a:lvl1pPr>
              <a:lvl2pPr marL="742950" indent="-285750" defTabSz="912813" eaLnBrk="0" hangingPunct="0">
                <a:defRPr sz="2400">
                  <a:solidFill>
                    <a:schemeClr val="tx1"/>
                  </a:solidFill>
                  <a:latin typeface="Times New Roman" charset="0"/>
                  <a:ea typeface="ＭＳ Ｐゴシック" charset="0"/>
                </a:defRPr>
              </a:lvl2pPr>
              <a:lvl3pPr marL="1143000" indent="-228600" defTabSz="912813" eaLnBrk="0" hangingPunct="0">
                <a:defRPr sz="2400">
                  <a:solidFill>
                    <a:schemeClr val="tx1"/>
                  </a:solidFill>
                  <a:latin typeface="Times New Roman" charset="0"/>
                  <a:ea typeface="ＭＳ Ｐゴシック" charset="0"/>
                </a:defRPr>
              </a:lvl3pPr>
              <a:lvl4pPr marL="1600200" indent="-228600" defTabSz="912813" eaLnBrk="0" hangingPunct="0">
                <a:defRPr sz="2400">
                  <a:solidFill>
                    <a:schemeClr val="tx1"/>
                  </a:solidFill>
                  <a:latin typeface="Times New Roman" charset="0"/>
                  <a:ea typeface="ＭＳ Ｐゴシック" charset="0"/>
                </a:defRPr>
              </a:lvl4pPr>
              <a:lvl5pPr marL="2057400" indent="-228600" defTabSz="912813" eaLnBrk="0" hangingPunct="0">
                <a:defRPr sz="2400">
                  <a:solidFill>
                    <a:schemeClr val="tx1"/>
                  </a:solidFill>
                  <a:latin typeface="Times New Roman"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buFont typeface="Arial" charset="0"/>
                <a:buNone/>
              </a:pPr>
              <a:r>
                <a:rPr lang="en-US" sz="800" i="1">
                  <a:solidFill>
                    <a:srgbClr val="000000"/>
                  </a:solidFill>
                  <a:latin typeface="Arial" charset="0"/>
                  <a:cs typeface="Arial" charset="0"/>
                </a:rPr>
                <a:t>IDO1</a:t>
              </a:r>
            </a:p>
            <a:p>
              <a:pPr eaLnBrk="1" hangingPunct="1">
                <a:buFont typeface="Arial" charset="0"/>
                <a:buNone/>
              </a:pPr>
              <a:r>
                <a:rPr lang="en-US" sz="800" i="1">
                  <a:solidFill>
                    <a:srgbClr val="000000"/>
                  </a:solidFill>
                  <a:latin typeface="Arial" charset="0"/>
                  <a:cs typeface="Arial" charset="0"/>
                </a:rPr>
                <a:t>Arginase</a:t>
              </a:r>
            </a:p>
          </p:txBody>
        </p:sp>
      </p:grpSp>
      <p:sp>
        <p:nvSpPr>
          <p:cNvPr id="44096" name="TextBox 514"/>
          <p:cNvSpPr txBox="1">
            <a:spLocks noChangeArrowheads="1"/>
          </p:cNvSpPr>
          <p:nvPr/>
        </p:nvSpPr>
        <p:spPr bwMode="auto">
          <a:xfrm>
            <a:off x="4739217" y="1441450"/>
            <a:ext cx="1837267" cy="2241893"/>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38" tIns="45719" rIns="91438" bIns="45719">
            <a:spAutoFit/>
          </a:bodyPr>
          <a:lstStyle>
            <a:lvl1pPr defTabSz="512763" eaLnBrk="0" hangingPunct="0">
              <a:defRPr sz="2400">
                <a:solidFill>
                  <a:schemeClr val="tx1"/>
                </a:solidFill>
                <a:latin typeface="Times New Roman" charset="0"/>
                <a:ea typeface="ＭＳ Ｐゴシック" charset="0"/>
                <a:cs typeface="ＭＳ Ｐゴシック" charset="0"/>
              </a:defRPr>
            </a:lvl1pPr>
            <a:lvl2pPr marL="742950" indent="-285750" defTabSz="512763" eaLnBrk="0" hangingPunct="0">
              <a:defRPr sz="2400">
                <a:solidFill>
                  <a:schemeClr val="tx1"/>
                </a:solidFill>
                <a:latin typeface="Times New Roman" charset="0"/>
                <a:ea typeface="ＭＳ Ｐゴシック" charset="0"/>
              </a:defRPr>
            </a:lvl2pPr>
            <a:lvl3pPr marL="1143000" indent="-228600" defTabSz="512763" eaLnBrk="0" hangingPunct="0">
              <a:defRPr sz="2400">
                <a:solidFill>
                  <a:schemeClr val="tx1"/>
                </a:solidFill>
                <a:latin typeface="Times New Roman" charset="0"/>
                <a:ea typeface="ＭＳ Ｐゴシック" charset="0"/>
              </a:defRPr>
            </a:lvl3pPr>
            <a:lvl4pPr marL="1600200" indent="-228600" defTabSz="512763" eaLnBrk="0" hangingPunct="0">
              <a:defRPr sz="2400">
                <a:solidFill>
                  <a:schemeClr val="tx1"/>
                </a:solidFill>
                <a:latin typeface="Times New Roman" charset="0"/>
                <a:ea typeface="ＭＳ Ｐゴシック" charset="0"/>
              </a:defRPr>
            </a:lvl4pPr>
            <a:lvl5pPr marL="2057400" indent="-228600" defTabSz="512763" eaLnBrk="0" hangingPunct="0">
              <a:defRPr sz="2400">
                <a:solidFill>
                  <a:schemeClr val="tx1"/>
                </a:solidFill>
                <a:latin typeface="Times New Roman" charset="0"/>
                <a:ea typeface="ＭＳ Ｐゴシック" charset="0"/>
              </a:defRPr>
            </a:lvl5pPr>
            <a:lvl6pPr marL="2514600" indent="-228600" defTabSz="5127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5127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5127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512763"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90000"/>
              </a:lnSpc>
            </a:pPr>
            <a:r>
              <a:rPr lang="en-US" sz="1200" b="1" u="sng">
                <a:solidFill>
                  <a:srgbClr val="FFFFFF"/>
                </a:solidFill>
                <a:latin typeface="Arial Narrow" charset="0"/>
                <a:cs typeface="Arial" charset="0"/>
              </a:rPr>
              <a:t>Capsid allosteric modulator</a:t>
            </a:r>
          </a:p>
          <a:p>
            <a:pPr eaLnBrk="1" hangingPunct="1">
              <a:lnSpc>
                <a:spcPct val="90000"/>
              </a:lnSpc>
            </a:pPr>
            <a:r>
              <a:rPr lang="en-US" sz="1100" b="1">
                <a:solidFill>
                  <a:srgbClr val="FFFFFF"/>
                </a:solidFill>
                <a:latin typeface="Arial Narrow" charset="0"/>
                <a:cs typeface="Arial" charset="0"/>
              </a:rPr>
              <a:t>NVR 3-778	    	JNJ-379</a:t>
            </a:r>
          </a:p>
          <a:p>
            <a:pPr eaLnBrk="1" hangingPunct="1">
              <a:lnSpc>
                <a:spcPct val="90000"/>
              </a:lnSpc>
            </a:pPr>
            <a:r>
              <a:rPr lang="en-US" sz="1100" b="1">
                <a:solidFill>
                  <a:srgbClr val="FFFFFF"/>
                </a:solidFill>
                <a:latin typeface="Arial Narrow" charset="0"/>
              </a:rPr>
              <a:t>JNJ-440 	  	</a:t>
            </a:r>
            <a:r>
              <a:rPr lang="en-US" sz="1100" b="1">
                <a:solidFill>
                  <a:srgbClr val="FFFFFF"/>
                </a:solidFill>
                <a:latin typeface="Arial Narrow" charset="0"/>
                <a:cs typeface="Arial" charset="0"/>
              </a:rPr>
              <a:t>RO7049389</a:t>
            </a:r>
            <a:endParaRPr lang="en-US" sz="1100" b="1">
              <a:solidFill>
                <a:srgbClr val="FFFFFF"/>
              </a:solidFill>
              <a:latin typeface="Arial Narrow" charset="0"/>
            </a:endParaRPr>
          </a:p>
          <a:p>
            <a:pPr eaLnBrk="1" hangingPunct="1">
              <a:lnSpc>
                <a:spcPct val="90000"/>
              </a:lnSpc>
            </a:pPr>
            <a:r>
              <a:rPr lang="en-US" sz="1100" b="1">
                <a:solidFill>
                  <a:srgbClr val="FFFFFF"/>
                </a:solidFill>
                <a:latin typeface="Arial Narrow" charset="0"/>
                <a:cs typeface="Arial" charset="0"/>
              </a:rPr>
              <a:t>ABI-H0731   	ABI-H2158</a:t>
            </a:r>
          </a:p>
          <a:p>
            <a:pPr eaLnBrk="1" hangingPunct="1">
              <a:lnSpc>
                <a:spcPct val="90000"/>
              </a:lnSpc>
            </a:pPr>
            <a:r>
              <a:rPr lang="en-US" sz="1100" b="1">
                <a:solidFill>
                  <a:srgbClr val="FFFFFF"/>
                </a:solidFill>
                <a:latin typeface="Arial Narrow" charset="0"/>
                <a:cs typeface="Arial" charset="0"/>
              </a:rPr>
              <a:t>ABI-H3733	</a:t>
            </a:r>
            <a:r>
              <a:rPr lang="en-US" sz="1100">
                <a:solidFill>
                  <a:srgbClr val="FFFFFF"/>
                </a:solidFill>
                <a:cs typeface="Arial" charset="0"/>
              </a:rPr>
              <a:t>AT-130</a:t>
            </a:r>
            <a:endParaRPr lang="en-US" sz="1100" b="1">
              <a:solidFill>
                <a:srgbClr val="FFFFFF"/>
              </a:solidFill>
              <a:latin typeface="Arial Narrow" charset="0"/>
              <a:cs typeface="Arial" charset="0"/>
            </a:endParaRPr>
          </a:p>
          <a:p>
            <a:pPr eaLnBrk="1" hangingPunct="1">
              <a:lnSpc>
                <a:spcPct val="90000"/>
              </a:lnSpc>
            </a:pPr>
            <a:r>
              <a:rPr lang="en-US" sz="1100">
                <a:solidFill>
                  <a:srgbClr val="FFFFFF"/>
                </a:solidFill>
                <a:cs typeface="Arial" charset="0"/>
              </a:rPr>
              <a:t>BAY41-4109 	HAP-12</a:t>
            </a:r>
            <a:r>
              <a:rPr lang="en-US" sz="1100" b="1">
                <a:solidFill>
                  <a:srgbClr val="FFFFFF"/>
                </a:solidFill>
                <a:latin typeface="Arial Narrow" charset="0"/>
                <a:cs typeface="Arial" charset="0"/>
              </a:rPr>
              <a:t>	    GLS4JHS	    	HAP_R01 </a:t>
            </a:r>
          </a:p>
          <a:p>
            <a:pPr eaLnBrk="1" hangingPunct="1">
              <a:lnSpc>
                <a:spcPct val="90000"/>
              </a:lnSpc>
            </a:pPr>
            <a:r>
              <a:rPr lang="en-US" sz="1100" b="1">
                <a:solidFill>
                  <a:srgbClr val="FFFFFF"/>
                </a:solidFill>
                <a:latin typeface="Arial Narrow" charset="0"/>
                <a:cs typeface="Arial" charset="0"/>
              </a:rPr>
              <a:t>SBA_R01	    	AB-423</a:t>
            </a:r>
          </a:p>
          <a:p>
            <a:pPr eaLnBrk="1" hangingPunct="1">
              <a:lnSpc>
                <a:spcPct val="90000"/>
              </a:lnSpc>
            </a:pPr>
            <a:r>
              <a:rPr lang="en-US" sz="1100">
                <a:solidFill>
                  <a:srgbClr val="FFFFFF"/>
                </a:solidFill>
                <a:cs typeface="Arial" charset="0"/>
              </a:rPr>
              <a:t>AB-506	    	RG-7907</a:t>
            </a:r>
            <a:endParaRPr lang="en-US" sz="1100" b="1">
              <a:solidFill>
                <a:srgbClr val="FFFFFF"/>
              </a:solidFill>
              <a:latin typeface="Arial Narrow" charset="0"/>
              <a:cs typeface="Arial" charset="0"/>
            </a:endParaRPr>
          </a:p>
          <a:p>
            <a:pPr eaLnBrk="1" hangingPunct="1">
              <a:lnSpc>
                <a:spcPct val="90000"/>
              </a:lnSpc>
            </a:pPr>
            <a:r>
              <a:rPr lang="en-US" sz="1100">
                <a:solidFill>
                  <a:srgbClr val="FFFFFF"/>
                </a:solidFill>
                <a:cs typeface="Arial" charset="0"/>
              </a:rPr>
              <a:t>EP-027367   	 EDP-514</a:t>
            </a:r>
          </a:p>
          <a:p>
            <a:pPr eaLnBrk="1" hangingPunct="1">
              <a:lnSpc>
                <a:spcPct val="90000"/>
              </a:lnSpc>
            </a:pPr>
            <a:r>
              <a:rPr lang="en-US" sz="1100" b="1">
                <a:solidFill>
                  <a:srgbClr val="FFFFFF"/>
                </a:solidFill>
                <a:latin typeface="Arial Narrow" charset="0"/>
                <a:cs typeface="Arial" charset="0"/>
              </a:rPr>
              <a:t>GLP-26</a:t>
            </a:r>
          </a:p>
        </p:txBody>
      </p:sp>
      <p:sp>
        <p:nvSpPr>
          <p:cNvPr id="390" name="TextBox 517"/>
          <p:cNvSpPr txBox="1"/>
          <p:nvPr/>
        </p:nvSpPr>
        <p:spPr>
          <a:xfrm>
            <a:off x="2832100" y="5157789"/>
            <a:ext cx="2262717" cy="1614487"/>
          </a:xfrm>
          <a:prstGeom prst="rect">
            <a:avLst/>
          </a:prstGeom>
          <a:solidFill>
            <a:schemeClr val="accent3">
              <a:lumMod val="50000"/>
              <a:lumOff val="50000"/>
            </a:schemeClr>
          </a:solidFill>
        </p:spPr>
        <p:txBody>
          <a:bodyPr lIns="91438" tIns="45719" rIns="91438" bIns="45719">
            <a:spAutoFit/>
          </a:bodyPr>
          <a:lstStyle/>
          <a:p>
            <a:pPr defTabSz="514312">
              <a:defRPr/>
            </a:pPr>
            <a:r>
              <a:rPr lang="en-US" sz="1100" b="1" u="sng" dirty="0">
                <a:solidFill>
                  <a:srgbClr val="1F497D"/>
                </a:solidFill>
                <a:latin typeface="Arial Narrow" pitchFamily="34" charset="0"/>
                <a:cs typeface="Arial"/>
              </a:rPr>
              <a:t>siRNA/LNA</a:t>
            </a:r>
          </a:p>
          <a:p>
            <a:pPr defTabSz="514312">
              <a:defRPr/>
            </a:pPr>
            <a:r>
              <a:rPr lang="en-US" sz="1100" b="1" dirty="0">
                <a:solidFill>
                  <a:srgbClr val="1F497D"/>
                </a:solidFill>
                <a:latin typeface="Arial Narrow" pitchFamily="34" charset="0"/>
                <a:cs typeface="Arial"/>
              </a:rPr>
              <a:t>ARC-520</a:t>
            </a:r>
          </a:p>
          <a:p>
            <a:pPr defTabSz="514312">
              <a:defRPr/>
            </a:pPr>
            <a:r>
              <a:rPr lang="en-US" sz="1100" b="1" dirty="0">
                <a:solidFill>
                  <a:srgbClr val="1F497D"/>
                </a:solidFill>
                <a:latin typeface="Arial Narrow" pitchFamily="34" charset="0"/>
                <a:cs typeface="Arial"/>
              </a:rPr>
              <a:t>ARC-521</a:t>
            </a:r>
          </a:p>
          <a:p>
            <a:pPr defTabSz="514312">
              <a:defRPr/>
            </a:pPr>
            <a:r>
              <a:rPr lang="en-US" sz="1100" b="1" dirty="0">
                <a:solidFill>
                  <a:srgbClr val="1F497D"/>
                </a:solidFill>
                <a:latin typeface="Arial Narrow" pitchFamily="34" charset="0"/>
                <a:cs typeface="Arial"/>
              </a:rPr>
              <a:t>ARB-1467</a:t>
            </a:r>
          </a:p>
          <a:p>
            <a:pPr defTabSz="514312">
              <a:defRPr/>
            </a:pPr>
            <a:r>
              <a:rPr lang="en-US" sz="1100" b="1" dirty="0">
                <a:solidFill>
                  <a:srgbClr val="1F497D"/>
                </a:solidFill>
                <a:latin typeface="Arial Narrow" pitchFamily="34" charset="0"/>
                <a:cs typeface="Arial"/>
              </a:rPr>
              <a:t>ARB-1740</a:t>
            </a:r>
          </a:p>
          <a:p>
            <a:pPr defTabSz="514312">
              <a:defRPr/>
            </a:pPr>
            <a:r>
              <a:rPr lang="en-US" sz="1100" dirty="0">
                <a:solidFill>
                  <a:srgbClr val="1F497D"/>
                </a:solidFill>
                <a:cs typeface="Arial"/>
              </a:rPr>
              <a:t>AB-739</a:t>
            </a:r>
            <a:r>
              <a:rPr lang="en-US" sz="1100" b="1" dirty="0">
                <a:solidFill>
                  <a:srgbClr val="1F497D"/>
                </a:solidFill>
                <a:latin typeface="Arial Narrow" pitchFamily="34" charset="0"/>
                <a:cs typeface="Arial"/>
              </a:rPr>
              <a:t> </a:t>
            </a:r>
          </a:p>
          <a:p>
            <a:pPr defTabSz="514312">
              <a:defRPr/>
            </a:pPr>
            <a:r>
              <a:rPr lang="en-US" sz="1100" b="1" dirty="0">
                <a:solidFill>
                  <a:srgbClr val="1F497D"/>
                </a:solidFill>
                <a:latin typeface="Arial Narrow" pitchFamily="34" charset="0"/>
                <a:cs typeface="Arial"/>
              </a:rPr>
              <a:t>ALN-HBV</a:t>
            </a:r>
          </a:p>
          <a:p>
            <a:pPr defTabSz="514312">
              <a:defRPr/>
            </a:pPr>
            <a:r>
              <a:rPr lang="en-US" sz="1100" b="1" dirty="0">
                <a:solidFill>
                  <a:srgbClr val="1F497D"/>
                </a:solidFill>
                <a:latin typeface="Arial Narrow" pitchFamily="34" charset="0"/>
                <a:cs typeface="Arial"/>
              </a:rPr>
              <a:t>RO7062931</a:t>
            </a:r>
          </a:p>
          <a:p>
            <a:pPr defTabSz="514312">
              <a:defRPr/>
            </a:pPr>
            <a:r>
              <a:rPr lang="en-US" sz="1100" b="1" dirty="0">
                <a:solidFill>
                  <a:srgbClr val="1F497D"/>
                </a:solidFill>
                <a:latin typeface="Arial Narrow" pitchFamily="34" charset="0"/>
                <a:cs typeface="Arial"/>
              </a:rPr>
              <a:t>GSK3228836 </a:t>
            </a:r>
          </a:p>
        </p:txBody>
      </p:sp>
      <p:sp>
        <p:nvSpPr>
          <p:cNvPr id="391" name="TextBox 518"/>
          <p:cNvSpPr txBox="1"/>
          <p:nvPr/>
        </p:nvSpPr>
        <p:spPr>
          <a:xfrm>
            <a:off x="5715000" y="4603750"/>
            <a:ext cx="956733" cy="769938"/>
          </a:xfrm>
          <a:prstGeom prst="rect">
            <a:avLst/>
          </a:prstGeom>
          <a:solidFill>
            <a:srgbClr val="FF00FF"/>
          </a:solidFill>
        </p:spPr>
        <p:txBody>
          <a:bodyPr lIns="91438" tIns="45719" rIns="91438" bIns="45719">
            <a:spAutoFit/>
          </a:bodyPr>
          <a:lstStyle/>
          <a:p>
            <a:pPr defTabSz="514312">
              <a:defRPr/>
            </a:pPr>
            <a:r>
              <a:rPr lang="en-US" sz="1100" b="1" u="sng" dirty="0">
                <a:solidFill>
                  <a:srgbClr val="FFFFFF"/>
                </a:solidFill>
                <a:effectLst>
                  <a:outerShdw blurRad="38100" dist="38100" dir="2700000" algn="tl">
                    <a:srgbClr val="000000">
                      <a:alpha val="43137"/>
                    </a:srgbClr>
                  </a:outerShdw>
                </a:effectLst>
                <a:latin typeface="Arial Narrow" pitchFamily="34" charset="0"/>
                <a:cs typeface="Arial"/>
              </a:rPr>
              <a:t>NUCs</a:t>
            </a:r>
          </a:p>
          <a:p>
            <a:pPr marL="99118" indent="-99118" defTabSz="514312">
              <a:buFont typeface="+mj-lt"/>
              <a:buAutoNum type="arabicPeriod"/>
              <a:defRPr/>
            </a:pPr>
            <a:r>
              <a:rPr lang="en-US" sz="1100" b="1" dirty="0">
                <a:solidFill>
                  <a:srgbClr val="FFFFFF"/>
                </a:solidFill>
                <a:effectLst>
                  <a:outerShdw blurRad="38100" dist="38100" dir="2700000" algn="tl">
                    <a:srgbClr val="000000">
                      <a:alpha val="43137"/>
                    </a:srgbClr>
                  </a:outerShdw>
                </a:effectLst>
                <a:latin typeface="Arial Narrow" pitchFamily="34" charset="0"/>
                <a:cs typeface="Arial"/>
              </a:rPr>
              <a:t>ETV</a:t>
            </a:r>
          </a:p>
          <a:p>
            <a:pPr marL="99118" indent="-99118" defTabSz="514312">
              <a:buFont typeface="+mj-lt"/>
              <a:buAutoNum type="arabicPeriod"/>
              <a:defRPr/>
            </a:pPr>
            <a:r>
              <a:rPr lang="en-US" sz="1100" b="1" dirty="0">
                <a:solidFill>
                  <a:srgbClr val="FFFFFF"/>
                </a:solidFill>
                <a:effectLst>
                  <a:outerShdw blurRad="38100" dist="38100" dir="2700000" algn="tl">
                    <a:srgbClr val="000000">
                      <a:alpha val="43137"/>
                    </a:srgbClr>
                  </a:outerShdw>
                </a:effectLst>
                <a:latin typeface="Arial Narrow" pitchFamily="34" charset="0"/>
                <a:cs typeface="Arial"/>
              </a:rPr>
              <a:t>TDF</a:t>
            </a:r>
          </a:p>
          <a:p>
            <a:pPr marL="99118" indent="-99118" defTabSz="514312">
              <a:buFont typeface="+mj-lt"/>
              <a:buAutoNum type="arabicPeriod"/>
              <a:defRPr/>
            </a:pPr>
            <a:r>
              <a:rPr lang="en-US" sz="1100" b="1" dirty="0">
                <a:solidFill>
                  <a:srgbClr val="FFFFFF"/>
                </a:solidFill>
                <a:effectLst>
                  <a:outerShdw blurRad="38100" dist="38100" dir="2700000" algn="tl">
                    <a:srgbClr val="000000">
                      <a:alpha val="43137"/>
                    </a:srgbClr>
                  </a:outerShdw>
                </a:effectLst>
                <a:latin typeface="Arial Narrow" pitchFamily="34" charset="0"/>
                <a:cs typeface="Arial"/>
              </a:rPr>
              <a:t>TAF </a:t>
            </a:r>
          </a:p>
        </p:txBody>
      </p:sp>
      <p:sp>
        <p:nvSpPr>
          <p:cNvPr id="392" name="TextBox 519"/>
          <p:cNvSpPr txBox="1"/>
          <p:nvPr/>
        </p:nvSpPr>
        <p:spPr>
          <a:xfrm>
            <a:off x="1200151" y="2368551"/>
            <a:ext cx="1534583" cy="600075"/>
          </a:xfrm>
          <a:prstGeom prst="rect">
            <a:avLst/>
          </a:prstGeom>
          <a:solidFill>
            <a:srgbClr val="FF0000"/>
          </a:solidFill>
        </p:spPr>
        <p:txBody>
          <a:bodyPr lIns="91438" tIns="45719" rIns="91438" bIns="45719">
            <a:spAutoFit/>
          </a:bodyPr>
          <a:lstStyle/>
          <a:p>
            <a:pPr defTabSz="514312">
              <a:defRPr/>
            </a:pPr>
            <a:r>
              <a:rPr lang="en-GB" altLang="en-US" sz="1100" b="1" u="sng" dirty="0">
                <a:solidFill>
                  <a:srgbClr val="FFFFFF"/>
                </a:solidFill>
                <a:latin typeface="Arial Narrow" pitchFamily="34" charset="0"/>
              </a:rPr>
              <a:t>Entry inhibitor</a:t>
            </a:r>
          </a:p>
          <a:p>
            <a:pPr defTabSz="514312">
              <a:defRPr/>
            </a:pPr>
            <a:r>
              <a:rPr lang="en-GB" altLang="en-US" sz="1100" b="1" dirty="0" err="1">
                <a:solidFill>
                  <a:srgbClr val="FFFFFF"/>
                </a:solidFill>
                <a:latin typeface="Arial Narrow" pitchFamily="34" charset="0"/>
              </a:rPr>
              <a:t>Myrcludex</a:t>
            </a:r>
            <a:r>
              <a:rPr lang="en-GB" altLang="en-US" sz="1100" b="1" dirty="0">
                <a:solidFill>
                  <a:srgbClr val="FFFFFF"/>
                </a:solidFill>
                <a:latin typeface="Arial Narrow" pitchFamily="34" charset="0"/>
              </a:rPr>
              <a:t> B</a:t>
            </a:r>
          </a:p>
          <a:p>
            <a:pPr defTabSz="514312">
              <a:defRPr/>
            </a:pPr>
            <a:r>
              <a:rPr lang="en-GB" sz="1100" b="1" dirty="0">
                <a:solidFill>
                  <a:srgbClr val="FFFFFF"/>
                </a:solidFill>
                <a:latin typeface="Arial Narrow" pitchFamily="34" charset="0"/>
              </a:rPr>
              <a:t>A</a:t>
            </a:r>
            <a:r>
              <a:rPr lang="en-GB" sz="1100" b="1" dirty="0" err="1">
                <a:solidFill>
                  <a:srgbClr val="FFFFFF"/>
                </a:solidFill>
                <a:latin typeface="Arial Narrow" pitchFamily="34" charset="0"/>
              </a:rPr>
              <a:t>ntibodies</a:t>
            </a:r>
            <a:endParaRPr lang="en-US" sz="1100" b="1" dirty="0">
              <a:solidFill>
                <a:srgbClr val="FFFFFF"/>
              </a:solidFill>
              <a:effectLst>
                <a:outerShdw blurRad="38100" dist="38100" dir="2700000" algn="tl">
                  <a:srgbClr val="000000">
                    <a:alpha val="43137"/>
                  </a:srgbClr>
                </a:outerShdw>
              </a:effectLst>
              <a:latin typeface="Arial Narrow" pitchFamily="34" charset="0"/>
              <a:cs typeface="Arial"/>
            </a:endParaRPr>
          </a:p>
        </p:txBody>
      </p:sp>
      <p:sp>
        <p:nvSpPr>
          <p:cNvPr id="44100" name="TextBox 520"/>
          <p:cNvSpPr txBox="1">
            <a:spLocks noChangeArrowheads="1"/>
          </p:cNvSpPr>
          <p:nvPr/>
        </p:nvSpPr>
        <p:spPr bwMode="auto">
          <a:xfrm>
            <a:off x="431800" y="4787901"/>
            <a:ext cx="1255184" cy="600075"/>
          </a:xfrm>
          <a:prstGeom prst="rect">
            <a:avLst/>
          </a:prstGeom>
          <a:solidFill>
            <a:srgbClr val="C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38" tIns="45719" rIns="91438" bIns="45719">
            <a:spAutoFit/>
          </a:bodyPr>
          <a:lstStyle>
            <a:lvl1pPr defTabSz="512763" eaLnBrk="0" hangingPunct="0">
              <a:defRPr sz="2400">
                <a:solidFill>
                  <a:schemeClr val="tx1"/>
                </a:solidFill>
                <a:latin typeface="Times New Roman" charset="0"/>
                <a:ea typeface="ＭＳ Ｐゴシック" charset="0"/>
                <a:cs typeface="ＭＳ Ｐゴシック" charset="0"/>
              </a:defRPr>
            </a:lvl1pPr>
            <a:lvl2pPr marL="742950" indent="-285750" defTabSz="512763" eaLnBrk="0" hangingPunct="0">
              <a:defRPr sz="2400">
                <a:solidFill>
                  <a:schemeClr val="tx1"/>
                </a:solidFill>
                <a:latin typeface="Times New Roman" charset="0"/>
                <a:ea typeface="ＭＳ Ｐゴシック" charset="0"/>
              </a:defRPr>
            </a:lvl2pPr>
            <a:lvl3pPr marL="1143000" indent="-228600" defTabSz="512763" eaLnBrk="0" hangingPunct="0">
              <a:defRPr sz="2400">
                <a:solidFill>
                  <a:schemeClr val="tx1"/>
                </a:solidFill>
                <a:latin typeface="Times New Roman" charset="0"/>
                <a:ea typeface="ＭＳ Ｐゴシック" charset="0"/>
              </a:defRPr>
            </a:lvl3pPr>
            <a:lvl4pPr marL="1600200" indent="-228600" defTabSz="512763" eaLnBrk="0" hangingPunct="0">
              <a:defRPr sz="2400">
                <a:solidFill>
                  <a:schemeClr val="tx1"/>
                </a:solidFill>
                <a:latin typeface="Times New Roman" charset="0"/>
                <a:ea typeface="ＭＳ Ｐゴシック" charset="0"/>
              </a:defRPr>
            </a:lvl4pPr>
            <a:lvl5pPr marL="2057400" indent="-228600" defTabSz="512763" eaLnBrk="0" hangingPunct="0">
              <a:defRPr sz="2400">
                <a:solidFill>
                  <a:schemeClr val="tx1"/>
                </a:solidFill>
                <a:latin typeface="Times New Roman" charset="0"/>
                <a:ea typeface="ＭＳ Ｐゴシック" charset="0"/>
              </a:defRPr>
            </a:lvl5pPr>
            <a:lvl6pPr marL="2514600" indent="-228600" defTabSz="5127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5127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5127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512763"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100" b="1" u="sng">
                <a:solidFill>
                  <a:srgbClr val="FFFFFF"/>
                </a:solidFill>
                <a:latin typeface="Arial Narrow" charset="0"/>
                <a:cs typeface="Arial" charset="0"/>
              </a:rPr>
              <a:t>NAPs</a:t>
            </a:r>
          </a:p>
          <a:p>
            <a:pPr eaLnBrk="1" hangingPunct="1"/>
            <a:r>
              <a:rPr lang="en-US" sz="1100" b="1">
                <a:solidFill>
                  <a:srgbClr val="FFFFFF"/>
                </a:solidFill>
                <a:latin typeface="Arial Narrow" charset="0"/>
                <a:cs typeface="Arial" charset="0"/>
              </a:rPr>
              <a:t>REP2055</a:t>
            </a:r>
          </a:p>
          <a:p>
            <a:pPr eaLnBrk="1" hangingPunct="1"/>
            <a:r>
              <a:rPr lang="en-US" sz="1100" b="1">
                <a:solidFill>
                  <a:srgbClr val="FFFFFF"/>
                </a:solidFill>
                <a:latin typeface="Arial Narrow" charset="0"/>
                <a:cs typeface="Arial" charset="0"/>
              </a:rPr>
              <a:t>REP2139</a:t>
            </a:r>
          </a:p>
        </p:txBody>
      </p:sp>
      <p:sp>
        <p:nvSpPr>
          <p:cNvPr id="394" name="TextBox 521"/>
          <p:cNvSpPr txBox="1"/>
          <p:nvPr/>
        </p:nvSpPr>
        <p:spPr>
          <a:xfrm>
            <a:off x="1200151" y="4149725"/>
            <a:ext cx="1631949" cy="431800"/>
          </a:xfrm>
          <a:prstGeom prst="rect">
            <a:avLst/>
          </a:prstGeom>
          <a:solidFill>
            <a:schemeClr val="accent3">
              <a:lumMod val="50000"/>
              <a:lumOff val="50000"/>
            </a:schemeClr>
          </a:solidFill>
        </p:spPr>
        <p:txBody>
          <a:bodyPr lIns="91438" tIns="45719" rIns="91438" bIns="45719">
            <a:spAutoFit/>
          </a:bodyPr>
          <a:lstStyle/>
          <a:p>
            <a:pPr algn="ctr" defTabSz="514312">
              <a:defRPr/>
            </a:pPr>
            <a:r>
              <a:rPr lang="en-US" sz="1100" b="1" u="sng" dirty="0">
                <a:solidFill>
                  <a:srgbClr val="1F497D"/>
                </a:solidFill>
                <a:latin typeface="Arial Narrow" pitchFamily="34" charset="0"/>
                <a:cs typeface="Arial"/>
              </a:rPr>
              <a:t>RNA destabilizers</a:t>
            </a:r>
          </a:p>
          <a:p>
            <a:pPr algn="ctr" defTabSz="514312">
              <a:defRPr/>
            </a:pPr>
            <a:r>
              <a:rPr lang="en-US" sz="1100" dirty="0">
                <a:solidFill>
                  <a:srgbClr val="1F497D"/>
                </a:solidFill>
                <a:cs typeface="Arial"/>
              </a:rPr>
              <a:t>AB-492</a:t>
            </a:r>
            <a:endParaRPr lang="en-US" sz="1100" b="1" dirty="0">
              <a:solidFill>
                <a:srgbClr val="1F497D"/>
              </a:solidFill>
              <a:cs typeface="Arial"/>
            </a:endParaRPr>
          </a:p>
        </p:txBody>
      </p:sp>
      <p:sp>
        <p:nvSpPr>
          <p:cNvPr id="395" name="TextBox 522"/>
          <p:cNvSpPr txBox="1"/>
          <p:nvPr/>
        </p:nvSpPr>
        <p:spPr>
          <a:xfrm>
            <a:off x="4064000" y="5084763"/>
            <a:ext cx="1551517" cy="857250"/>
          </a:xfrm>
          <a:prstGeom prst="rect">
            <a:avLst/>
          </a:prstGeom>
          <a:solidFill>
            <a:srgbClr val="990099"/>
          </a:solidFill>
        </p:spPr>
        <p:txBody>
          <a:bodyPr lIns="91438" tIns="45719" rIns="91438" bIns="45719">
            <a:spAutoFit/>
          </a:bodyPr>
          <a:lstStyle/>
          <a:p>
            <a:pPr algn="ctr" defTabSz="514312">
              <a:lnSpc>
                <a:spcPct val="90000"/>
              </a:lnSpc>
              <a:defRPr/>
            </a:pPr>
            <a:r>
              <a:rPr lang="en-US" sz="1100" b="1" u="sng" dirty="0">
                <a:solidFill>
                  <a:srgbClr val="FFFFFF"/>
                </a:solidFill>
                <a:effectLst>
                  <a:outerShdw blurRad="38100" dist="38100" dir="2700000" algn="tl">
                    <a:srgbClr val="000000">
                      <a:alpha val="43137"/>
                    </a:srgbClr>
                  </a:outerShdw>
                </a:effectLst>
                <a:latin typeface="Arial Narrow" pitchFamily="34" charset="0"/>
                <a:cs typeface="Arial"/>
              </a:rPr>
              <a:t>Gene Editing</a:t>
            </a:r>
          </a:p>
          <a:p>
            <a:pPr algn="ctr" defTabSz="514312">
              <a:lnSpc>
                <a:spcPct val="90000"/>
              </a:lnSpc>
              <a:defRPr/>
            </a:pPr>
            <a:r>
              <a:rPr lang="en-US" sz="1100" b="1" dirty="0" err="1">
                <a:solidFill>
                  <a:srgbClr val="FFFFFF"/>
                </a:solidFill>
                <a:effectLst>
                  <a:outerShdw blurRad="38100" dist="38100" dir="2700000" algn="tl">
                    <a:srgbClr val="000000">
                      <a:alpha val="43137"/>
                    </a:srgbClr>
                  </a:outerShdw>
                </a:effectLst>
                <a:latin typeface="Arial Narrow" pitchFamily="34" charset="0"/>
                <a:cs typeface="Arial"/>
              </a:rPr>
              <a:t>CRiSPR</a:t>
            </a:r>
            <a:r>
              <a:rPr lang="en-US" sz="1100" b="1" dirty="0">
                <a:solidFill>
                  <a:srgbClr val="FFFFFF"/>
                </a:solidFill>
                <a:effectLst>
                  <a:outerShdw blurRad="38100" dist="38100" dir="2700000" algn="tl">
                    <a:srgbClr val="000000">
                      <a:alpha val="43137"/>
                    </a:srgbClr>
                  </a:outerShdw>
                </a:effectLst>
                <a:latin typeface="Arial Narrow" pitchFamily="34" charset="0"/>
                <a:cs typeface="Arial"/>
              </a:rPr>
              <a:t> Cas9</a:t>
            </a:r>
          </a:p>
          <a:p>
            <a:pPr algn="ctr" defTabSz="514312">
              <a:lnSpc>
                <a:spcPct val="90000"/>
              </a:lnSpc>
              <a:defRPr/>
            </a:pPr>
            <a:r>
              <a:rPr lang="en-US" sz="1100" b="1" dirty="0">
                <a:solidFill>
                  <a:srgbClr val="FFFFFF"/>
                </a:solidFill>
                <a:effectLst>
                  <a:outerShdw blurRad="38100" dist="38100" dir="2700000" algn="tl">
                    <a:srgbClr val="000000">
                      <a:alpha val="43137"/>
                    </a:srgbClr>
                  </a:outerShdw>
                </a:effectLst>
                <a:latin typeface="Arial Narrow" pitchFamily="34" charset="0"/>
                <a:cs typeface="Arial"/>
              </a:rPr>
              <a:t>ZNF nuclease</a:t>
            </a:r>
          </a:p>
          <a:p>
            <a:pPr algn="ctr" defTabSz="514312">
              <a:lnSpc>
                <a:spcPct val="90000"/>
              </a:lnSpc>
              <a:defRPr/>
            </a:pPr>
            <a:r>
              <a:rPr lang="en-US" sz="1100" b="1" dirty="0">
                <a:solidFill>
                  <a:srgbClr val="FFFFFF"/>
                </a:solidFill>
                <a:effectLst>
                  <a:outerShdw blurRad="38100" dist="38100" dir="2700000" algn="tl">
                    <a:srgbClr val="000000">
                      <a:alpha val="43137"/>
                    </a:srgbClr>
                  </a:outerShdw>
                </a:effectLst>
                <a:latin typeface="Arial Narrow" pitchFamily="34" charset="0"/>
                <a:cs typeface="Arial"/>
              </a:rPr>
              <a:t>ARC nuclease</a:t>
            </a:r>
          </a:p>
          <a:p>
            <a:pPr algn="ctr" defTabSz="514312">
              <a:lnSpc>
                <a:spcPct val="90000"/>
              </a:lnSpc>
              <a:defRPr/>
            </a:pPr>
            <a:r>
              <a:rPr lang="en-US" sz="1100" b="1" dirty="0">
                <a:solidFill>
                  <a:srgbClr val="FFFFFF"/>
                </a:solidFill>
                <a:effectLst>
                  <a:outerShdw blurRad="38100" dist="38100" dir="2700000" algn="tl">
                    <a:srgbClr val="000000">
                      <a:alpha val="43137"/>
                    </a:srgbClr>
                  </a:outerShdw>
                </a:effectLst>
                <a:latin typeface="Arial Narrow" pitchFamily="34" charset="0"/>
                <a:cs typeface="Arial"/>
              </a:rPr>
              <a:t>TALENS</a:t>
            </a:r>
          </a:p>
        </p:txBody>
      </p:sp>
      <p:sp>
        <p:nvSpPr>
          <p:cNvPr id="44103" name="TextBox 523"/>
          <p:cNvSpPr txBox="1">
            <a:spLocks noChangeArrowheads="1"/>
          </p:cNvSpPr>
          <p:nvPr/>
        </p:nvSpPr>
        <p:spPr bwMode="auto">
          <a:xfrm>
            <a:off x="1007534" y="5688014"/>
            <a:ext cx="1409700" cy="261937"/>
          </a:xfrm>
          <a:prstGeom prst="rect">
            <a:avLst/>
          </a:prstGeom>
          <a:solidFill>
            <a:srgbClr val="C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38" tIns="45719" rIns="91438" bIns="45719">
            <a:spAutoFit/>
          </a:bodyPr>
          <a:lstStyle>
            <a:lvl1pPr defTabSz="512763" eaLnBrk="0" hangingPunct="0">
              <a:defRPr sz="2400">
                <a:solidFill>
                  <a:schemeClr val="tx1"/>
                </a:solidFill>
                <a:latin typeface="Times New Roman" charset="0"/>
                <a:ea typeface="ＭＳ Ｐゴシック" charset="0"/>
                <a:cs typeface="ＭＳ Ｐゴシック" charset="0"/>
              </a:defRPr>
            </a:lvl1pPr>
            <a:lvl2pPr marL="742950" indent="-285750" defTabSz="512763" eaLnBrk="0" hangingPunct="0">
              <a:defRPr sz="2400">
                <a:solidFill>
                  <a:schemeClr val="tx1"/>
                </a:solidFill>
                <a:latin typeface="Times New Roman" charset="0"/>
                <a:ea typeface="ＭＳ Ｐゴシック" charset="0"/>
              </a:defRPr>
            </a:lvl2pPr>
            <a:lvl3pPr marL="1143000" indent="-228600" defTabSz="512763" eaLnBrk="0" hangingPunct="0">
              <a:defRPr sz="2400">
                <a:solidFill>
                  <a:schemeClr val="tx1"/>
                </a:solidFill>
                <a:latin typeface="Times New Roman" charset="0"/>
                <a:ea typeface="ＭＳ Ｐゴシック" charset="0"/>
              </a:defRPr>
            </a:lvl3pPr>
            <a:lvl4pPr marL="1600200" indent="-228600" defTabSz="512763" eaLnBrk="0" hangingPunct="0">
              <a:defRPr sz="2400">
                <a:solidFill>
                  <a:schemeClr val="tx1"/>
                </a:solidFill>
                <a:latin typeface="Times New Roman" charset="0"/>
                <a:ea typeface="ＭＳ Ｐゴシック" charset="0"/>
              </a:defRPr>
            </a:lvl4pPr>
            <a:lvl5pPr marL="2057400" indent="-228600" defTabSz="512763" eaLnBrk="0" hangingPunct="0">
              <a:defRPr sz="2400">
                <a:solidFill>
                  <a:schemeClr val="tx1"/>
                </a:solidFill>
                <a:latin typeface="Times New Roman" charset="0"/>
                <a:ea typeface="ＭＳ Ｐゴシック" charset="0"/>
              </a:defRPr>
            </a:lvl5pPr>
            <a:lvl6pPr marL="2514600" indent="-228600" defTabSz="5127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5127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5127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512763"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100" b="1" u="sng">
                <a:solidFill>
                  <a:srgbClr val="FFFFFF"/>
                </a:solidFill>
                <a:latin typeface="Arial Narrow" charset="0"/>
                <a:cs typeface="Arial" charset="0"/>
              </a:rPr>
              <a:t>sAg  inhibitor</a:t>
            </a:r>
          </a:p>
        </p:txBody>
      </p:sp>
      <p:sp>
        <p:nvSpPr>
          <p:cNvPr id="397" name="TextBox 524"/>
          <p:cNvSpPr txBox="1"/>
          <p:nvPr/>
        </p:nvSpPr>
        <p:spPr>
          <a:xfrm>
            <a:off x="395817" y="3167063"/>
            <a:ext cx="2148416" cy="704850"/>
          </a:xfrm>
          <a:prstGeom prst="rect">
            <a:avLst/>
          </a:prstGeom>
          <a:solidFill>
            <a:schemeClr val="accent3">
              <a:lumMod val="50000"/>
              <a:lumOff val="50000"/>
            </a:schemeClr>
          </a:solidFill>
        </p:spPr>
        <p:txBody>
          <a:bodyPr lIns="91438" tIns="45719" rIns="91438" bIns="45719">
            <a:spAutoFit/>
          </a:bodyPr>
          <a:lstStyle/>
          <a:p>
            <a:pPr algn="ctr" defTabSz="514312">
              <a:lnSpc>
                <a:spcPct val="90000"/>
              </a:lnSpc>
              <a:defRPr/>
            </a:pPr>
            <a:r>
              <a:rPr lang="en-US" sz="1100" b="1" u="sng" dirty="0">
                <a:solidFill>
                  <a:srgbClr val="1F497D"/>
                </a:solidFill>
                <a:latin typeface="Arial Narrow" pitchFamily="34" charset="0"/>
                <a:cs typeface="Arial"/>
              </a:rPr>
              <a:t>Transcription inhibitors</a:t>
            </a:r>
          </a:p>
          <a:p>
            <a:pPr algn="ctr" defTabSz="514312">
              <a:lnSpc>
                <a:spcPct val="90000"/>
              </a:lnSpc>
              <a:defRPr/>
            </a:pPr>
            <a:r>
              <a:rPr lang="en-US" sz="1100" b="1" dirty="0">
                <a:solidFill>
                  <a:srgbClr val="1F497D"/>
                </a:solidFill>
                <a:latin typeface="Arial Narrow" pitchFamily="34" charset="0"/>
                <a:cs typeface="Arial"/>
              </a:rPr>
              <a:t>Demethylase inhibitor</a:t>
            </a:r>
          </a:p>
          <a:p>
            <a:pPr algn="ctr" defTabSz="514312">
              <a:lnSpc>
                <a:spcPct val="90000"/>
              </a:lnSpc>
              <a:defRPr/>
            </a:pPr>
            <a:r>
              <a:rPr lang="en-US" sz="1100" b="1" dirty="0">
                <a:solidFill>
                  <a:srgbClr val="1F497D"/>
                </a:solidFill>
                <a:latin typeface="Arial Narrow" pitchFamily="34" charset="0"/>
                <a:cs typeface="Arial"/>
              </a:rPr>
              <a:t>PPAD5/7 inhibitor </a:t>
            </a:r>
          </a:p>
          <a:p>
            <a:pPr algn="ctr" defTabSz="514312">
              <a:lnSpc>
                <a:spcPct val="90000"/>
              </a:lnSpc>
              <a:defRPr/>
            </a:pPr>
            <a:r>
              <a:rPr lang="en-US" sz="1100" b="1" dirty="0">
                <a:solidFill>
                  <a:srgbClr val="1F497D"/>
                </a:solidFill>
                <a:latin typeface="Arial Narrow" pitchFamily="34" charset="0"/>
                <a:cs typeface="Arial"/>
              </a:rPr>
              <a:t>HB X-inhibitors</a:t>
            </a:r>
          </a:p>
        </p:txBody>
      </p:sp>
      <p:grpSp>
        <p:nvGrpSpPr>
          <p:cNvPr id="44105" name="Group 355"/>
          <p:cNvGrpSpPr>
            <a:grpSpLocks/>
          </p:cNvGrpSpPr>
          <p:nvPr/>
        </p:nvGrpSpPr>
        <p:grpSpPr bwMode="auto">
          <a:xfrm rot="5400000" flipV="1">
            <a:off x="10312930" y="4792134"/>
            <a:ext cx="581025" cy="277284"/>
            <a:chOff x="7536020" y="4422285"/>
            <a:chExt cx="312395" cy="228600"/>
          </a:xfrm>
        </p:grpSpPr>
        <p:cxnSp>
          <p:nvCxnSpPr>
            <p:cNvPr id="399" name="Straight Connector 117"/>
            <p:cNvCxnSpPr>
              <a:cxnSpLocks noChangeShapeType="1"/>
            </p:cNvCxnSpPr>
            <p:nvPr/>
          </p:nvCxnSpPr>
          <p:spPr bwMode="auto">
            <a:xfrm flipH="1">
              <a:off x="7845854" y="4417050"/>
              <a:ext cx="0" cy="228599"/>
            </a:xfrm>
            <a:prstGeom prst="line">
              <a:avLst/>
            </a:prstGeom>
            <a:noFill/>
            <a:ln w="28575" algn="ctr">
              <a:solidFill>
                <a:schemeClr val="tx1">
                  <a:lumMod val="50000"/>
                  <a:lumOff val="50000"/>
                </a:schemeClr>
              </a:solidFill>
              <a:round/>
              <a:headEnd/>
              <a:tailEnd/>
            </a:ln>
            <a:extLst>
              <a:ext uri="{909E8E84-426E-40dd-AFC4-6F175D3DCCD1}">
                <a14:hiddenFill xmlns:a14="http://schemas.microsoft.com/office/drawing/2010/main" xmlns="">
                  <a:noFill/>
                </a14:hiddenFill>
              </a:ext>
            </a:extLst>
          </p:spPr>
        </p:cxnSp>
        <p:cxnSp>
          <p:nvCxnSpPr>
            <p:cNvPr id="400" name="Straight Connector 117"/>
            <p:cNvCxnSpPr>
              <a:cxnSpLocks noChangeShapeType="1"/>
            </p:cNvCxnSpPr>
            <p:nvPr/>
          </p:nvCxnSpPr>
          <p:spPr bwMode="auto">
            <a:xfrm flipH="1">
              <a:off x="7533459" y="4535713"/>
              <a:ext cx="300445" cy="0"/>
            </a:xfrm>
            <a:prstGeom prst="line">
              <a:avLst/>
            </a:prstGeom>
            <a:noFill/>
            <a:ln w="28575" algn="ctr">
              <a:solidFill>
                <a:schemeClr val="tx1">
                  <a:lumMod val="50000"/>
                  <a:lumOff val="50000"/>
                </a:schemeClr>
              </a:solidFill>
              <a:round/>
              <a:headEnd/>
              <a:tailEnd/>
            </a:ln>
            <a:extLst>
              <a:ext uri="{909E8E84-426E-40dd-AFC4-6F175D3DCCD1}">
                <a14:hiddenFill xmlns:a14="http://schemas.microsoft.com/office/drawing/2010/main" xmlns="">
                  <a:noFill/>
                </a14:hiddenFill>
              </a:ext>
            </a:extLst>
          </p:spPr>
        </p:cxnSp>
      </p:grpSp>
      <p:sp>
        <p:nvSpPr>
          <p:cNvPr id="401" name="ZoneTexte 16">
            <a:extLst>
              <a:ext uri="{FF2B5EF4-FFF2-40B4-BE49-F238E27FC236}">
                <a16:creationId xmlns:a16="http://schemas.microsoft.com/office/drawing/2014/main" id="{43C0B6B9-2132-0964-9172-64DC0C3F610C}"/>
              </a:ext>
            </a:extLst>
          </p:cNvPr>
          <p:cNvSpPr txBox="1">
            <a:spLocks noChangeArrowheads="1"/>
          </p:cNvSpPr>
          <p:nvPr/>
        </p:nvSpPr>
        <p:spPr bwMode="auto">
          <a:xfrm>
            <a:off x="8663641" y="6373444"/>
            <a:ext cx="319563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sz="1400" dirty="0" err="1">
                <a:latin typeface="Arial" panose="020B0604020202020204" pitchFamily="34" charset="0"/>
                <a:cs typeface="Arial" panose="020B0604020202020204" pitchFamily="34" charset="0"/>
              </a:rPr>
              <a:t>Testoni</a:t>
            </a:r>
            <a:r>
              <a:rPr lang="fr-FR" altLang="fr-FR" sz="1400" dirty="0">
                <a:latin typeface="Arial" panose="020B0604020202020204" pitchFamily="34" charset="0"/>
                <a:cs typeface="Arial" panose="020B0604020202020204" pitchFamily="34" charset="0"/>
              </a:rPr>
              <a:t> and </a:t>
            </a:r>
            <a:r>
              <a:rPr lang="fr-FR" altLang="fr-FR" sz="1400" dirty="0" err="1">
                <a:latin typeface="Arial" panose="020B0604020202020204" pitchFamily="34" charset="0"/>
                <a:cs typeface="Arial" panose="020B0604020202020204" pitchFamily="34" charset="0"/>
              </a:rPr>
              <a:t>Zoulim</a:t>
            </a:r>
            <a:r>
              <a:rPr lang="fr-FR" altLang="fr-FR" sz="1400" dirty="0">
                <a:latin typeface="Arial" panose="020B0604020202020204" pitchFamily="34" charset="0"/>
                <a:cs typeface="Arial" panose="020B0604020202020204" pitchFamily="34" charset="0"/>
              </a:rPr>
              <a:t>, </a:t>
            </a:r>
            <a:r>
              <a:rPr lang="fr-FR" altLang="fr-FR" sz="1400" dirty="0" err="1">
                <a:latin typeface="Arial" panose="020B0604020202020204" pitchFamily="34" charset="0"/>
                <a:cs typeface="Arial" panose="020B0604020202020204" pitchFamily="34" charset="0"/>
              </a:rPr>
              <a:t>Hepatology</a:t>
            </a:r>
            <a:r>
              <a:rPr lang="fr-FR" altLang="fr-FR" sz="1400" dirty="0">
                <a:latin typeface="Arial" panose="020B0604020202020204" pitchFamily="34" charset="0"/>
                <a:cs typeface="Arial" panose="020B0604020202020204" pitchFamily="34" charset="0"/>
              </a:rPr>
              <a:t> 2015</a:t>
            </a:r>
          </a:p>
        </p:txBody>
      </p:sp>
    </p:spTree>
    <p:extLst>
      <p:ext uri="{BB962C8B-B14F-4D97-AF65-F5344CB8AC3E}">
        <p14:creationId xmlns:p14="http://schemas.microsoft.com/office/powerpoint/2010/main" val="9075420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64C643-B468-B885-25E2-0F6B9AE6232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0209E48-C6F2-BD85-ECA0-1FF0D80BE5A8}"/>
              </a:ext>
            </a:extLst>
          </p:cNvPr>
          <p:cNvSpPr>
            <a:spLocks noGrp="1"/>
          </p:cNvSpPr>
          <p:nvPr>
            <p:ph type="ctrTitle"/>
          </p:nvPr>
        </p:nvSpPr>
        <p:spPr>
          <a:xfrm>
            <a:off x="101600" y="2643829"/>
            <a:ext cx="11808178" cy="3803475"/>
          </a:xfrm>
        </p:spPr>
        <p:txBody>
          <a:bodyPr>
            <a:normAutofit fontScale="90000"/>
          </a:bodyPr>
          <a:lstStyle/>
          <a:p>
            <a:r>
              <a:rPr lang="fr-FR" sz="3100" b="1" dirty="0">
                <a:solidFill>
                  <a:srgbClr val="BFBFBF"/>
                </a:solidFill>
              </a:rPr>
              <a:t>VHB</a:t>
            </a:r>
            <a:br>
              <a:rPr lang="fr-FR" sz="3100" b="1" dirty="0">
                <a:solidFill>
                  <a:srgbClr val="BFBFBF"/>
                </a:solidFill>
              </a:rPr>
            </a:br>
            <a:r>
              <a:rPr lang="fr-FR" sz="1600" dirty="0">
                <a:solidFill>
                  <a:srgbClr val="BFBFBF"/>
                </a:solidFill>
              </a:rPr>
              <a:t>7. Quelle est la stratégie thérapeutique des patients </a:t>
            </a:r>
            <a:r>
              <a:rPr lang="fr-FR" sz="1600" dirty="0" err="1">
                <a:solidFill>
                  <a:srgbClr val="BFBFBF"/>
                </a:solidFill>
              </a:rPr>
              <a:t>co</a:t>
            </a:r>
            <a:r>
              <a:rPr lang="fr-FR" sz="1600" dirty="0">
                <a:solidFill>
                  <a:srgbClr val="BFBFBF"/>
                </a:solidFill>
              </a:rPr>
              <a:t>-infectés par le VIH ou le VHC ? </a:t>
            </a:r>
            <a:r>
              <a:rPr lang="fr-FR" sz="2200" b="1" dirty="0">
                <a:solidFill>
                  <a:srgbClr val="BFBFBF"/>
                </a:solidFill>
              </a:rPr>
              <a:t>Les patients </a:t>
            </a:r>
            <a:r>
              <a:rPr lang="fr-FR" sz="2200" b="1" dirty="0" err="1">
                <a:solidFill>
                  <a:srgbClr val="BFBFBF"/>
                </a:solidFill>
              </a:rPr>
              <a:t>co</a:t>
            </a:r>
            <a:r>
              <a:rPr lang="fr-FR" sz="2200" b="1" dirty="0">
                <a:solidFill>
                  <a:srgbClr val="BFBFBF"/>
                </a:solidFill>
              </a:rPr>
              <a:t>-infectés par le VHB et le VIH ont une indication à un traitement antiviral contre le VHB, quel que soit le stade de l’infection VHB (grade A</a:t>
            </a:r>
            <a:r>
              <a:rPr lang="fr-FR" sz="2200" dirty="0">
                <a:solidFill>
                  <a:srgbClr val="BFBFBF"/>
                </a:solidFill>
              </a:rPr>
              <a:t>)</a:t>
            </a:r>
            <a:r>
              <a:rPr lang="fr-FR" sz="1600" dirty="0">
                <a:solidFill>
                  <a:srgbClr val="BFBFBF"/>
                </a:solidFill>
              </a:rPr>
              <a:t>. </a:t>
            </a:r>
            <a:r>
              <a:rPr lang="fr-FR" sz="1800" b="1" dirty="0">
                <a:solidFill>
                  <a:srgbClr val="BFBFBF"/>
                </a:solidFill>
              </a:rPr>
              <a:t>Le traitement antirétroviral doit contenir une molécule active contre le VHB</a:t>
            </a:r>
            <a:r>
              <a:rPr lang="fr-FR" sz="1600" dirty="0">
                <a:solidFill>
                  <a:srgbClr val="BFBFBF"/>
                </a:solidFill>
              </a:rPr>
              <a:t>, en première intention le </a:t>
            </a:r>
            <a:r>
              <a:rPr lang="fr-FR" sz="1600" dirty="0" err="1">
                <a:solidFill>
                  <a:srgbClr val="BFBFBF"/>
                </a:solidFill>
              </a:rPr>
              <a:t>tenofovir</a:t>
            </a:r>
            <a:r>
              <a:rPr lang="fr-FR" sz="1600" dirty="0">
                <a:solidFill>
                  <a:srgbClr val="BFBFBF"/>
                </a:solidFill>
              </a:rPr>
              <a:t> (</a:t>
            </a:r>
            <a:r>
              <a:rPr lang="fr-FR" sz="1600" dirty="0" err="1">
                <a:solidFill>
                  <a:srgbClr val="BFBFBF"/>
                </a:solidFill>
              </a:rPr>
              <a:t>tenofovir</a:t>
            </a:r>
            <a:r>
              <a:rPr lang="fr-FR" sz="1600" dirty="0">
                <a:solidFill>
                  <a:srgbClr val="BFBFBF"/>
                </a:solidFill>
              </a:rPr>
              <a:t> </a:t>
            </a:r>
            <a:r>
              <a:rPr lang="fr-FR" sz="1600" dirty="0" err="1">
                <a:solidFill>
                  <a:srgbClr val="BFBFBF"/>
                </a:solidFill>
              </a:rPr>
              <a:t>disoproxil</a:t>
            </a:r>
            <a:r>
              <a:rPr lang="fr-FR" sz="1600" dirty="0">
                <a:solidFill>
                  <a:srgbClr val="BFBFBF"/>
                </a:solidFill>
              </a:rPr>
              <a:t> fumarate (TDF) ou </a:t>
            </a:r>
            <a:r>
              <a:rPr lang="fr-FR" sz="1600" dirty="0" err="1">
                <a:solidFill>
                  <a:srgbClr val="BFBFBF"/>
                </a:solidFill>
              </a:rPr>
              <a:t>tenofovir</a:t>
            </a:r>
            <a:r>
              <a:rPr lang="fr-FR" sz="1600" dirty="0">
                <a:solidFill>
                  <a:srgbClr val="BFBFBF"/>
                </a:solidFill>
              </a:rPr>
              <a:t> </a:t>
            </a:r>
            <a:r>
              <a:rPr lang="fr-FR" sz="1600" dirty="0" err="1">
                <a:solidFill>
                  <a:srgbClr val="BFBFBF"/>
                </a:solidFill>
              </a:rPr>
              <a:t>alafenamide</a:t>
            </a:r>
            <a:r>
              <a:rPr lang="fr-FR" sz="1600" dirty="0">
                <a:solidFill>
                  <a:srgbClr val="BFBFBF"/>
                </a:solidFill>
              </a:rPr>
              <a:t> (TAF)), et être </a:t>
            </a:r>
            <a:r>
              <a:rPr lang="fr-FR" sz="1800" b="1" dirty="0">
                <a:solidFill>
                  <a:srgbClr val="BFBFBF"/>
                </a:solidFill>
              </a:rPr>
              <a:t>prescrit </a:t>
            </a:r>
            <a:r>
              <a:rPr lang="fr-FR" sz="1800" b="1" dirty="0" err="1">
                <a:solidFill>
                  <a:srgbClr val="BFBFBF"/>
                </a:solidFill>
              </a:rPr>
              <a:t>quotidiennement</a:t>
            </a:r>
            <a:r>
              <a:rPr lang="fr-FR" sz="1800" b="1" dirty="0">
                <a:solidFill>
                  <a:srgbClr val="BFBFBF"/>
                </a:solidFill>
              </a:rPr>
              <a:t> </a:t>
            </a:r>
            <a:r>
              <a:rPr lang="fr-FR" sz="1600" dirty="0">
                <a:solidFill>
                  <a:srgbClr val="BFBFBF"/>
                </a:solidFill>
              </a:rPr>
              <a:t>(grade A). Le </a:t>
            </a:r>
            <a:r>
              <a:rPr lang="fr-FR" sz="2200" b="1" dirty="0">
                <a:solidFill>
                  <a:srgbClr val="BFBFBF"/>
                </a:solidFill>
              </a:rPr>
              <a:t>TAF doit être préféré au TDF </a:t>
            </a:r>
            <a:r>
              <a:rPr lang="fr-FR" sz="1600" dirty="0">
                <a:solidFill>
                  <a:srgbClr val="BFBFBF"/>
                </a:solidFill>
              </a:rPr>
              <a:t>en cas de risque de maladie rénale ou osseuse (grade A). Chez les patients ayant un profil de </a:t>
            </a:r>
            <a:r>
              <a:rPr lang="fr-FR" sz="1800" b="1" dirty="0">
                <a:solidFill>
                  <a:srgbClr val="BFBFBF"/>
                </a:solidFill>
              </a:rPr>
              <a:t>guérison fonctionnelle </a:t>
            </a:r>
            <a:r>
              <a:rPr lang="fr-FR" sz="1600" dirty="0">
                <a:solidFill>
                  <a:srgbClr val="BFBFBF"/>
                </a:solidFill>
              </a:rPr>
              <a:t>(Ag </a:t>
            </a:r>
            <a:r>
              <a:rPr lang="fr-FR" sz="1600" dirty="0" err="1">
                <a:solidFill>
                  <a:srgbClr val="BFBFBF"/>
                </a:solidFill>
              </a:rPr>
              <a:t>HBs</a:t>
            </a:r>
            <a:r>
              <a:rPr lang="fr-FR" sz="1600" dirty="0">
                <a:solidFill>
                  <a:srgbClr val="BFBFBF"/>
                </a:solidFill>
              </a:rPr>
              <a:t> –, </a:t>
            </a:r>
            <a:r>
              <a:rPr lang="fr-FR" sz="1600" dirty="0" err="1">
                <a:solidFill>
                  <a:srgbClr val="BFBFBF"/>
                </a:solidFill>
              </a:rPr>
              <a:t>Ac</a:t>
            </a:r>
            <a:r>
              <a:rPr lang="fr-FR" sz="1600" dirty="0">
                <a:solidFill>
                  <a:srgbClr val="BFBFBF"/>
                </a:solidFill>
              </a:rPr>
              <a:t> anti-</a:t>
            </a:r>
            <a:r>
              <a:rPr lang="fr-FR" sz="1600" dirty="0" err="1">
                <a:solidFill>
                  <a:srgbClr val="BFBFBF"/>
                </a:solidFill>
              </a:rPr>
              <a:t>HBc</a:t>
            </a:r>
            <a:r>
              <a:rPr lang="fr-FR" sz="1600" dirty="0">
                <a:solidFill>
                  <a:srgbClr val="BFBFBF"/>
                </a:solidFill>
              </a:rPr>
              <a:t> +) traités pour le VIH, </a:t>
            </a:r>
            <a:r>
              <a:rPr lang="fr-FR" sz="2200" b="1" dirty="0">
                <a:solidFill>
                  <a:srgbClr val="BFBFBF"/>
                </a:solidFill>
              </a:rPr>
              <a:t>l’interruption du traitement actif sur le VHB est à risque de réactivation VHB </a:t>
            </a:r>
            <a:r>
              <a:rPr lang="fr-FR" sz="1800" b="1" dirty="0">
                <a:solidFill>
                  <a:srgbClr val="BFBFBF"/>
                </a:solidFill>
              </a:rPr>
              <a:t>et doit conduire à un dépistage régulier d’une réactivation VHB </a:t>
            </a:r>
            <a:r>
              <a:rPr lang="fr-FR" sz="1600" dirty="0">
                <a:solidFill>
                  <a:srgbClr val="BFBFBF"/>
                </a:solidFill>
              </a:rPr>
              <a:t>(grade B).</a:t>
            </a:r>
            <a:br>
              <a:rPr lang="fr-FR" sz="1600" dirty="0">
                <a:solidFill>
                  <a:srgbClr val="BFBFBF"/>
                </a:solidFill>
              </a:rPr>
            </a:br>
            <a:br>
              <a:rPr lang="fr-FR" sz="1600" dirty="0">
                <a:solidFill>
                  <a:srgbClr val="BFBFBF"/>
                </a:solidFill>
              </a:rPr>
            </a:br>
            <a:br>
              <a:rPr lang="fr-FR" sz="1600" dirty="0">
                <a:solidFill>
                  <a:srgbClr val="BFBFBF"/>
                </a:solidFill>
              </a:rPr>
            </a:br>
            <a:r>
              <a:rPr lang="fr-FR" sz="3100" b="1" dirty="0"/>
              <a:t>VHD</a:t>
            </a:r>
            <a:br>
              <a:rPr lang="fr-FR" sz="3100" b="1" dirty="0"/>
            </a:br>
            <a:r>
              <a:rPr lang="fr-FR" sz="1600" dirty="0"/>
              <a:t>7. Prise en charge des populations particulières </a:t>
            </a:r>
            <a:br>
              <a:rPr lang="fr-FR" sz="1600" dirty="0"/>
            </a:br>
            <a:r>
              <a:rPr lang="fr-FR" sz="1600" dirty="0"/>
              <a:t>7.1. </a:t>
            </a:r>
            <a:r>
              <a:rPr lang="fr-FR" sz="1600" dirty="0" err="1"/>
              <a:t>Co-infection</a:t>
            </a:r>
            <a:r>
              <a:rPr lang="fr-FR" sz="1600" dirty="0"/>
              <a:t> par le VIH et/ou le VHC Il est recommandé </a:t>
            </a:r>
            <a:r>
              <a:rPr lang="fr-FR" sz="1800" b="1" dirty="0"/>
              <a:t>de </a:t>
            </a:r>
            <a:r>
              <a:rPr lang="fr-FR" sz="2200" b="1" dirty="0">
                <a:highlight>
                  <a:srgbClr val="FFFF00"/>
                </a:highlight>
              </a:rPr>
              <a:t>traiter les patients infectés par le VIH </a:t>
            </a:r>
            <a:r>
              <a:rPr lang="fr-FR" sz="1800" b="1" dirty="0">
                <a:highlight>
                  <a:srgbClr val="FFFF00"/>
                </a:highlight>
              </a:rPr>
              <a:t>contrôlés sur le plan </a:t>
            </a:r>
            <a:r>
              <a:rPr lang="fr-FR" sz="1800" b="1" dirty="0" err="1">
                <a:highlight>
                  <a:srgbClr val="FFFF00"/>
                </a:highlight>
              </a:rPr>
              <a:t>immunovirologique</a:t>
            </a:r>
            <a:r>
              <a:rPr lang="fr-FR" sz="1800" b="1" dirty="0">
                <a:highlight>
                  <a:srgbClr val="FFFF00"/>
                </a:highlight>
              </a:rPr>
              <a:t> </a:t>
            </a:r>
            <a:r>
              <a:rPr lang="fr-FR" sz="1600" dirty="0">
                <a:highlight>
                  <a:srgbClr val="FFFF00"/>
                </a:highlight>
              </a:rPr>
              <a:t>et présentant </a:t>
            </a:r>
            <a:r>
              <a:rPr lang="fr-FR" sz="2200" b="1" dirty="0">
                <a:highlight>
                  <a:srgbClr val="FFFF00"/>
                </a:highlight>
              </a:rPr>
              <a:t>une infection VHD réplicative </a:t>
            </a:r>
            <a:r>
              <a:rPr lang="fr-FR" sz="1800" b="1" dirty="0"/>
              <a:t>selon les mêmes indications et modalités que les patients séronégatifs pour le VIH </a:t>
            </a:r>
            <a:r>
              <a:rPr lang="fr-FR" sz="1600" dirty="0"/>
              <a:t>(AE). En cas de traitement par le LNF/RTV, il est recommandé d’apporter une </a:t>
            </a:r>
            <a:r>
              <a:rPr lang="fr-FR" sz="1800" b="1" dirty="0"/>
              <a:t>attention au risque </a:t>
            </a:r>
            <a:r>
              <a:rPr lang="fr-FR" sz="2200" b="1" dirty="0"/>
              <a:t>d’</a:t>
            </a:r>
            <a:r>
              <a:rPr lang="fr-FR" sz="2200" b="1" dirty="0" err="1"/>
              <a:t>interaction</a:t>
            </a:r>
            <a:r>
              <a:rPr lang="fr-FR" sz="2200" b="1" dirty="0"/>
              <a:t> médicamenteuse </a:t>
            </a:r>
            <a:r>
              <a:rPr lang="fr-FR" sz="1800" b="1" dirty="0"/>
              <a:t>avec le traitement antirétroviral (ARV) </a:t>
            </a:r>
            <a:r>
              <a:rPr lang="fr-FR" sz="1600" dirty="0"/>
              <a:t>du patient (AE). Il est recommandé une surveillance clinique, biologique, virologique et échographique identique à celle des patients séronégatifs pour le VIH (AE). Chez tous les patients tri-infectés VHB-VHD-VHC, il est recommandé de traiter l’infection VHC </a:t>
            </a:r>
            <a:r>
              <a:rPr lang="fr-FR" sz="1600" dirty="0" err="1"/>
              <a:t>réplicative</a:t>
            </a:r>
            <a:r>
              <a:rPr lang="fr-FR" sz="1600" dirty="0"/>
              <a:t> préalablement à l’instauration du traitement anti-VHD (Grade A). Il est recommandé de statuer sur l’éligibilité à un traitement du VHD après l’éradication du VHC (Grade A). </a:t>
            </a:r>
          </a:p>
        </p:txBody>
      </p:sp>
      <p:sp>
        <p:nvSpPr>
          <p:cNvPr id="4" name="ZoneTexte 3">
            <a:extLst>
              <a:ext uri="{FF2B5EF4-FFF2-40B4-BE49-F238E27FC236}">
                <a16:creationId xmlns:a16="http://schemas.microsoft.com/office/drawing/2014/main" id="{DD3260B9-CC40-E282-357E-D49956AB2194}"/>
              </a:ext>
            </a:extLst>
          </p:cNvPr>
          <p:cNvSpPr txBox="1"/>
          <p:nvPr/>
        </p:nvSpPr>
        <p:spPr>
          <a:xfrm>
            <a:off x="116775" y="191910"/>
            <a:ext cx="11925608" cy="1138773"/>
          </a:xfrm>
          <a:prstGeom prst="rect">
            <a:avLst/>
          </a:prstGeom>
          <a:noFill/>
        </p:spPr>
        <p:txBody>
          <a:bodyPr wrap="square" rtlCol="0">
            <a:spAutoFit/>
          </a:bodyPr>
          <a:lstStyle/>
          <a:p>
            <a:pPr algn="ctr"/>
            <a:r>
              <a:rPr lang="fr-FR" sz="3600" dirty="0">
                <a:latin typeface="Trebuchet MS" panose="020B0603020202020204" pitchFamily="34" charset="0"/>
              </a:rPr>
              <a:t>Prise en charge de l’hépatite B chez le </a:t>
            </a:r>
            <a:r>
              <a:rPr lang="fr-FR" sz="3600" dirty="0" err="1">
                <a:latin typeface="Trebuchet MS" panose="020B0603020202020204" pitchFamily="34" charset="0"/>
              </a:rPr>
              <a:t>co-infecté</a:t>
            </a:r>
            <a:r>
              <a:rPr lang="fr-FR" sz="3600" dirty="0">
                <a:latin typeface="Trebuchet MS" panose="020B0603020202020204" pitchFamily="34" charset="0"/>
              </a:rPr>
              <a:t> VIH</a:t>
            </a:r>
          </a:p>
          <a:p>
            <a:pPr algn="ctr"/>
            <a:r>
              <a:rPr lang="fr-FR" sz="3200" dirty="0">
                <a:latin typeface="Trebuchet MS" panose="020B0603020202020204" pitchFamily="34" charset="0"/>
              </a:rPr>
              <a:t>Recommandations HAS/ANRS/CNS 2024</a:t>
            </a:r>
          </a:p>
        </p:txBody>
      </p:sp>
    </p:spTree>
    <p:extLst>
      <p:ext uri="{BB962C8B-B14F-4D97-AF65-F5344CB8AC3E}">
        <p14:creationId xmlns:p14="http://schemas.microsoft.com/office/powerpoint/2010/main" val="3625815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a:extLst>
              <a:ext uri="{FF2B5EF4-FFF2-40B4-BE49-F238E27FC236}">
                <a16:creationId xmlns:a16="http://schemas.microsoft.com/office/drawing/2014/main" id="{1C5156A6-5BD7-3E0F-2F5F-47C52C438625}"/>
              </a:ext>
            </a:extLst>
          </p:cNvPr>
          <p:cNvSpPr>
            <a:spLocks noChangeArrowheads="1"/>
          </p:cNvSpPr>
          <p:nvPr/>
        </p:nvSpPr>
        <p:spPr bwMode="auto">
          <a:xfrm>
            <a:off x="5643563" y="685800"/>
            <a:ext cx="4559300" cy="97790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fr-FR" altLang="fr-FR">
              <a:latin typeface="Arial" panose="020B0604020202020204" pitchFamily="34" charset="0"/>
              <a:cs typeface="Arial" panose="020B0604020202020204" pitchFamily="34" charset="0"/>
            </a:endParaRPr>
          </a:p>
        </p:txBody>
      </p:sp>
      <p:sp>
        <p:nvSpPr>
          <p:cNvPr id="69634" name="Rectangle 3">
            <a:extLst>
              <a:ext uri="{FF2B5EF4-FFF2-40B4-BE49-F238E27FC236}">
                <a16:creationId xmlns:a16="http://schemas.microsoft.com/office/drawing/2014/main" id="{0BAEF97C-B036-9D5F-4A93-FC80AC88440E}"/>
              </a:ext>
            </a:extLst>
          </p:cNvPr>
          <p:cNvSpPr>
            <a:spLocks noChangeArrowheads="1"/>
          </p:cNvSpPr>
          <p:nvPr/>
        </p:nvSpPr>
        <p:spPr bwMode="auto">
          <a:xfrm>
            <a:off x="6611939" y="968375"/>
            <a:ext cx="77628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fr-FR" altLang="fr-FR">
              <a:latin typeface="Arial" panose="020B0604020202020204" pitchFamily="34" charset="0"/>
              <a:cs typeface="Arial" panose="020B0604020202020204" pitchFamily="34" charset="0"/>
            </a:endParaRPr>
          </a:p>
        </p:txBody>
      </p:sp>
      <p:sp>
        <p:nvSpPr>
          <p:cNvPr id="69635" name="Rectangle 4">
            <a:extLst>
              <a:ext uri="{FF2B5EF4-FFF2-40B4-BE49-F238E27FC236}">
                <a16:creationId xmlns:a16="http://schemas.microsoft.com/office/drawing/2014/main" id="{8235BAD4-5E3E-811D-8CB5-2CF8058D49C1}"/>
              </a:ext>
            </a:extLst>
          </p:cNvPr>
          <p:cNvSpPr>
            <a:spLocks noChangeArrowheads="1"/>
          </p:cNvSpPr>
          <p:nvPr/>
        </p:nvSpPr>
        <p:spPr bwMode="auto">
          <a:xfrm>
            <a:off x="2747963" y="685800"/>
            <a:ext cx="2425700" cy="120650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fr-FR" altLang="fr-FR">
              <a:latin typeface="Arial" panose="020B0604020202020204" pitchFamily="34" charset="0"/>
              <a:cs typeface="Arial" panose="020B0604020202020204" pitchFamily="34" charset="0"/>
            </a:endParaRPr>
          </a:p>
        </p:txBody>
      </p:sp>
      <p:sp>
        <p:nvSpPr>
          <p:cNvPr id="69636" name="Rectangle 5">
            <a:extLst>
              <a:ext uri="{FF2B5EF4-FFF2-40B4-BE49-F238E27FC236}">
                <a16:creationId xmlns:a16="http://schemas.microsoft.com/office/drawing/2014/main" id="{56F09D61-3A74-1778-D35F-8E0C464C97AA}"/>
              </a:ext>
            </a:extLst>
          </p:cNvPr>
          <p:cNvSpPr>
            <a:spLocks noChangeArrowheads="1"/>
          </p:cNvSpPr>
          <p:nvPr/>
        </p:nvSpPr>
        <p:spPr bwMode="auto">
          <a:xfrm>
            <a:off x="2955925" y="771526"/>
            <a:ext cx="2160849" cy="9515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defTabSz="76200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76200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7620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7620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7620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fr-FR" altLang="fr-FR" sz="2800" b="1" u="sng">
                <a:latin typeface="Arial" panose="020B0604020202020204" pitchFamily="34" charset="0"/>
                <a:cs typeface="Arial" panose="020B0604020202020204" pitchFamily="34" charset="0"/>
              </a:rPr>
              <a:t>Coinfection</a:t>
            </a:r>
          </a:p>
          <a:p>
            <a:r>
              <a:rPr lang="fr-FR" altLang="fr-FR" sz="2800" b="1">
                <a:latin typeface="Arial" panose="020B0604020202020204" pitchFamily="34" charset="0"/>
                <a:cs typeface="Arial" panose="020B0604020202020204" pitchFamily="34" charset="0"/>
              </a:rPr>
              <a:t>HBV + HDV</a:t>
            </a:r>
          </a:p>
        </p:txBody>
      </p:sp>
      <p:sp>
        <p:nvSpPr>
          <p:cNvPr id="69637" name="Rectangle 6">
            <a:extLst>
              <a:ext uri="{FF2B5EF4-FFF2-40B4-BE49-F238E27FC236}">
                <a16:creationId xmlns:a16="http://schemas.microsoft.com/office/drawing/2014/main" id="{373F5071-AC0E-1B64-D8A4-2F6ECB42FB4E}"/>
              </a:ext>
            </a:extLst>
          </p:cNvPr>
          <p:cNvSpPr>
            <a:spLocks noChangeArrowheads="1"/>
          </p:cNvSpPr>
          <p:nvPr/>
        </p:nvSpPr>
        <p:spPr bwMode="auto">
          <a:xfrm>
            <a:off x="5791201" y="771526"/>
            <a:ext cx="4568825" cy="942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lvl1pPr defTabSz="76200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76200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7620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7620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7620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fr-FR" altLang="fr-FR" sz="2800" b="1">
                <a:latin typeface="Arial" panose="020B0604020202020204" pitchFamily="34" charset="0"/>
                <a:cs typeface="Arial" panose="020B0604020202020204" pitchFamily="34" charset="0"/>
              </a:rPr>
              <a:t>	     </a:t>
            </a:r>
            <a:r>
              <a:rPr lang="fr-FR" altLang="fr-FR" sz="2800" b="1" u="sng">
                <a:latin typeface="Arial" panose="020B0604020202020204" pitchFamily="34" charset="0"/>
                <a:cs typeface="Arial" panose="020B0604020202020204" pitchFamily="34" charset="0"/>
              </a:rPr>
              <a:t>Surinfection</a:t>
            </a:r>
          </a:p>
          <a:p>
            <a:r>
              <a:rPr lang="fr-FR" altLang="fr-FR" sz="2800" b="1">
                <a:latin typeface="Arial" panose="020B0604020202020204" pitchFamily="34" charset="0"/>
                <a:cs typeface="Arial" panose="020B0604020202020204" pitchFamily="34" charset="0"/>
              </a:rPr>
              <a:t>VHD      	    porteur VHB</a:t>
            </a:r>
          </a:p>
        </p:txBody>
      </p:sp>
      <p:sp>
        <p:nvSpPr>
          <p:cNvPr id="69638" name="Line 7">
            <a:extLst>
              <a:ext uri="{FF2B5EF4-FFF2-40B4-BE49-F238E27FC236}">
                <a16:creationId xmlns:a16="http://schemas.microsoft.com/office/drawing/2014/main" id="{DE47B390-94DD-DEF4-4788-99D80EEAFCD1}"/>
              </a:ext>
            </a:extLst>
          </p:cNvPr>
          <p:cNvSpPr>
            <a:spLocks noChangeShapeType="1"/>
          </p:cNvSpPr>
          <p:nvPr/>
        </p:nvSpPr>
        <p:spPr bwMode="auto">
          <a:xfrm>
            <a:off x="3748088" y="1892300"/>
            <a:ext cx="1371600" cy="1371600"/>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fr-FR">
              <a:latin typeface="Arial" panose="020B0604020202020204" pitchFamily="34" charset="0"/>
              <a:cs typeface="Arial" panose="020B0604020202020204" pitchFamily="34" charset="0"/>
            </a:endParaRPr>
          </a:p>
        </p:txBody>
      </p:sp>
      <p:sp>
        <p:nvSpPr>
          <p:cNvPr id="69639" name="Line 8">
            <a:extLst>
              <a:ext uri="{FF2B5EF4-FFF2-40B4-BE49-F238E27FC236}">
                <a16:creationId xmlns:a16="http://schemas.microsoft.com/office/drawing/2014/main" id="{67368C14-A8FB-DF3F-67EB-615F3B85D6B8}"/>
              </a:ext>
            </a:extLst>
          </p:cNvPr>
          <p:cNvSpPr>
            <a:spLocks noChangeShapeType="1"/>
          </p:cNvSpPr>
          <p:nvPr/>
        </p:nvSpPr>
        <p:spPr bwMode="auto">
          <a:xfrm>
            <a:off x="3748088" y="1892300"/>
            <a:ext cx="0" cy="1524000"/>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fr-FR">
              <a:latin typeface="Arial" panose="020B0604020202020204" pitchFamily="34" charset="0"/>
              <a:cs typeface="Arial" panose="020B0604020202020204" pitchFamily="34" charset="0"/>
            </a:endParaRPr>
          </a:p>
        </p:txBody>
      </p:sp>
      <p:sp>
        <p:nvSpPr>
          <p:cNvPr id="69640" name="Line 9">
            <a:extLst>
              <a:ext uri="{FF2B5EF4-FFF2-40B4-BE49-F238E27FC236}">
                <a16:creationId xmlns:a16="http://schemas.microsoft.com/office/drawing/2014/main" id="{DBF288F1-48FC-EB98-3B72-AC163C00E162}"/>
              </a:ext>
            </a:extLst>
          </p:cNvPr>
          <p:cNvSpPr>
            <a:spLocks noChangeShapeType="1"/>
          </p:cNvSpPr>
          <p:nvPr/>
        </p:nvSpPr>
        <p:spPr bwMode="auto">
          <a:xfrm flipH="1">
            <a:off x="2452688" y="1892300"/>
            <a:ext cx="1295400" cy="1447800"/>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fr-FR">
              <a:latin typeface="Arial" panose="020B0604020202020204" pitchFamily="34" charset="0"/>
              <a:cs typeface="Arial" panose="020B0604020202020204" pitchFamily="34" charset="0"/>
            </a:endParaRPr>
          </a:p>
        </p:txBody>
      </p:sp>
      <p:sp>
        <p:nvSpPr>
          <p:cNvPr id="69641" name="Rectangle 10">
            <a:extLst>
              <a:ext uri="{FF2B5EF4-FFF2-40B4-BE49-F238E27FC236}">
                <a16:creationId xmlns:a16="http://schemas.microsoft.com/office/drawing/2014/main" id="{F8B0A841-58EF-5F35-9571-885C12E3A54B}"/>
              </a:ext>
            </a:extLst>
          </p:cNvPr>
          <p:cNvSpPr>
            <a:spLocks noChangeArrowheads="1"/>
          </p:cNvSpPr>
          <p:nvPr/>
        </p:nvSpPr>
        <p:spPr bwMode="auto">
          <a:xfrm>
            <a:off x="1524000" y="3307822"/>
            <a:ext cx="1308100" cy="70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defTabSz="76200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76200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7620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7620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7620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fr-FR" altLang="fr-FR" sz="2000" b="1" dirty="0">
                <a:latin typeface="Arial" panose="020B0604020202020204" pitchFamily="34" charset="0"/>
                <a:cs typeface="Arial" panose="020B0604020202020204" pitchFamily="34" charset="0"/>
              </a:rPr>
              <a:t>Guérison</a:t>
            </a:r>
          </a:p>
          <a:p>
            <a:pPr eaLnBrk="1" hangingPunct="1"/>
            <a:endParaRPr lang="fr-FR" altLang="fr-FR" sz="2000" b="1" dirty="0">
              <a:latin typeface="Arial" panose="020B0604020202020204" pitchFamily="34" charset="0"/>
              <a:cs typeface="Arial" panose="020B0604020202020204" pitchFamily="34" charset="0"/>
            </a:endParaRPr>
          </a:p>
        </p:txBody>
      </p:sp>
      <p:sp>
        <p:nvSpPr>
          <p:cNvPr id="69642" name="Rectangle 11">
            <a:extLst>
              <a:ext uri="{FF2B5EF4-FFF2-40B4-BE49-F238E27FC236}">
                <a16:creationId xmlns:a16="http://schemas.microsoft.com/office/drawing/2014/main" id="{A361F036-ED4E-536C-4AA9-9E48F85CAC9A}"/>
              </a:ext>
            </a:extLst>
          </p:cNvPr>
          <p:cNvSpPr>
            <a:spLocks noChangeArrowheads="1"/>
          </p:cNvSpPr>
          <p:nvPr/>
        </p:nvSpPr>
        <p:spPr bwMode="auto">
          <a:xfrm>
            <a:off x="2971800" y="3391432"/>
            <a:ext cx="1550988" cy="1012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defTabSz="76200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76200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7620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7620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7620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fr-FR" altLang="fr-FR" sz="2000" b="1" dirty="0">
                <a:latin typeface="Arial" panose="020B0604020202020204" pitchFamily="34" charset="0"/>
                <a:cs typeface="Arial" panose="020B0604020202020204" pitchFamily="34" charset="0"/>
              </a:rPr>
              <a:t>Hépatite</a:t>
            </a:r>
          </a:p>
          <a:p>
            <a:r>
              <a:rPr lang="fr-FR" altLang="fr-FR" sz="2000" b="1" dirty="0">
                <a:latin typeface="Arial" panose="020B0604020202020204" pitchFamily="34" charset="0"/>
                <a:cs typeface="Arial" panose="020B0604020202020204" pitchFamily="34" charset="0"/>
              </a:rPr>
              <a:t>Fulminante</a:t>
            </a:r>
          </a:p>
          <a:p>
            <a:pPr eaLnBrk="1" hangingPunct="1"/>
            <a:endParaRPr lang="fr-FR" altLang="fr-FR" sz="2000" b="1" dirty="0">
              <a:latin typeface="Arial" panose="020B0604020202020204" pitchFamily="34" charset="0"/>
              <a:cs typeface="Arial" panose="020B0604020202020204" pitchFamily="34" charset="0"/>
            </a:endParaRPr>
          </a:p>
        </p:txBody>
      </p:sp>
      <p:sp>
        <p:nvSpPr>
          <p:cNvPr id="69643" name="Rectangle 12">
            <a:extLst>
              <a:ext uri="{FF2B5EF4-FFF2-40B4-BE49-F238E27FC236}">
                <a16:creationId xmlns:a16="http://schemas.microsoft.com/office/drawing/2014/main" id="{3A2AB903-DCD0-01EA-7762-730C0151949A}"/>
              </a:ext>
            </a:extLst>
          </p:cNvPr>
          <p:cNvSpPr>
            <a:spLocks noChangeArrowheads="1"/>
          </p:cNvSpPr>
          <p:nvPr/>
        </p:nvSpPr>
        <p:spPr bwMode="auto">
          <a:xfrm>
            <a:off x="4471988" y="3255964"/>
            <a:ext cx="1536700" cy="1012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defTabSz="76200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76200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7620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7620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7620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fr-FR" altLang="fr-FR" sz="2000" b="1">
                <a:latin typeface="Arial" panose="020B0604020202020204" pitchFamily="34" charset="0"/>
                <a:cs typeface="Arial" panose="020B0604020202020204" pitchFamily="34" charset="0"/>
              </a:rPr>
              <a:t> Hépatite</a:t>
            </a:r>
          </a:p>
          <a:p>
            <a:r>
              <a:rPr lang="fr-FR" altLang="fr-FR" sz="2000" b="1">
                <a:latin typeface="Arial" panose="020B0604020202020204" pitchFamily="34" charset="0"/>
                <a:cs typeface="Arial" panose="020B0604020202020204" pitchFamily="34" charset="0"/>
              </a:rPr>
              <a:t> Chronique</a:t>
            </a:r>
          </a:p>
          <a:p>
            <a:pPr eaLnBrk="1" hangingPunct="1"/>
            <a:endParaRPr lang="fr-FR" altLang="fr-FR" sz="2000" b="1">
              <a:latin typeface="Arial" panose="020B0604020202020204" pitchFamily="34" charset="0"/>
              <a:cs typeface="Arial" panose="020B0604020202020204" pitchFamily="34" charset="0"/>
            </a:endParaRPr>
          </a:p>
        </p:txBody>
      </p:sp>
      <p:sp>
        <p:nvSpPr>
          <p:cNvPr id="69644" name="Line 13">
            <a:extLst>
              <a:ext uri="{FF2B5EF4-FFF2-40B4-BE49-F238E27FC236}">
                <a16:creationId xmlns:a16="http://schemas.microsoft.com/office/drawing/2014/main" id="{70D7D305-8906-6D8C-371C-2CD8C205C480}"/>
              </a:ext>
            </a:extLst>
          </p:cNvPr>
          <p:cNvSpPr>
            <a:spLocks noChangeShapeType="1"/>
          </p:cNvSpPr>
          <p:nvPr/>
        </p:nvSpPr>
        <p:spPr bwMode="auto">
          <a:xfrm>
            <a:off x="7999413" y="1670050"/>
            <a:ext cx="1371600" cy="1371600"/>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fr-FR">
              <a:latin typeface="Arial" panose="020B0604020202020204" pitchFamily="34" charset="0"/>
              <a:cs typeface="Arial" panose="020B0604020202020204" pitchFamily="34" charset="0"/>
            </a:endParaRPr>
          </a:p>
        </p:txBody>
      </p:sp>
      <p:sp>
        <p:nvSpPr>
          <p:cNvPr id="69645" name="Line 14">
            <a:extLst>
              <a:ext uri="{FF2B5EF4-FFF2-40B4-BE49-F238E27FC236}">
                <a16:creationId xmlns:a16="http://schemas.microsoft.com/office/drawing/2014/main" id="{EA734E59-12DF-B41D-91F8-282EBE632E64}"/>
              </a:ext>
            </a:extLst>
          </p:cNvPr>
          <p:cNvSpPr>
            <a:spLocks noChangeShapeType="1"/>
          </p:cNvSpPr>
          <p:nvPr/>
        </p:nvSpPr>
        <p:spPr bwMode="auto">
          <a:xfrm>
            <a:off x="8012113" y="1670050"/>
            <a:ext cx="0" cy="1524000"/>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fr-FR">
              <a:latin typeface="Arial" panose="020B0604020202020204" pitchFamily="34" charset="0"/>
              <a:cs typeface="Arial" panose="020B0604020202020204" pitchFamily="34" charset="0"/>
            </a:endParaRPr>
          </a:p>
        </p:txBody>
      </p:sp>
      <p:sp>
        <p:nvSpPr>
          <p:cNvPr id="69646" name="Rectangle 15">
            <a:extLst>
              <a:ext uri="{FF2B5EF4-FFF2-40B4-BE49-F238E27FC236}">
                <a16:creationId xmlns:a16="http://schemas.microsoft.com/office/drawing/2014/main" id="{B2944648-7604-C9AE-AD3B-01674A64124D}"/>
              </a:ext>
            </a:extLst>
          </p:cNvPr>
          <p:cNvSpPr>
            <a:spLocks noChangeArrowheads="1"/>
          </p:cNvSpPr>
          <p:nvPr/>
        </p:nvSpPr>
        <p:spPr bwMode="auto">
          <a:xfrm>
            <a:off x="5880100" y="3300413"/>
            <a:ext cx="1576388" cy="70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lvl1pPr defTabSz="76200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76200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7620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7620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7620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fr-FR" altLang="fr-FR" sz="2000" b="1">
                <a:latin typeface="Arial" panose="020B0604020202020204" pitchFamily="34" charset="0"/>
                <a:cs typeface="Arial" panose="020B0604020202020204" pitchFamily="34" charset="0"/>
              </a:rPr>
              <a:t>  Guérison</a:t>
            </a:r>
          </a:p>
          <a:p>
            <a:pPr eaLnBrk="1" hangingPunct="1"/>
            <a:endParaRPr lang="fr-FR" altLang="fr-FR" sz="2000" b="1">
              <a:latin typeface="Arial" panose="020B0604020202020204" pitchFamily="34" charset="0"/>
              <a:cs typeface="Arial" panose="020B0604020202020204" pitchFamily="34" charset="0"/>
            </a:endParaRPr>
          </a:p>
        </p:txBody>
      </p:sp>
      <p:sp>
        <p:nvSpPr>
          <p:cNvPr id="69647" name="Rectangle 16">
            <a:extLst>
              <a:ext uri="{FF2B5EF4-FFF2-40B4-BE49-F238E27FC236}">
                <a16:creationId xmlns:a16="http://schemas.microsoft.com/office/drawing/2014/main" id="{DADD75DA-8648-B3A6-8CE8-36E779F4D2F3}"/>
              </a:ext>
            </a:extLst>
          </p:cNvPr>
          <p:cNvSpPr>
            <a:spLocks noChangeArrowheads="1"/>
          </p:cNvSpPr>
          <p:nvPr/>
        </p:nvSpPr>
        <p:spPr bwMode="auto">
          <a:xfrm>
            <a:off x="7159625" y="3255964"/>
            <a:ext cx="1828800" cy="1012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lvl1pPr defTabSz="76200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76200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7620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7620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7620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fr-FR" altLang="fr-FR" sz="2000" b="1">
                <a:latin typeface="Arial" panose="020B0604020202020204" pitchFamily="34" charset="0"/>
                <a:cs typeface="Arial" panose="020B0604020202020204" pitchFamily="34" charset="0"/>
              </a:rPr>
              <a:t> Hépatite</a:t>
            </a:r>
          </a:p>
          <a:p>
            <a:r>
              <a:rPr lang="fr-FR" altLang="fr-FR" sz="2000" b="1">
                <a:latin typeface="Arial" panose="020B0604020202020204" pitchFamily="34" charset="0"/>
                <a:cs typeface="Arial" panose="020B0604020202020204" pitchFamily="34" charset="0"/>
              </a:rPr>
              <a:t>Fulminante </a:t>
            </a:r>
          </a:p>
          <a:p>
            <a:pPr eaLnBrk="1" hangingPunct="1"/>
            <a:endParaRPr lang="fr-FR" altLang="fr-FR" sz="2000" b="1">
              <a:latin typeface="Arial" panose="020B0604020202020204" pitchFamily="34" charset="0"/>
              <a:cs typeface="Arial" panose="020B0604020202020204" pitchFamily="34" charset="0"/>
            </a:endParaRPr>
          </a:p>
        </p:txBody>
      </p:sp>
      <p:sp>
        <p:nvSpPr>
          <p:cNvPr id="69648" name="Rectangle 17">
            <a:extLst>
              <a:ext uri="{FF2B5EF4-FFF2-40B4-BE49-F238E27FC236}">
                <a16:creationId xmlns:a16="http://schemas.microsoft.com/office/drawing/2014/main" id="{8B77CB86-3E9D-C586-F745-4BA9677A918A}"/>
              </a:ext>
            </a:extLst>
          </p:cNvPr>
          <p:cNvSpPr>
            <a:spLocks noChangeArrowheads="1"/>
          </p:cNvSpPr>
          <p:nvPr/>
        </p:nvSpPr>
        <p:spPr bwMode="auto">
          <a:xfrm>
            <a:off x="8759825" y="3255964"/>
            <a:ext cx="1752600" cy="1012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lvl1pPr defTabSz="76200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76200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7620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7620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7620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fr-FR" altLang="fr-FR" sz="2000" b="1">
                <a:latin typeface="Arial" panose="020B0604020202020204" pitchFamily="34" charset="0"/>
                <a:cs typeface="Arial" panose="020B0604020202020204" pitchFamily="34" charset="0"/>
              </a:rPr>
              <a:t>   Hépatite</a:t>
            </a:r>
          </a:p>
          <a:p>
            <a:r>
              <a:rPr lang="fr-FR" altLang="fr-FR" sz="2000" b="1">
                <a:latin typeface="Arial" panose="020B0604020202020204" pitchFamily="34" charset="0"/>
                <a:cs typeface="Arial" panose="020B0604020202020204" pitchFamily="34" charset="0"/>
              </a:rPr>
              <a:t>Chronique</a:t>
            </a:r>
          </a:p>
          <a:p>
            <a:pPr eaLnBrk="1" hangingPunct="1"/>
            <a:endParaRPr lang="fr-FR" altLang="fr-FR" sz="2000" b="1">
              <a:latin typeface="Arial" panose="020B0604020202020204" pitchFamily="34" charset="0"/>
              <a:cs typeface="Arial" panose="020B0604020202020204" pitchFamily="34" charset="0"/>
            </a:endParaRPr>
          </a:p>
        </p:txBody>
      </p:sp>
      <p:sp>
        <p:nvSpPr>
          <p:cNvPr id="69649" name="Line 18">
            <a:extLst>
              <a:ext uri="{FF2B5EF4-FFF2-40B4-BE49-F238E27FC236}">
                <a16:creationId xmlns:a16="http://schemas.microsoft.com/office/drawing/2014/main" id="{AC5867DF-8C6C-E568-5FC0-7A46D3AD48DC}"/>
              </a:ext>
            </a:extLst>
          </p:cNvPr>
          <p:cNvSpPr>
            <a:spLocks noChangeShapeType="1"/>
          </p:cNvSpPr>
          <p:nvPr/>
        </p:nvSpPr>
        <p:spPr bwMode="auto">
          <a:xfrm>
            <a:off x="6932613" y="1441450"/>
            <a:ext cx="609600" cy="0"/>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fr-FR">
              <a:latin typeface="Arial" panose="020B0604020202020204" pitchFamily="34" charset="0"/>
              <a:cs typeface="Arial" panose="020B0604020202020204" pitchFamily="34" charset="0"/>
            </a:endParaRPr>
          </a:p>
        </p:txBody>
      </p:sp>
      <p:sp>
        <p:nvSpPr>
          <p:cNvPr id="69650" name="Line 19">
            <a:extLst>
              <a:ext uri="{FF2B5EF4-FFF2-40B4-BE49-F238E27FC236}">
                <a16:creationId xmlns:a16="http://schemas.microsoft.com/office/drawing/2014/main" id="{4B1D0789-8836-D1C9-56D8-14D2A3D90509}"/>
              </a:ext>
            </a:extLst>
          </p:cNvPr>
          <p:cNvSpPr>
            <a:spLocks noChangeShapeType="1"/>
          </p:cNvSpPr>
          <p:nvPr/>
        </p:nvSpPr>
        <p:spPr bwMode="auto">
          <a:xfrm flipH="1">
            <a:off x="6780213" y="1670050"/>
            <a:ext cx="1219200" cy="1676400"/>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fr-FR">
              <a:latin typeface="Arial" panose="020B0604020202020204" pitchFamily="34" charset="0"/>
              <a:cs typeface="Arial" panose="020B0604020202020204" pitchFamily="34" charset="0"/>
            </a:endParaRPr>
          </a:p>
        </p:txBody>
      </p:sp>
      <p:sp>
        <p:nvSpPr>
          <p:cNvPr id="69651" name="Rectangle 20">
            <a:extLst>
              <a:ext uri="{FF2B5EF4-FFF2-40B4-BE49-F238E27FC236}">
                <a16:creationId xmlns:a16="http://schemas.microsoft.com/office/drawing/2014/main" id="{506CC92D-71A5-F811-0D53-51778FA2EB36}"/>
              </a:ext>
            </a:extLst>
          </p:cNvPr>
          <p:cNvSpPr>
            <a:spLocks noChangeArrowheads="1"/>
          </p:cNvSpPr>
          <p:nvPr/>
        </p:nvSpPr>
        <p:spPr bwMode="auto">
          <a:xfrm>
            <a:off x="4479926" y="2265364"/>
            <a:ext cx="354013"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defTabSz="76200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76200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7620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7620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7620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fr-FR" altLang="fr-FR">
                <a:solidFill>
                  <a:schemeClr val="bg1"/>
                </a:solidFill>
                <a:latin typeface="Arial" panose="020B0604020202020204" pitchFamily="34" charset="0"/>
                <a:cs typeface="Arial" panose="020B0604020202020204" pitchFamily="34" charset="0"/>
              </a:rPr>
              <a:t>2</a:t>
            </a:r>
          </a:p>
        </p:txBody>
      </p:sp>
      <p:sp>
        <p:nvSpPr>
          <p:cNvPr id="69652" name="Rectangle 21">
            <a:extLst>
              <a:ext uri="{FF2B5EF4-FFF2-40B4-BE49-F238E27FC236}">
                <a16:creationId xmlns:a16="http://schemas.microsoft.com/office/drawing/2014/main" id="{84BDCFAE-95C6-D478-2ED6-D27AB5F07BBF}"/>
              </a:ext>
            </a:extLst>
          </p:cNvPr>
          <p:cNvSpPr>
            <a:spLocks noChangeArrowheads="1"/>
          </p:cNvSpPr>
          <p:nvPr/>
        </p:nvSpPr>
        <p:spPr bwMode="auto">
          <a:xfrm>
            <a:off x="4572001" y="2295525"/>
            <a:ext cx="561975" cy="69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defTabSz="76200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76200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7620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7620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7620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fr-FR" altLang="fr-FR" sz="2000" b="1">
                <a:latin typeface="Arial" panose="020B0604020202020204" pitchFamily="34" charset="0"/>
                <a:cs typeface="Arial" panose="020B0604020202020204" pitchFamily="34" charset="0"/>
              </a:rPr>
              <a:t>2%</a:t>
            </a:r>
          </a:p>
          <a:p>
            <a:pPr eaLnBrk="1" hangingPunct="1"/>
            <a:endParaRPr lang="fr-FR" altLang="fr-FR" sz="2000" b="1">
              <a:latin typeface="Arial" panose="020B0604020202020204" pitchFamily="34" charset="0"/>
              <a:cs typeface="Arial" panose="020B0604020202020204" pitchFamily="34" charset="0"/>
            </a:endParaRPr>
          </a:p>
        </p:txBody>
      </p:sp>
      <p:sp>
        <p:nvSpPr>
          <p:cNvPr id="69653" name="Rectangle 22">
            <a:extLst>
              <a:ext uri="{FF2B5EF4-FFF2-40B4-BE49-F238E27FC236}">
                <a16:creationId xmlns:a16="http://schemas.microsoft.com/office/drawing/2014/main" id="{E2B3EF96-C085-2B70-2D98-32BDAF16CF43}"/>
              </a:ext>
            </a:extLst>
          </p:cNvPr>
          <p:cNvSpPr>
            <a:spLocks noChangeArrowheads="1"/>
          </p:cNvSpPr>
          <p:nvPr/>
        </p:nvSpPr>
        <p:spPr bwMode="auto">
          <a:xfrm>
            <a:off x="3733801" y="2295525"/>
            <a:ext cx="561975" cy="69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defTabSz="76200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76200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7620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7620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7620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fr-FR" altLang="fr-FR" sz="2000" b="1">
                <a:latin typeface="Arial" panose="020B0604020202020204" pitchFamily="34" charset="0"/>
                <a:cs typeface="Arial" panose="020B0604020202020204" pitchFamily="34" charset="0"/>
              </a:rPr>
              <a:t>5%</a:t>
            </a:r>
          </a:p>
          <a:p>
            <a:pPr eaLnBrk="1" hangingPunct="1"/>
            <a:endParaRPr lang="fr-FR" altLang="fr-FR" sz="2000" b="1">
              <a:latin typeface="Arial" panose="020B0604020202020204" pitchFamily="34" charset="0"/>
              <a:cs typeface="Arial" panose="020B0604020202020204" pitchFamily="34" charset="0"/>
            </a:endParaRPr>
          </a:p>
        </p:txBody>
      </p:sp>
      <p:sp>
        <p:nvSpPr>
          <p:cNvPr id="69654" name="Rectangle 23">
            <a:extLst>
              <a:ext uri="{FF2B5EF4-FFF2-40B4-BE49-F238E27FC236}">
                <a16:creationId xmlns:a16="http://schemas.microsoft.com/office/drawing/2014/main" id="{6BACFD76-7AB6-3805-2A1C-BFDA1B2F5993}"/>
              </a:ext>
            </a:extLst>
          </p:cNvPr>
          <p:cNvSpPr>
            <a:spLocks noChangeArrowheads="1"/>
          </p:cNvSpPr>
          <p:nvPr/>
        </p:nvSpPr>
        <p:spPr bwMode="auto">
          <a:xfrm>
            <a:off x="2362201" y="2371725"/>
            <a:ext cx="695325" cy="70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defTabSz="76200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76200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7620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7620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7620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fr-FR" altLang="fr-FR" sz="2000" b="1">
                <a:latin typeface="Arial" panose="020B0604020202020204" pitchFamily="34" charset="0"/>
                <a:cs typeface="Arial" panose="020B0604020202020204" pitchFamily="34" charset="0"/>
              </a:rPr>
              <a:t>93%</a:t>
            </a:r>
          </a:p>
          <a:p>
            <a:pPr eaLnBrk="1" hangingPunct="1"/>
            <a:endParaRPr lang="fr-FR" altLang="fr-FR" sz="2000" b="1">
              <a:latin typeface="Arial" panose="020B0604020202020204" pitchFamily="34" charset="0"/>
              <a:cs typeface="Arial" panose="020B0604020202020204" pitchFamily="34" charset="0"/>
            </a:endParaRPr>
          </a:p>
        </p:txBody>
      </p:sp>
      <p:sp>
        <p:nvSpPr>
          <p:cNvPr id="69655" name="Rectangle 24">
            <a:extLst>
              <a:ext uri="{FF2B5EF4-FFF2-40B4-BE49-F238E27FC236}">
                <a16:creationId xmlns:a16="http://schemas.microsoft.com/office/drawing/2014/main" id="{EFC9AB36-6B00-DEB8-605F-7364E8F79616}"/>
              </a:ext>
            </a:extLst>
          </p:cNvPr>
          <p:cNvSpPr>
            <a:spLocks noChangeArrowheads="1"/>
          </p:cNvSpPr>
          <p:nvPr/>
        </p:nvSpPr>
        <p:spPr bwMode="auto">
          <a:xfrm>
            <a:off x="8839201" y="2219325"/>
            <a:ext cx="695325" cy="70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defTabSz="76200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76200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7620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7620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7620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fr-FR" altLang="fr-FR" sz="2000" b="1">
                <a:latin typeface="Arial" panose="020B0604020202020204" pitchFamily="34" charset="0"/>
                <a:cs typeface="Arial" panose="020B0604020202020204" pitchFamily="34" charset="0"/>
              </a:rPr>
              <a:t>95%</a:t>
            </a:r>
          </a:p>
          <a:p>
            <a:pPr eaLnBrk="1" hangingPunct="1"/>
            <a:endParaRPr lang="fr-FR" altLang="fr-FR" sz="2000" b="1">
              <a:latin typeface="Arial" panose="020B0604020202020204" pitchFamily="34" charset="0"/>
              <a:cs typeface="Arial" panose="020B0604020202020204" pitchFamily="34" charset="0"/>
            </a:endParaRPr>
          </a:p>
        </p:txBody>
      </p:sp>
      <p:sp>
        <p:nvSpPr>
          <p:cNvPr id="69656" name="Rectangle 25">
            <a:extLst>
              <a:ext uri="{FF2B5EF4-FFF2-40B4-BE49-F238E27FC236}">
                <a16:creationId xmlns:a16="http://schemas.microsoft.com/office/drawing/2014/main" id="{F55B05B3-C6A8-87E3-E82C-65D23817AAF4}"/>
              </a:ext>
            </a:extLst>
          </p:cNvPr>
          <p:cNvSpPr>
            <a:spLocks noChangeArrowheads="1"/>
          </p:cNvSpPr>
          <p:nvPr/>
        </p:nvSpPr>
        <p:spPr bwMode="auto">
          <a:xfrm>
            <a:off x="8077201" y="2219325"/>
            <a:ext cx="561975" cy="69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defTabSz="76200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76200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7620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7620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7620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fr-FR" altLang="fr-FR" sz="2000" b="1">
                <a:latin typeface="Arial" panose="020B0604020202020204" pitchFamily="34" charset="0"/>
                <a:cs typeface="Arial" panose="020B0604020202020204" pitchFamily="34" charset="0"/>
              </a:rPr>
              <a:t>5%</a:t>
            </a:r>
          </a:p>
          <a:p>
            <a:pPr eaLnBrk="1" hangingPunct="1"/>
            <a:endParaRPr lang="fr-FR" altLang="fr-FR" sz="2000" b="1">
              <a:latin typeface="Arial" panose="020B0604020202020204" pitchFamily="34" charset="0"/>
              <a:cs typeface="Arial" panose="020B0604020202020204" pitchFamily="34" charset="0"/>
            </a:endParaRPr>
          </a:p>
        </p:txBody>
      </p:sp>
      <p:sp>
        <p:nvSpPr>
          <p:cNvPr id="69657" name="Rectangle 26">
            <a:extLst>
              <a:ext uri="{FF2B5EF4-FFF2-40B4-BE49-F238E27FC236}">
                <a16:creationId xmlns:a16="http://schemas.microsoft.com/office/drawing/2014/main" id="{1285C072-6108-C701-3C0E-0F615C7E4087}"/>
              </a:ext>
            </a:extLst>
          </p:cNvPr>
          <p:cNvSpPr>
            <a:spLocks noChangeArrowheads="1"/>
          </p:cNvSpPr>
          <p:nvPr/>
        </p:nvSpPr>
        <p:spPr bwMode="auto">
          <a:xfrm>
            <a:off x="6781800" y="2219325"/>
            <a:ext cx="706438" cy="69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defTabSz="76200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76200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7620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7620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7620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fr-FR" altLang="fr-FR" sz="2000" b="1">
                <a:latin typeface="Arial" panose="020B0604020202020204" pitchFamily="34" charset="0"/>
                <a:cs typeface="Arial" panose="020B0604020202020204" pitchFamily="34" charset="0"/>
              </a:rPr>
              <a:t>&lt;2%</a:t>
            </a:r>
          </a:p>
          <a:p>
            <a:pPr eaLnBrk="1" hangingPunct="1"/>
            <a:endParaRPr lang="fr-FR" altLang="fr-FR" sz="2000" b="1">
              <a:latin typeface="Arial" panose="020B0604020202020204" pitchFamily="34" charset="0"/>
              <a:cs typeface="Arial" panose="020B0604020202020204" pitchFamily="34" charset="0"/>
            </a:endParaRPr>
          </a:p>
        </p:txBody>
      </p:sp>
      <p:sp>
        <p:nvSpPr>
          <p:cNvPr id="69658" name="Line 27">
            <a:extLst>
              <a:ext uri="{FF2B5EF4-FFF2-40B4-BE49-F238E27FC236}">
                <a16:creationId xmlns:a16="http://schemas.microsoft.com/office/drawing/2014/main" id="{94A377B2-12A9-790B-B077-F4851C77E283}"/>
              </a:ext>
            </a:extLst>
          </p:cNvPr>
          <p:cNvSpPr>
            <a:spLocks noChangeShapeType="1"/>
          </p:cNvSpPr>
          <p:nvPr/>
        </p:nvSpPr>
        <p:spPr bwMode="auto">
          <a:xfrm>
            <a:off x="5735639" y="4005264"/>
            <a:ext cx="968375" cy="1398587"/>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fr-FR">
              <a:latin typeface="Arial" panose="020B0604020202020204" pitchFamily="34" charset="0"/>
              <a:cs typeface="Arial" panose="020B0604020202020204" pitchFamily="34" charset="0"/>
            </a:endParaRPr>
          </a:p>
        </p:txBody>
      </p:sp>
      <p:sp>
        <p:nvSpPr>
          <p:cNvPr id="69659" name="Line 28">
            <a:extLst>
              <a:ext uri="{FF2B5EF4-FFF2-40B4-BE49-F238E27FC236}">
                <a16:creationId xmlns:a16="http://schemas.microsoft.com/office/drawing/2014/main" id="{3BB0AFEC-BDC3-8D35-1F45-DFBC47D591BE}"/>
              </a:ext>
            </a:extLst>
          </p:cNvPr>
          <p:cNvSpPr>
            <a:spLocks noChangeShapeType="1"/>
          </p:cNvSpPr>
          <p:nvPr/>
        </p:nvSpPr>
        <p:spPr bwMode="auto">
          <a:xfrm flipH="1">
            <a:off x="7618413" y="4260850"/>
            <a:ext cx="2057400" cy="1143000"/>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fr-FR">
              <a:latin typeface="Arial" panose="020B0604020202020204" pitchFamily="34" charset="0"/>
              <a:cs typeface="Arial" panose="020B0604020202020204" pitchFamily="34" charset="0"/>
            </a:endParaRPr>
          </a:p>
        </p:txBody>
      </p:sp>
      <p:sp>
        <p:nvSpPr>
          <p:cNvPr id="69660" name="Rectangle 29">
            <a:extLst>
              <a:ext uri="{FF2B5EF4-FFF2-40B4-BE49-F238E27FC236}">
                <a16:creationId xmlns:a16="http://schemas.microsoft.com/office/drawing/2014/main" id="{5579E8D4-191A-22ED-6696-7BCD943BCF06}"/>
              </a:ext>
            </a:extLst>
          </p:cNvPr>
          <p:cNvSpPr>
            <a:spLocks noChangeArrowheads="1"/>
          </p:cNvSpPr>
          <p:nvPr/>
        </p:nvSpPr>
        <p:spPr bwMode="auto">
          <a:xfrm>
            <a:off x="6629400" y="5389564"/>
            <a:ext cx="1843088" cy="82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lvl1pPr defTabSz="76200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76200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7620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7620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7620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fr-FR" altLang="fr-FR" b="1">
                <a:latin typeface="Arial" panose="020B0604020202020204" pitchFamily="34" charset="0"/>
                <a:cs typeface="Arial" panose="020B0604020202020204" pitchFamily="34" charset="0"/>
              </a:rPr>
              <a:t>Cirrhose</a:t>
            </a:r>
          </a:p>
          <a:p>
            <a:pPr eaLnBrk="1" hangingPunct="1"/>
            <a:endParaRPr lang="fr-FR" altLang="fr-FR" b="1">
              <a:latin typeface="Arial" panose="020B0604020202020204" pitchFamily="34" charset="0"/>
              <a:cs typeface="Arial" panose="020B0604020202020204" pitchFamily="34" charset="0"/>
            </a:endParaRPr>
          </a:p>
        </p:txBody>
      </p:sp>
      <p:sp>
        <p:nvSpPr>
          <p:cNvPr id="69661" name="Rectangle 30">
            <a:extLst>
              <a:ext uri="{FF2B5EF4-FFF2-40B4-BE49-F238E27FC236}">
                <a16:creationId xmlns:a16="http://schemas.microsoft.com/office/drawing/2014/main" id="{82743FB2-8747-49E6-3512-D2C50692EA03}"/>
              </a:ext>
            </a:extLst>
          </p:cNvPr>
          <p:cNvSpPr>
            <a:spLocks noChangeArrowheads="1"/>
          </p:cNvSpPr>
          <p:nvPr/>
        </p:nvSpPr>
        <p:spPr bwMode="auto">
          <a:xfrm>
            <a:off x="6781800" y="4581525"/>
            <a:ext cx="1066800" cy="70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defTabSz="76200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76200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7620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7620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7620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fr-FR" altLang="fr-FR" sz="2000" b="1">
                <a:latin typeface="Arial" panose="020B0604020202020204" pitchFamily="34" charset="0"/>
                <a:cs typeface="Arial" panose="020B0604020202020204" pitchFamily="34" charset="0"/>
              </a:rPr>
              <a:t>50-75%</a:t>
            </a:r>
          </a:p>
          <a:p>
            <a:pPr eaLnBrk="1" hangingPunct="1"/>
            <a:endParaRPr lang="fr-FR" altLang="fr-FR" sz="2000" b="1">
              <a:latin typeface="Arial" panose="020B0604020202020204" pitchFamily="34" charset="0"/>
              <a:cs typeface="Arial" panose="020B0604020202020204" pitchFamily="34" charset="0"/>
            </a:endParaRPr>
          </a:p>
        </p:txBody>
      </p:sp>
      <p:sp>
        <p:nvSpPr>
          <p:cNvPr id="69662" name="Line 31">
            <a:extLst>
              <a:ext uri="{FF2B5EF4-FFF2-40B4-BE49-F238E27FC236}">
                <a16:creationId xmlns:a16="http://schemas.microsoft.com/office/drawing/2014/main" id="{60D9EA3E-78A7-481D-3971-486261DC46B9}"/>
              </a:ext>
            </a:extLst>
          </p:cNvPr>
          <p:cNvSpPr>
            <a:spLocks noChangeShapeType="1"/>
          </p:cNvSpPr>
          <p:nvPr/>
        </p:nvSpPr>
        <p:spPr bwMode="auto">
          <a:xfrm flipV="1">
            <a:off x="9675813" y="4108450"/>
            <a:ext cx="0" cy="1524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FR">
              <a:latin typeface="Arial" panose="020B0604020202020204" pitchFamily="34" charset="0"/>
              <a:cs typeface="Arial" panose="020B0604020202020204" pitchFamily="34" charset="0"/>
            </a:endParaRPr>
          </a:p>
        </p:txBody>
      </p:sp>
      <p:sp>
        <p:nvSpPr>
          <p:cNvPr id="69663" name="Line 32">
            <a:extLst>
              <a:ext uri="{FF2B5EF4-FFF2-40B4-BE49-F238E27FC236}">
                <a16:creationId xmlns:a16="http://schemas.microsoft.com/office/drawing/2014/main" id="{A51B7DB4-2815-4D54-8629-CCFA73B3E168}"/>
              </a:ext>
            </a:extLst>
          </p:cNvPr>
          <p:cNvSpPr>
            <a:spLocks noChangeShapeType="1"/>
          </p:cNvSpPr>
          <p:nvPr/>
        </p:nvSpPr>
        <p:spPr bwMode="auto">
          <a:xfrm>
            <a:off x="7237413" y="5784850"/>
            <a:ext cx="0" cy="381000"/>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fr-FR">
              <a:latin typeface="Arial" panose="020B0604020202020204" pitchFamily="34" charset="0"/>
              <a:cs typeface="Arial" panose="020B0604020202020204" pitchFamily="34" charset="0"/>
            </a:endParaRPr>
          </a:p>
        </p:txBody>
      </p:sp>
      <p:sp>
        <p:nvSpPr>
          <p:cNvPr id="69664" name="Rectangle 33">
            <a:extLst>
              <a:ext uri="{FF2B5EF4-FFF2-40B4-BE49-F238E27FC236}">
                <a16:creationId xmlns:a16="http://schemas.microsoft.com/office/drawing/2014/main" id="{B9CF95E5-440A-E9A9-5590-E327960AA25F}"/>
              </a:ext>
            </a:extLst>
          </p:cNvPr>
          <p:cNvSpPr>
            <a:spLocks noChangeArrowheads="1"/>
          </p:cNvSpPr>
          <p:nvPr/>
        </p:nvSpPr>
        <p:spPr bwMode="auto">
          <a:xfrm>
            <a:off x="6248400" y="6059489"/>
            <a:ext cx="2655888" cy="82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lvl1pPr defTabSz="76200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76200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7620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7620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7620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fr-FR" altLang="fr-FR" b="1">
                <a:latin typeface="Arial" panose="020B0604020202020204" pitchFamily="34" charset="0"/>
                <a:cs typeface="Arial" panose="020B0604020202020204" pitchFamily="34" charset="0"/>
              </a:rPr>
              <a:t>Carcinome</a:t>
            </a:r>
          </a:p>
          <a:p>
            <a:r>
              <a:rPr lang="fr-FR" altLang="fr-FR" b="1">
                <a:latin typeface="Arial" panose="020B0604020202020204" pitchFamily="34" charset="0"/>
                <a:cs typeface="Arial" panose="020B0604020202020204" pitchFamily="34" charset="0"/>
              </a:rPr>
              <a:t>Hépatocellulaire</a:t>
            </a:r>
          </a:p>
        </p:txBody>
      </p:sp>
      <p:sp>
        <p:nvSpPr>
          <p:cNvPr id="69665" name="Rectangle 34">
            <a:extLst>
              <a:ext uri="{FF2B5EF4-FFF2-40B4-BE49-F238E27FC236}">
                <a16:creationId xmlns:a16="http://schemas.microsoft.com/office/drawing/2014/main" id="{970C6126-85C2-DFE0-4EF8-631BD1ED10D6}"/>
              </a:ext>
            </a:extLst>
          </p:cNvPr>
          <p:cNvSpPr>
            <a:spLocks noChangeArrowheads="1"/>
          </p:cNvSpPr>
          <p:nvPr/>
        </p:nvSpPr>
        <p:spPr bwMode="auto">
          <a:xfrm>
            <a:off x="1992314" y="-152400"/>
            <a:ext cx="8207375" cy="1114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lIns="90487" tIns="44450" rIns="90487" bIns="44450"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3600">
                <a:latin typeface="Trebuchet MS" panose="020B0703020202090204" pitchFamily="34" charset="0"/>
              </a:rPr>
              <a:t>Histoire naturelle du VHD</a:t>
            </a:r>
          </a:p>
        </p:txBody>
      </p:sp>
      <p:sp>
        <p:nvSpPr>
          <p:cNvPr id="35" name="Rectangle 10">
            <a:extLst>
              <a:ext uri="{FF2B5EF4-FFF2-40B4-BE49-F238E27FC236}">
                <a16:creationId xmlns:a16="http://schemas.microsoft.com/office/drawing/2014/main" id="{221A8630-99C3-7164-0908-4E827F1633DB}"/>
              </a:ext>
            </a:extLst>
          </p:cNvPr>
          <p:cNvSpPr>
            <a:spLocks noChangeArrowheads="1"/>
          </p:cNvSpPr>
          <p:nvPr/>
        </p:nvSpPr>
        <p:spPr bwMode="auto">
          <a:xfrm>
            <a:off x="536928" y="4589464"/>
            <a:ext cx="4558941" cy="1936428"/>
          </a:xfrm>
          <a:prstGeom prst="rect">
            <a:avLst/>
          </a:prstGeom>
          <a:gradFill rotWithShape="1">
            <a:gsLst>
              <a:gs pos="0">
                <a:srgbClr val="E0FFF4"/>
              </a:gs>
              <a:gs pos="64999">
                <a:srgbClr val="B2FFE3"/>
              </a:gs>
              <a:gs pos="100000">
                <a:srgbClr val="90FFDA"/>
              </a:gs>
            </a:gsLst>
            <a:lin ang="5400000" scaled="1"/>
          </a:gradFill>
          <a:ln w="9525">
            <a:solidFill>
              <a:srgbClr val="00CC98"/>
            </a:solidFill>
            <a:miter lim="800000"/>
            <a:headEnd/>
            <a:tailEnd/>
          </a:ln>
          <a:effectLst>
            <a:outerShdw blurRad="40000" dist="20000" dir="5400000" rotWithShape="0">
              <a:srgbClr val="808080">
                <a:alpha val="37999"/>
              </a:srgbClr>
            </a:outerShdw>
          </a:effectLst>
        </p:spPr>
        <p:txBody>
          <a:bodyPr wrap="none" lIns="90488" tIns="44450" rIns="90488" bIns="44450">
            <a:spAutoFit/>
          </a:bodyPr>
          <a:lstStyle>
            <a:lvl1pPr defTabSz="76200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76200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7620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7620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7620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762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fr-FR" altLang="fr-FR" b="1" dirty="0">
                <a:solidFill>
                  <a:srgbClr val="000000"/>
                </a:solidFill>
                <a:latin typeface="Arial" panose="020B0604020202020204" pitchFamily="34" charset="0"/>
                <a:cs typeface="Arial" panose="020B0604020202020204" pitchFamily="34" charset="0"/>
              </a:rPr>
              <a:t>- Seul l’Interféron est efficace </a:t>
            </a:r>
          </a:p>
          <a:p>
            <a:r>
              <a:rPr lang="fr-FR" altLang="fr-FR" b="1" dirty="0">
                <a:solidFill>
                  <a:srgbClr val="000000"/>
                </a:solidFill>
                <a:latin typeface="Arial" panose="020B0604020202020204" pitchFamily="34" charset="0"/>
                <a:cs typeface="Arial" panose="020B0604020202020204" pitchFamily="34" charset="0"/>
              </a:rPr>
              <a:t>(48 semaines de traitement):</a:t>
            </a:r>
          </a:p>
          <a:p>
            <a:r>
              <a:rPr lang="fr-FR" altLang="fr-FR" b="1" dirty="0">
                <a:solidFill>
                  <a:srgbClr val="000000"/>
                </a:solidFill>
                <a:latin typeface="Arial" panose="020B0604020202020204" pitchFamily="34" charset="0"/>
                <a:cs typeface="Arial" panose="020B0604020202020204" pitchFamily="34" charset="0"/>
              </a:rPr>
              <a:t>180 mg/sem. S/C 48-96 sem.</a:t>
            </a:r>
          </a:p>
          <a:p>
            <a:pPr>
              <a:buFontTx/>
              <a:buChar char="-"/>
            </a:pPr>
            <a:r>
              <a:rPr lang="fr-FR" altLang="fr-FR" b="1" dirty="0">
                <a:solidFill>
                  <a:srgbClr val="000000"/>
                </a:solidFill>
                <a:latin typeface="Arial" panose="020B0604020202020204" pitchFamily="34" charset="0"/>
                <a:cs typeface="Arial" panose="020B0604020202020204" pitchFamily="34" charset="0"/>
              </a:rPr>
              <a:t> </a:t>
            </a:r>
            <a:r>
              <a:rPr lang="fr-FR" altLang="fr-FR" b="1" dirty="0" err="1">
                <a:solidFill>
                  <a:srgbClr val="000000"/>
                </a:solidFill>
                <a:latin typeface="Arial" panose="020B0604020202020204" pitchFamily="34" charset="0"/>
                <a:cs typeface="Arial" panose="020B0604020202020204" pitchFamily="34" charset="0"/>
              </a:rPr>
              <a:t>Myrcludex-Bulevurtide</a:t>
            </a:r>
            <a:r>
              <a:rPr lang="fr-FR" altLang="fr-FR" b="1" dirty="0">
                <a:solidFill>
                  <a:srgbClr val="000000"/>
                </a:solidFill>
                <a:latin typeface="Arial" panose="020B0604020202020204" pitchFamily="34" charset="0"/>
                <a:cs typeface="Arial" panose="020B0604020202020204" pitchFamily="34" charset="0"/>
              </a:rPr>
              <a:t> </a:t>
            </a:r>
          </a:p>
          <a:p>
            <a:r>
              <a:rPr lang="fr-FR" altLang="fr-FR" b="1" dirty="0">
                <a:solidFill>
                  <a:srgbClr val="000000"/>
                </a:solidFill>
                <a:latin typeface="Arial" panose="020B0604020202020204" pitchFamily="34" charset="0"/>
                <a:cs typeface="Arial" panose="020B0604020202020204" pitchFamily="34" charset="0"/>
              </a:rPr>
              <a:t>Disponible depuis 2021</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44A6C2-5CBC-4E0B-9986-FD3DCBE9D57E}"/>
              </a:ext>
            </a:extLst>
          </p:cNvPr>
          <p:cNvSpPr>
            <a:spLocks noGrp="1"/>
          </p:cNvSpPr>
          <p:nvPr>
            <p:ph type="title"/>
          </p:nvPr>
        </p:nvSpPr>
        <p:spPr>
          <a:xfrm>
            <a:off x="838200" y="60322"/>
            <a:ext cx="10515600" cy="1325563"/>
          </a:xfrm>
        </p:spPr>
        <p:txBody>
          <a:bodyPr>
            <a:normAutofit/>
          </a:bodyPr>
          <a:lstStyle/>
          <a:p>
            <a:r>
              <a:rPr lang="fr-FR" sz="3600" dirty="0">
                <a:latin typeface="Trebuchet MS" panose="020B0703020202090204" pitchFamily="34" charset="0"/>
              </a:rPr>
              <a:t>Monothérapie </a:t>
            </a:r>
            <a:r>
              <a:rPr lang="fr-FR" sz="3600" dirty="0" err="1">
                <a:latin typeface="Trebuchet MS" panose="020B0703020202090204" pitchFamily="34" charset="0"/>
              </a:rPr>
              <a:t>bulévirtide</a:t>
            </a:r>
            <a:r>
              <a:rPr lang="fr-FR" sz="3600" dirty="0">
                <a:latin typeface="Trebuchet MS" panose="020B0703020202090204" pitchFamily="34" charset="0"/>
              </a:rPr>
              <a:t> dans la cirrhose delta</a:t>
            </a:r>
            <a:endParaRPr lang="fr-FR" sz="3600" i="1" dirty="0">
              <a:latin typeface="Trebuchet MS" panose="020B0703020202090204" pitchFamily="34" charset="0"/>
            </a:endParaRPr>
          </a:p>
        </p:txBody>
      </p:sp>
      <p:sp>
        <p:nvSpPr>
          <p:cNvPr id="3" name="Espace réservé du contenu 2">
            <a:extLst>
              <a:ext uri="{FF2B5EF4-FFF2-40B4-BE49-F238E27FC236}">
                <a16:creationId xmlns:a16="http://schemas.microsoft.com/office/drawing/2014/main" id="{EFBCB937-82C7-4825-BC96-90F1F7675765}"/>
              </a:ext>
            </a:extLst>
          </p:cNvPr>
          <p:cNvSpPr>
            <a:spLocks noGrp="1"/>
          </p:cNvSpPr>
          <p:nvPr>
            <p:ph idx="1"/>
          </p:nvPr>
        </p:nvSpPr>
        <p:spPr>
          <a:xfrm>
            <a:off x="551384" y="6093296"/>
            <a:ext cx="8883501" cy="415912"/>
          </a:xfrm>
        </p:spPr>
        <p:txBody>
          <a:bodyPr>
            <a:normAutofit fontScale="70000" lnSpcReduction="20000"/>
          </a:bodyPr>
          <a:lstStyle/>
          <a:p>
            <a:pPr marL="355600" indent="-355600">
              <a:buFont typeface="Wingdings" panose="05000000000000000000" pitchFamily="2" charset="2"/>
              <a:buChar char="è"/>
            </a:pPr>
            <a:r>
              <a:rPr lang="fr-FR" b="1" dirty="0"/>
              <a:t>Chez les patients cirrhotiques VHD, le </a:t>
            </a:r>
            <a:r>
              <a:rPr lang="fr-FR" b="1" dirty="0" err="1"/>
              <a:t>bulévirtide</a:t>
            </a:r>
            <a:r>
              <a:rPr lang="fr-FR" b="1" dirty="0"/>
              <a:t> est efficace et bien toléré</a:t>
            </a:r>
          </a:p>
        </p:txBody>
      </p:sp>
      <p:sp>
        <p:nvSpPr>
          <p:cNvPr id="5" name="Text Box 3">
            <a:extLst>
              <a:ext uri="{FF2B5EF4-FFF2-40B4-BE49-F238E27FC236}">
                <a16:creationId xmlns:a16="http://schemas.microsoft.com/office/drawing/2014/main" id="{4945DBF7-BD4C-4A0F-984E-D57F3C426499}"/>
              </a:ext>
            </a:extLst>
          </p:cNvPr>
          <p:cNvSpPr txBox="1">
            <a:spLocks noChangeArrowheads="1"/>
          </p:cNvSpPr>
          <p:nvPr/>
        </p:nvSpPr>
        <p:spPr bwMode="auto">
          <a:xfrm>
            <a:off x="8643921" y="6436311"/>
            <a:ext cx="3548079" cy="307777"/>
          </a:xfrm>
          <a:prstGeom prst="rect">
            <a:avLst/>
          </a:prstGeom>
          <a:noFill/>
          <a:ln w="9525">
            <a:noFill/>
            <a:miter lim="800000"/>
            <a:headEnd/>
            <a:tailEnd/>
          </a:ln>
        </p:spPr>
        <p:txBody>
          <a:bodyPr wrap="none"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u="none" strike="noStrike" kern="1200" cap="none" spc="0" normalizeH="0" baseline="0" noProof="0" dirty="0" err="1">
                <a:ln>
                  <a:noFill/>
                </a:ln>
                <a:effectLst/>
                <a:uLnTx/>
                <a:uFillTx/>
                <a:latin typeface="Arial"/>
                <a:ea typeface="ＭＳ Ｐゴシック" pitchFamily="34" charset="-128"/>
                <a:cs typeface="Arial"/>
              </a:rPr>
              <a:t>Degasperi</a:t>
            </a:r>
            <a:r>
              <a:rPr kumimoji="0" lang="fr-FR" sz="1400" b="0" u="none" strike="noStrike" kern="1200" cap="none" spc="0" normalizeH="0" baseline="0" noProof="0" dirty="0">
                <a:ln>
                  <a:noFill/>
                </a:ln>
                <a:effectLst/>
                <a:uLnTx/>
                <a:uFillTx/>
                <a:latin typeface="Arial"/>
                <a:ea typeface="ＭＳ Ｐゴシック" pitchFamily="34" charset="-128"/>
                <a:cs typeface="Arial"/>
              </a:rPr>
              <a:t> </a:t>
            </a:r>
            <a:r>
              <a:rPr kumimoji="0" lang="fr-FR" sz="1400" b="0" u="none" strike="noStrike" kern="1200" cap="none" spc="0" normalizeH="0" baseline="0" noProof="0" dirty="0" err="1">
                <a:ln>
                  <a:noFill/>
                </a:ln>
                <a:effectLst/>
                <a:uLnTx/>
                <a:uFillTx/>
                <a:latin typeface="Arial"/>
                <a:ea typeface="ＭＳ Ｐゴシック" pitchFamily="34" charset="-128"/>
                <a:cs typeface="Arial"/>
              </a:rPr>
              <a:t>Eet</a:t>
            </a:r>
            <a:r>
              <a:rPr kumimoji="0" lang="fr-FR" sz="1400" b="0" u="none" strike="noStrike" kern="1200" cap="none" spc="0" normalizeH="0" baseline="0" noProof="0" dirty="0">
                <a:ln>
                  <a:noFill/>
                </a:ln>
                <a:effectLst/>
                <a:uLnTx/>
                <a:uFillTx/>
                <a:latin typeface="Arial"/>
                <a:ea typeface="ＭＳ Ｐゴシック" pitchFamily="34" charset="-128"/>
                <a:cs typeface="Arial"/>
              </a:rPr>
              <a:t> </a:t>
            </a:r>
            <a:r>
              <a:rPr kumimoji="0" lang="fr-FR" sz="1400" b="0" u="none" strike="noStrike" kern="1200" cap="none" spc="0" normalizeH="0" baseline="0" noProof="0" dirty="0" err="1">
                <a:ln>
                  <a:noFill/>
                </a:ln>
                <a:effectLst/>
                <a:uLnTx/>
                <a:uFillTx/>
                <a:latin typeface="Arial"/>
                <a:ea typeface="ＭＳ Ｐゴシック" pitchFamily="34" charset="-128"/>
                <a:cs typeface="Arial"/>
              </a:rPr>
              <a:t>al.EASL</a:t>
            </a:r>
            <a:r>
              <a:rPr kumimoji="0" lang="fr-FR" sz="1400" b="0" u="none" strike="noStrike" kern="1200" cap="none" spc="0" normalizeH="0" baseline="0" noProof="0" dirty="0">
                <a:ln>
                  <a:noFill/>
                </a:ln>
                <a:effectLst/>
                <a:uLnTx/>
                <a:uFillTx/>
                <a:latin typeface="Arial"/>
                <a:ea typeface="ＭＳ Ｐゴシック" pitchFamily="34" charset="-128"/>
                <a:cs typeface="Arial"/>
              </a:rPr>
              <a:t> 2023, Abs. LBP-11</a:t>
            </a:r>
          </a:p>
        </p:txBody>
      </p:sp>
      <p:sp>
        <p:nvSpPr>
          <p:cNvPr id="7" name="ZoneTexte 6">
            <a:extLst>
              <a:ext uri="{FF2B5EF4-FFF2-40B4-BE49-F238E27FC236}">
                <a16:creationId xmlns:a16="http://schemas.microsoft.com/office/drawing/2014/main" id="{CF48602D-2CB2-BFA3-8A55-2064659CA78F}"/>
              </a:ext>
            </a:extLst>
          </p:cNvPr>
          <p:cNvSpPr txBox="1"/>
          <p:nvPr/>
        </p:nvSpPr>
        <p:spPr>
          <a:xfrm>
            <a:off x="4288358" y="1196752"/>
            <a:ext cx="3615285"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800" b="1" i="0" u="none" strike="noStrike" kern="1200" cap="none" spc="0" normalizeH="0" baseline="0" noProof="0" dirty="0">
                <a:ln>
                  <a:noFill/>
                </a:ln>
                <a:solidFill>
                  <a:srgbClr val="C00000"/>
                </a:solidFill>
                <a:effectLst/>
                <a:uLnTx/>
                <a:uFillTx/>
                <a:latin typeface="Calibri" panose="020F0502020204030204" pitchFamily="34" charset="0"/>
                <a:ea typeface="ＭＳ Ｐゴシック" pitchFamily="34" charset="-128"/>
                <a:cs typeface="Arial" charset="0"/>
              </a:rPr>
              <a:t>Réponse virologique et biochimique</a:t>
            </a:r>
          </a:p>
        </p:txBody>
      </p:sp>
      <p:graphicFrame>
        <p:nvGraphicFramePr>
          <p:cNvPr id="10" name="Graphique 9">
            <a:extLst>
              <a:ext uri="{FF2B5EF4-FFF2-40B4-BE49-F238E27FC236}">
                <a16:creationId xmlns:a16="http://schemas.microsoft.com/office/drawing/2014/main" id="{FF78F708-9597-BBE2-E78D-A16BA8158FCE}"/>
              </a:ext>
            </a:extLst>
          </p:cNvPr>
          <p:cNvGraphicFramePr/>
          <p:nvPr/>
        </p:nvGraphicFramePr>
        <p:xfrm>
          <a:off x="1847528" y="1757129"/>
          <a:ext cx="8313198" cy="4221501"/>
        </p:xfrm>
        <a:graphic>
          <a:graphicData uri="http://schemas.openxmlformats.org/drawingml/2006/chart">
            <c:chart xmlns:c="http://schemas.openxmlformats.org/drawingml/2006/chart" xmlns:r="http://schemas.openxmlformats.org/officeDocument/2006/relationships" r:id="rId3"/>
          </a:graphicData>
        </a:graphic>
      </p:graphicFrame>
      <p:sp>
        <p:nvSpPr>
          <p:cNvPr id="11" name="ZoneTexte 10">
            <a:extLst>
              <a:ext uri="{FF2B5EF4-FFF2-40B4-BE49-F238E27FC236}">
                <a16:creationId xmlns:a16="http://schemas.microsoft.com/office/drawing/2014/main" id="{F27B10FA-2FC2-5DAE-44BC-CB4AD42BD5B2}"/>
              </a:ext>
            </a:extLst>
          </p:cNvPr>
          <p:cNvSpPr txBox="1"/>
          <p:nvPr/>
        </p:nvSpPr>
        <p:spPr>
          <a:xfrm>
            <a:off x="1519766" y="1743243"/>
            <a:ext cx="428322"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400" b="1" i="0" u="none" strike="noStrike" kern="1200" cap="none" spc="0" normalizeH="0" baseline="0" noProof="0" dirty="0">
                <a:ln>
                  <a:noFill/>
                </a:ln>
                <a:solidFill>
                  <a:srgbClr val="333399"/>
                </a:solidFill>
                <a:effectLst/>
                <a:uLnTx/>
                <a:uFillTx/>
                <a:latin typeface="Calibri" panose="020F0502020204030204" pitchFamily="34" charset="0"/>
                <a:ea typeface="ＭＳ Ｐゴシック" pitchFamily="34" charset="-128"/>
                <a:cs typeface="Arial" charset="0"/>
              </a:rPr>
              <a:t>(%)</a:t>
            </a:r>
            <a:endParaRPr kumimoji="0" lang="x-none" sz="1400" b="1" i="0" u="none" strike="noStrike" kern="1200" cap="none" spc="0" normalizeH="0" baseline="0" noProof="0" dirty="0">
              <a:ln>
                <a:noFill/>
              </a:ln>
              <a:solidFill>
                <a:srgbClr val="333399"/>
              </a:solidFill>
              <a:effectLst/>
              <a:uLnTx/>
              <a:uFillTx/>
              <a:latin typeface="Calibri" panose="020F0502020204030204" pitchFamily="34" charset="0"/>
              <a:ea typeface="ＭＳ Ｐゴシック" pitchFamily="34" charset="-128"/>
              <a:cs typeface="Arial" charset="0"/>
            </a:endParaRPr>
          </a:p>
        </p:txBody>
      </p:sp>
      <p:sp>
        <p:nvSpPr>
          <p:cNvPr id="13" name="ZoneTexte 12">
            <a:extLst>
              <a:ext uri="{FF2B5EF4-FFF2-40B4-BE49-F238E27FC236}">
                <a16:creationId xmlns:a16="http://schemas.microsoft.com/office/drawing/2014/main" id="{F8A274A9-89BA-2EE7-D08E-58D2F8812C53}"/>
              </a:ext>
            </a:extLst>
          </p:cNvPr>
          <p:cNvSpPr txBox="1"/>
          <p:nvPr/>
        </p:nvSpPr>
        <p:spPr>
          <a:xfrm>
            <a:off x="2887918" y="1844824"/>
            <a:ext cx="1857881" cy="1351588"/>
          </a:xfrm>
          <a:prstGeom prst="rect">
            <a:avLst/>
          </a:prstGeom>
          <a:noFill/>
        </p:spPr>
        <p:txBody>
          <a:bodyPr wrap="none" rtlCol="0">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fr-FR" sz="1400" b="1" i="0" u="none" strike="noStrike" kern="1200" cap="none" spc="0" normalizeH="0" baseline="0" noProof="0" dirty="0">
                <a:ln>
                  <a:noFill/>
                </a:ln>
                <a:solidFill>
                  <a:srgbClr val="333399"/>
                </a:solidFill>
                <a:effectLst/>
                <a:uLnTx/>
                <a:uFillTx/>
                <a:latin typeface="Calibri" panose="020F0502020204030204" pitchFamily="34" charset="0"/>
                <a:ea typeface="ＭＳ Ｐゴシック" pitchFamily="34" charset="-128"/>
                <a:cs typeface="Arial" charset="0"/>
              </a:rPr>
              <a:t>ARN VHD indétectable</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fr-FR" sz="1400" b="1" i="0" u="none" strike="noStrike" kern="1200" cap="none" spc="0" normalizeH="0" baseline="0" noProof="0" dirty="0">
                <a:ln>
                  <a:noFill/>
                </a:ln>
                <a:solidFill>
                  <a:srgbClr val="333399"/>
                </a:solidFill>
                <a:effectLst/>
                <a:uLnTx/>
                <a:uFillTx/>
                <a:latin typeface="Calibri" panose="020F0502020204030204" pitchFamily="34" charset="0"/>
                <a:ea typeface="ＭＳ Ｐゴシック" pitchFamily="34" charset="-128"/>
                <a:cs typeface="Arial" charset="0"/>
              </a:rPr>
              <a:t>Réponse virologique</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fr-FR" sz="1400" b="1" i="0" u="none" strike="noStrike" kern="1200" cap="none" spc="0" normalizeH="0" baseline="0" noProof="0" dirty="0">
                <a:ln>
                  <a:noFill/>
                </a:ln>
                <a:solidFill>
                  <a:srgbClr val="333399"/>
                </a:solidFill>
                <a:effectLst/>
                <a:uLnTx/>
                <a:uFillTx/>
                <a:latin typeface="Calibri" panose="020F0502020204030204" pitchFamily="34" charset="0"/>
                <a:ea typeface="ＭＳ Ｐゴシック" pitchFamily="34" charset="-128"/>
                <a:cs typeface="Arial" charset="0"/>
              </a:rPr>
              <a:t>Réponse biochimique</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fr-FR" sz="1400" b="1" i="0" u="none" strike="noStrike" kern="1200" cap="none" spc="0" normalizeH="0" baseline="0" noProof="0" dirty="0">
                <a:ln>
                  <a:noFill/>
                </a:ln>
                <a:solidFill>
                  <a:srgbClr val="333399"/>
                </a:solidFill>
                <a:effectLst/>
                <a:uLnTx/>
                <a:uFillTx/>
                <a:latin typeface="Calibri" panose="020F0502020204030204" pitchFamily="34" charset="0"/>
                <a:ea typeface="ＭＳ Ｐゴシック" pitchFamily="34" charset="-128"/>
                <a:cs typeface="Arial" charset="0"/>
              </a:rPr>
              <a:t>Réponse combinée</a:t>
            </a:r>
            <a:endParaRPr kumimoji="0" lang="x-none" sz="1400" b="1" i="0" u="none" strike="noStrike" kern="1200" cap="none" spc="0" normalizeH="0" baseline="0" noProof="0" dirty="0">
              <a:ln>
                <a:noFill/>
              </a:ln>
              <a:solidFill>
                <a:srgbClr val="333399"/>
              </a:solidFill>
              <a:effectLst/>
              <a:uLnTx/>
              <a:uFillTx/>
              <a:latin typeface="Calibri" panose="020F0502020204030204" pitchFamily="34" charset="0"/>
              <a:ea typeface="ＭＳ Ｐゴシック" pitchFamily="34" charset="-128"/>
              <a:cs typeface="Arial" charset="0"/>
            </a:endParaRPr>
          </a:p>
        </p:txBody>
      </p:sp>
      <p:sp>
        <p:nvSpPr>
          <p:cNvPr id="14" name="Rectangle 13">
            <a:extLst>
              <a:ext uri="{FF2B5EF4-FFF2-40B4-BE49-F238E27FC236}">
                <a16:creationId xmlns:a16="http://schemas.microsoft.com/office/drawing/2014/main" id="{000C2949-12CB-E333-AFD0-A584B82617BC}"/>
              </a:ext>
            </a:extLst>
          </p:cNvPr>
          <p:cNvSpPr/>
          <p:nvPr/>
        </p:nvSpPr>
        <p:spPr bwMode="auto">
          <a:xfrm>
            <a:off x="2705472" y="2034009"/>
            <a:ext cx="171019" cy="171019"/>
          </a:xfrm>
          <a:prstGeom prst="rect">
            <a:avLst/>
          </a:prstGeom>
          <a:solidFill>
            <a:srgbClr val="CC0099"/>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x-none" sz="1600" b="0" i="0" u="none" strike="noStrike" kern="1200" cap="none" spc="0" normalizeH="0" baseline="0" noProof="0">
              <a:ln>
                <a:noFill/>
              </a:ln>
              <a:solidFill>
                <a:srgbClr val="333399"/>
              </a:solidFill>
              <a:effectLst/>
              <a:uLnTx/>
              <a:uFillTx/>
              <a:latin typeface="Arial" pitchFamily="34" charset="0"/>
              <a:ea typeface="ＭＳ Ｐゴシック" pitchFamily="34" charset="-128"/>
              <a:cs typeface="Arial" charset="0"/>
            </a:endParaRPr>
          </a:p>
        </p:txBody>
      </p:sp>
      <p:sp>
        <p:nvSpPr>
          <p:cNvPr id="15" name="Rectangle 14">
            <a:extLst>
              <a:ext uri="{FF2B5EF4-FFF2-40B4-BE49-F238E27FC236}">
                <a16:creationId xmlns:a16="http://schemas.microsoft.com/office/drawing/2014/main" id="{67BB4379-B979-61C4-6EA2-0F64CE59B064}"/>
              </a:ext>
            </a:extLst>
          </p:cNvPr>
          <p:cNvSpPr/>
          <p:nvPr/>
        </p:nvSpPr>
        <p:spPr bwMode="auto">
          <a:xfrm>
            <a:off x="2705472" y="2343120"/>
            <a:ext cx="171019" cy="171019"/>
          </a:xfrm>
          <a:prstGeom prst="rect">
            <a:avLst/>
          </a:prstGeom>
          <a:solidFill>
            <a:srgbClr val="00B0F0"/>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x-none" sz="1600" b="0" i="0" u="none" strike="noStrike" kern="1200" cap="none" spc="0" normalizeH="0" baseline="0" noProof="0">
              <a:ln>
                <a:noFill/>
              </a:ln>
              <a:solidFill>
                <a:srgbClr val="333399"/>
              </a:solidFill>
              <a:effectLst/>
              <a:uLnTx/>
              <a:uFillTx/>
              <a:latin typeface="Arial" pitchFamily="34" charset="0"/>
              <a:ea typeface="ＭＳ Ｐゴシック" pitchFamily="34" charset="-128"/>
              <a:cs typeface="Arial" charset="0"/>
            </a:endParaRPr>
          </a:p>
        </p:txBody>
      </p:sp>
      <p:sp>
        <p:nvSpPr>
          <p:cNvPr id="16" name="Rectangle 15">
            <a:extLst>
              <a:ext uri="{FF2B5EF4-FFF2-40B4-BE49-F238E27FC236}">
                <a16:creationId xmlns:a16="http://schemas.microsoft.com/office/drawing/2014/main" id="{5C063D1A-5154-6A57-ACF4-0300904C80C5}"/>
              </a:ext>
            </a:extLst>
          </p:cNvPr>
          <p:cNvSpPr/>
          <p:nvPr/>
        </p:nvSpPr>
        <p:spPr bwMode="auto">
          <a:xfrm>
            <a:off x="2705472" y="2652231"/>
            <a:ext cx="171019" cy="171019"/>
          </a:xfrm>
          <a:prstGeom prst="rect">
            <a:avLst/>
          </a:prstGeom>
          <a:solidFill>
            <a:srgbClr val="FFC000"/>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x-none" sz="1600" b="0" i="0" u="none" strike="noStrike" kern="1200" cap="none" spc="0" normalizeH="0" baseline="0" noProof="0">
              <a:ln>
                <a:noFill/>
              </a:ln>
              <a:solidFill>
                <a:srgbClr val="333399"/>
              </a:solidFill>
              <a:effectLst/>
              <a:uLnTx/>
              <a:uFillTx/>
              <a:latin typeface="Arial" pitchFamily="34" charset="0"/>
              <a:ea typeface="ＭＳ Ｐゴシック" pitchFamily="34" charset="-128"/>
              <a:cs typeface="Arial" charset="0"/>
            </a:endParaRPr>
          </a:p>
        </p:txBody>
      </p:sp>
      <p:sp>
        <p:nvSpPr>
          <p:cNvPr id="17" name="Rectangle 16">
            <a:extLst>
              <a:ext uri="{FF2B5EF4-FFF2-40B4-BE49-F238E27FC236}">
                <a16:creationId xmlns:a16="http://schemas.microsoft.com/office/drawing/2014/main" id="{06B58F15-93A4-C627-D23D-2D948C8DF2B8}"/>
              </a:ext>
            </a:extLst>
          </p:cNvPr>
          <p:cNvSpPr/>
          <p:nvPr/>
        </p:nvSpPr>
        <p:spPr bwMode="auto">
          <a:xfrm>
            <a:off x="2705472" y="2961342"/>
            <a:ext cx="171019" cy="171019"/>
          </a:xfrm>
          <a:prstGeom prst="rect">
            <a:avLst/>
          </a:prstGeom>
          <a:solidFill>
            <a:srgbClr val="00B050"/>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x-none" sz="1600" b="0" i="0" u="none" strike="noStrike" kern="1200" cap="none" spc="0" normalizeH="0" baseline="0" noProof="0">
              <a:ln>
                <a:noFill/>
              </a:ln>
              <a:solidFill>
                <a:srgbClr val="333399"/>
              </a:solidFill>
              <a:effectLst/>
              <a:uLnTx/>
              <a:uFillTx/>
              <a:latin typeface="Arial" pitchFamily="34" charset="0"/>
              <a:ea typeface="ＭＳ Ｐゴシック" pitchFamily="34" charset="-128"/>
              <a:cs typeface="Arial" charset="0"/>
            </a:endParaRPr>
          </a:p>
        </p:txBody>
      </p:sp>
    </p:spTree>
    <p:extLst>
      <p:ext uri="{BB962C8B-B14F-4D97-AF65-F5344CB8AC3E}">
        <p14:creationId xmlns:p14="http://schemas.microsoft.com/office/powerpoint/2010/main" val="3663758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EE9BA6BB-A7FA-4BE6-9D29-6A4F57D758BD}"/>
              </a:ext>
            </a:extLst>
          </p:cNvPr>
          <p:cNvSpPr txBox="1">
            <a:spLocks noChangeArrowheads="1"/>
          </p:cNvSpPr>
          <p:nvPr/>
        </p:nvSpPr>
        <p:spPr bwMode="auto">
          <a:xfrm>
            <a:off x="8767164" y="6435258"/>
            <a:ext cx="3425174" cy="307777"/>
          </a:xfrm>
          <a:prstGeom prst="rect">
            <a:avLst/>
          </a:prstGeom>
          <a:noFill/>
          <a:ln w="9525">
            <a:noFill/>
            <a:miter lim="800000"/>
            <a:headEnd/>
            <a:tailEnd/>
          </a:ln>
        </p:spPr>
        <p:txBody>
          <a:bodyPr wrap="none" anchor="b">
            <a:spAutoFit/>
          </a:bodyPr>
          <a:lstStyle/>
          <a:p>
            <a:pPr algn="r"/>
            <a:r>
              <a:rPr lang="fr-FR" sz="1400" dirty="0" err="1">
                <a:solidFill>
                  <a:schemeClr val="tx1"/>
                </a:solidFill>
                <a:latin typeface="Arial"/>
                <a:cs typeface="Arial"/>
              </a:rPr>
              <a:t>Asselah</a:t>
            </a:r>
            <a:r>
              <a:rPr lang="fr-FR" sz="1400" dirty="0">
                <a:solidFill>
                  <a:schemeClr val="tx1"/>
                </a:solidFill>
                <a:latin typeface="Arial"/>
                <a:cs typeface="Arial"/>
              </a:rPr>
              <a:t> </a:t>
            </a:r>
            <a:r>
              <a:rPr lang="fr-FR" sz="1400" dirty="0" err="1">
                <a:solidFill>
                  <a:schemeClr val="tx1"/>
                </a:solidFill>
                <a:latin typeface="Arial"/>
                <a:cs typeface="Arial"/>
              </a:rPr>
              <a:t>T</a:t>
            </a:r>
            <a:r>
              <a:rPr lang="fr-FR" sz="1400" dirty="0">
                <a:solidFill>
                  <a:schemeClr val="tx1"/>
                </a:solidFill>
                <a:latin typeface="Arial"/>
                <a:cs typeface="Arial"/>
              </a:rPr>
              <a:t>, et al. AASLD 2023, Abs. 5009</a:t>
            </a:r>
          </a:p>
        </p:txBody>
      </p:sp>
      <p:sp>
        <p:nvSpPr>
          <p:cNvPr id="3" name="Titre 1">
            <a:extLst>
              <a:ext uri="{FF2B5EF4-FFF2-40B4-BE49-F238E27FC236}">
                <a16:creationId xmlns:a16="http://schemas.microsoft.com/office/drawing/2014/main" id="{71799100-953D-22B7-57AC-741314C7CD0B}"/>
              </a:ext>
            </a:extLst>
          </p:cNvPr>
          <p:cNvSpPr>
            <a:spLocks noGrp="1"/>
          </p:cNvSpPr>
          <p:nvPr>
            <p:ph type="title"/>
          </p:nvPr>
        </p:nvSpPr>
        <p:spPr>
          <a:xfrm>
            <a:off x="217450" y="161182"/>
            <a:ext cx="12192000" cy="1325563"/>
          </a:xfrm>
        </p:spPr>
        <p:txBody>
          <a:bodyPr>
            <a:normAutofit/>
          </a:bodyPr>
          <a:lstStyle/>
          <a:p>
            <a:pPr algn="ctr"/>
            <a:r>
              <a:rPr lang="fr-FR" sz="3600" dirty="0">
                <a:latin typeface="Trebuchet MS" panose="020B0703020202090204" pitchFamily="34" charset="0"/>
              </a:rPr>
              <a:t>Traitement de l’hépatite Delta par </a:t>
            </a:r>
            <a:r>
              <a:rPr lang="fr-FR" sz="3600" dirty="0" err="1">
                <a:latin typeface="Trebuchet MS" panose="020B0703020202090204" pitchFamily="34" charset="0"/>
              </a:rPr>
              <a:t>bulévirtide</a:t>
            </a:r>
            <a:r>
              <a:rPr lang="fr-FR" sz="3600" dirty="0">
                <a:latin typeface="Trebuchet MS" panose="020B0703020202090204" pitchFamily="34" charset="0"/>
              </a:rPr>
              <a:t>: </a:t>
            </a:r>
            <a:br>
              <a:rPr lang="fr-FR" sz="3600" dirty="0">
                <a:latin typeface="Trebuchet MS" panose="020B0703020202090204" pitchFamily="34" charset="0"/>
              </a:rPr>
            </a:br>
            <a:r>
              <a:rPr lang="fr-FR" sz="3600" dirty="0">
                <a:latin typeface="Trebuchet MS" panose="020B0703020202090204" pitchFamily="34" charset="0"/>
              </a:rPr>
              <a:t>Etude MYR204 </a:t>
            </a:r>
            <a:r>
              <a:rPr lang="fr-FR" sz="3600" i="1" dirty="0">
                <a:latin typeface="Trebuchet MS" panose="020B0703020202090204" pitchFamily="34" charset="0"/>
              </a:rPr>
              <a:t>(1)</a:t>
            </a:r>
          </a:p>
        </p:txBody>
      </p:sp>
      <p:sp>
        <p:nvSpPr>
          <p:cNvPr id="5" name="Espace réservé du contenu 2">
            <a:extLst>
              <a:ext uri="{FF2B5EF4-FFF2-40B4-BE49-F238E27FC236}">
                <a16:creationId xmlns:a16="http://schemas.microsoft.com/office/drawing/2014/main" id="{1FC61380-783F-4A66-4519-14DA23FFFAB0}"/>
              </a:ext>
            </a:extLst>
          </p:cNvPr>
          <p:cNvSpPr>
            <a:spLocks noGrp="1"/>
          </p:cNvSpPr>
          <p:nvPr>
            <p:ph idx="1"/>
          </p:nvPr>
        </p:nvSpPr>
        <p:spPr>
          <a:xfrm>
            <a:off x="217450" y="1598822"/>
            <a:ext cx="11796889" cy="4351338"/>
          </a:xfrm>
        </p:spPr>
        <p:txBody>
          <a:bodyPr>
            <a:normAutofit/>
          </a:bodyPr>
          <a:lstStyle/>
          <a:p>
            <a:r>
              <a:rPr lang="fr-FR" sz="2000" dirty="0"/>
              <a:t>Étude multicentrique, ouverte, randomisée de phase 2B chez des patients infectés par le VHD</a:t>
            </a:r>
          </a:p>
          <a:p>
            <a:r>
              <a:rPr lang="fr-FR" sz="2000" dirty="0"/>
              <a:t>Comparant </a:t>
            </a:r>
            <a:r>
              <a:rPr lang="fr-FR" sz="2000" dirty="0" err="1"/>
              <a:t>bulévirtide</a:t>
            </a:r>
            <a:r>
              <a:rPr lang="fr-FR" sz="2000" dirty="0"/>
              <a:t> en monothérapie versus bulévirtide + </a:t>
            </a:r>
            <a:r>
              <a:rPr lang="fr-FR" sz="2000" dirty="0" err="1"/>
              <a:t>Peg</a:t>
            </a:r>
            <a:r>
              <a:rPr lang="fr-FR" sz="2000" dirty="0"/>
              <a:t>-IFN</a:t>
            </a:r>
          </a:p>
        </p:txBody>
      </p:sp>
      <p:sp>
        <p:nvSpPr>
          <p:cNvPr id="6" name="ZoneTexte 5">
            <a:extLst>
              <a:ext uri="{FF2B5EF4-FFF2-40B4-BE49-F238E27FC236}">
                <a16:creationId xmlns:a16="http://schemas.microsoft.com/office/drawing/2014/main" id="{774F309B-FDCF-C7BB-150A-04977CEE37B5}"/>
              </a:ext>
            </a:extLst>
          </p:cNvPr>
          <p:cNvSpPr txBox="1"/>
          <p:nvPr/>
        </p:nvSpPr>
        <p:spPr>
          <a:xfrm>
            <a:off x="4099951" y="2793758"/>
            <a:ext cx="2521716" cy="461665"/>
          </a:xfrm>
          <a:prstGeom prst="rect">
            <a:avLst/>
          </a:prstGeom>
          <a:noFill/>
        </p:spPr>
        <p:txBody>
          <a:bodyPr wrap="none" rtlCol="0">
            <a:spAutoFit/>
          </a:bodyPr>
          <a:lstStyle/>
          <a:p>
            <a:r>
              <a:rPr lang="fr-FR" sz="2400" b="1" dirty="0">
                <a:solidFill>
                  <a:srgbClr val="C00000"/>
                </a:solidFill>
                <a:latin typeface="Calibri" panose="020F0502020204030204" pitchFamily="34" charset="0"/>
                <a:cs typeface="Calibri" panose="020F0502020204030204" pitchFamily="34" charset="0"/>
              </a:rPr>
              <a:t>Schéma de l’étude</a:t>
            </a:r>
          </a:p>
        </p:txBody>
      </p:sp>
      <p:sp>
        <p:nvSpPr>
          <p:cNvPr id="10" name="TextBox 41">
            <a:extLst>
              <a:ext uri="{FF2B5EF4-FFF2-40B4-BE49-F238E27FC236}">
                <a16:creationId xmlns:a16="http://schemas.microsoft.com/office/drawing/2014/main" id="{B8DD833E-459B-420D-022F-523FCA43F220}"/>
              </a:ext>
            </a:extLst>
          </p:cNvPr>
          <p:cNvSpPr txBox="1"/>
          <p:nvPr/>
        </p:nvSpPr>
        <p:spPr>
          <a:xfrm>
            <a:off x="3022000" y="4025296"/>
            <a:ext cx="650819" cy="166199"/>
          </a:xfrm>
          <a:prstGeom prst="rect">
            <a:avLst/>
          </a:prstGeom>
          <a:noFill/>
        </p:spPr>
        <p:txBody>
          <a:bodyPr wrap="none" lIns="0" tIns="0" rIns="0" bIns="0" rtlCol="0">
            <a:spAutoFit/>
          </a:bodyPr>
          <a:lstStyle/>
          <a:p>
            <a:pPr marL="0" marR="0" lvl="0" indent="0" algn="ctr" defTabSz="912910" rtl="0" eaLnBrk="1" fontAlgn="auto" latinLnBrk="0" hangingPunct="1">
              <a:lnSpc>
                <a:spcPct val="90000"/>
              </a:lnSpc>
              <a:spcBef>
                <a:spcPts val="0"/>
              </a:spcBef>
              <a:spcAft>
                <a:spcPts val="0"/>
              </a:spcAft>
              <a:buClrTx/>
              <a:buSzTx/>
              <a:buFontTx/>
              <a:buNone/>
              <a:tabLst/>
              <a:defRPr/>
            </a:pPr>
            <a:r>
              <a:rPr lang="fr-FR" sz="1200">
                <a:latin typeface="Calibri" panose="020F0502020204030204" pitchFamily="34" charset="0"/>
                <a:ea typeface="+mn-ea"/>
                <a:cs typeface="Calibri" panose="020F0502020204030204" pitchFamily="34" charset="0"/>
              </a:rPr>
              <a:t>Semaine</a:t>
            </a:r>
            <a:r>
              <a:rPr kumimoji="0" lang="fr-FR" sz="1200"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 0</a:t>
            </a:r>
            <a:endParaRPr kumimoji="0" lang="fr-FR" sz="12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endParaRPr>
          </a:p>
        </p:txBody>
      </p:sp>
      <p:sp>
        <p:nvSpPr>
          <p:cNvPr id="11" name="TextBox 49">
            <a:extLst>
              <a:ext uri="{FF2B5EF4-FFF2-40B4-BE49-F238E27FC236}">
                <a16:creationId xmlns:a16="http://schemas.microsoft.com/office/drawing/2014/main" id="{14025836-AC62-571B-95D2-5F4A577C6121}"/>
              </a:ext>
            </a:extLst>
          </p:cNvPr>
          <p:cNvSpPr txBox="1"/>
          <p:nvPr/>
        </p:nvSpPr>
        <p:spPr>
          <a:xfrm>
            <a:off x="5708907" y="4042841"/>
            <a:ext cx="157094" cy="166199"/>
          </a:xfrm>
          <a:prstGeom prst="rect">
            <a:avLst/>
          </a:prstGeom>
          <a:noFill/>
        </p:spPr>
        <p:txBody>
          <a:bodyPr wrap="none" lIns="0" tIns="0" rIns="0" bIns="0" rtlCol="0">
            <a:spAutoFit/>
          </a:bodyPr>
          <a:lstStyle/>
          <a:p>
            <a:pPr marL="0" marR="0" lvl="0" indent="0" algn="ctr" defTabSz="912910" rtl="0" eaLnBrk="1" fontAlgn="auto" latinLnBrk="0" hangingPunct="1">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48</a:t>
            </a:r>
          </a:p>
        </p:txBody>
      </p:sp>
      <p:sp>
        <p:nvSpPr>
          <p:cNvPr id="12" name="TextBox 50">
            <a:extLst>
              <a:ext uri="{FF2B5EF4-FFF2-40B4-BE49-F238E27FC236}">
                <a16:creationId xmlns:a16="http://schemas.microsoft.com/office/drawing/2014/main" id="{C6CC0C17-21E6-DA7F-812C-6BEAE6FBE8D0}"/>
              </a:ext>
            </a:extLst>
          </p:cNvPr>
          <p:cNvSpPr txBox="1"/>
          <p:nvPr/>
        </p:nvSpPr>
        <p:spPr>
          <a:xfrm>
            <a:off x="7838436" y="4042841"/>
            <a:ext cx="157094" cy="166199"/>
          </a:xfrm>
          <a:prstGeom prst="rect">
            <a:avLst/>
          </a:prstGeom>
          <a:noFill/>
        </p:spPr>
        <p:txBody>
          <a:bodyPr wrap="none" lIns="0" tIns="0" rIns="0" bIns="0" rtlCol="0">
            <a:spAutoFit/>
          </a:bodyPr>
          <a:lstStyle/>
          <a:p>
            <a:pPr marL="0" marR="0" lvl="0" indent="0" algn="ctr" defTabSz="912910" rtl="0" eaLnBrk="1" fontAlgn="auto" latinLnBrk="0" hangingPunct="1">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96</a:t>
            </a:r>
          </a:p>
        </p:txBody>
      </p:sp>
      <p:sp>
        <p:nvSpPr>
          <p:cNvPr id="13" name="TextBox 51">
            <a:extLst>
              <a:ext uri="{FF2B5EF4-FFF2-40B4-BE49-F238E27FC236}">
                <a16:creationId xmlns:a16="http://schemas.microsoft.com/office/drawing/2014/main" id="{3E0EBDFC-E46D-B5FD-FCFC-EF1D07EE6C98}"/>
              </a:ext>
            </a:extLst>
          </p:cNvPr>
          <p:cNvSpPr txBox="1"/>
          <p:nvPr/>
        </p:nvSpPr>
        <p:spPr>
          <a:xfrm>
            <a:off x="9929900" y="4042841"/>
            <a:ext cx="235642" cy="166199"/>
          </a:xfrm>
          <a:prstGeom prst="rect">
            <a:avLst/>
          </a:prstGeom>
          <a:noFill/>
        </p:spPr>
        <p:txBody>
          <a:bodyPr wrap="none" lIns="0" tIns="0" rIns="0" bIns="0" rtlCol="0">
            <a:spAutoFit/>
          </a:bodyPr>
          <a:lstStyle/>
          <a:p>
            <a:pPr marL="0" marR="0" lvl="0" indent="0" algn="ctr" defTabSz="912910" rtl="0" eaLnBrk="1" fontAlgn="auto" latinLnBrk="0" hangingPunct="1">
              <a:lnSpc>
                <a:spcPct val="90000"/>
              </a:lnSpc>
              <a:spcBef>
                <a:spcPts val="0"/>
              </a:spcBef>
              <a:spcAft>
                <a:spcPts val="0"/>
              </a:spcAft>
              <a:buClrTx/>
              <a:buSzTx/>
              <a:buFontTx/>
              <a:buNone/>
              <a:tabLst/>
              <a:defRPr/>
            </a:pPr>
            <a:r>
              <a:rPr kumimoji="0" lang="en-US" sz="120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144</a:t>
            </a:r>
          </a:p>
        </p:txBody>
      </p:sp>
      <p:sp>
        <p:nvSpPr>
          <p:cNvPr id="14" name="Line 4">
            <a:extLst>
              <a:ext uri="{FF2B5EF4-FFF2-40B4-BE49-F238E27FC236}">
                <a16:creationId xmlns:a16="http://schemas.microsoft.com/office/drawing/2014/main" id="{5089456F-B9E4-60CD-4E19-3A5497406A3C}"/>
              </a:ext>
            </a:extLst>
          </p:cNvPr>
          <p:cNvSpPr>
            <a:spLocks noChangeShapeType="1"/>
          </p:cNvSpPr>
          <p:nvPr/>
        </p:nvSpPr>
        <p:spPr bwMode="auto">
          <a:xfrm flipV="1">
            <a:off x="5790581" y="4536499"/>
            <a:ext cx="2121590" cy="0"/>
          </a:xfrm>
          <a:prstGeom prst="line">
            <a:avLst/>
          </a:prstGeom>
          <a:noFill/>
          <a:ln w="19050">
            <a:solidFill>
              <a:schemeClr val="tx1"/>
            </a:solidFill>
            <a:prstDash val="sysDot"/>
            <a:round/>
            <a:headEnd/>
            <a:tailEnd type="diamond" w="lg" len="lg"/>
          </a:ln>
          <a:extLst>
            <a:ext uri="{909E8E84-426E-40dd-AFC4-6F175D3DCCD1}">
              <a14:hiddenFill xmlns:a14="http://schemas.microsoft.com/office/drawing/2010/main" xmlns="">
                <a:noFill/>
              </a14:hiddenFill>
            </a:ext>
          </a:extLst>
        </p:spPr>
        <p:txBody>
          <a:bodyPr wrap="none" lIns="91430" tIns="45718" rIns="91430" bIns="45718" anchor="ct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5" name="Textfeld 77">
            <a:extLst>
              <a:ext uri="{FF2B5EF4-FFF2-40B4-BE49-F238E27FC236}">
                <a16:creationId xmlns:a16="http://schemas.microsoft.com/office/drawing/2014/main" id="{B52E7B3D-315F-6D5A-0A50-ECC77EB842ED}"/>
              </a:ext>
            </a:extLst>
          </p:cNvPr>
          <p:cNvSpPr txBox="1"/>
          <p:nvPr/>
        </p:nvSpPr>
        <p:spPr>
          <a:xfrm>
            <a:off x="2998821" y="4888183"/>
            <a:ext cx="652743" cy="307777"/>
          </a:xfrm>
          <a:prstGeom prst="rect">
            <a:avLst/>
          </a:prstGeom>
          <a:noFill/>
        </p:spPr>
        <p:txBody>
          <a:bodyPr wrap="non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i="0" u="none" strike="noStrike" kern="1200" cap="none" spc="0" normalizeH="0" baseline="0" noProof="0" dirty="0">
                <a:ln>
                  <a:noFill/>
                </a:ln>
                <a:solidFill>
                  <a:srgbClr val="333399"/>
                </a:solidFill>
                <a:effectLst/>
                <a:uLnTx/>
                <a:uFillTx/>
                <a:latin typeface="Calibri" panose="020F0502020204030204" pitchFamily="34" charset="0"/>
                <a:cs typeface="Calibri" panose="020F0502020204030204" pitchFamily="34" charset="0"/>
              </a:rPr>
              <a:t>n = 50</a:t>
            </a:r>
            <a:endParaRPr kumimoji="0" lang="en-GB" sz="1400" i="0" u="none" strike="noStrike" kern="1200" cap="none" spc="0" normalizeH="0" baseline="0" noProof="0" dirty="0">
              <a:ln>
                <a:noFill/>
              </a:ln>
              <a:solidFill>
                <a:srgbClr val="333399"/>
              </a:solidFill>
              <a:effectLst/>
              <a:uLnTx/>
              <a:uFillTx/>
              <a:latin typeface="Calibri" panose="020F0502020204030204" pitchFamily="34" charset="0"/>
              <a:cs typeface="Calibri" panose="020F0502020204030204" pitchFamily="34" charset="0"/>
            </a:endParaRPr>
          </a:p>
        </p:txBody>
      </p:sp>
      <p:sp>
        <p:nvSpPr>
          <p:cNvPr id="16" name="Textfeld 77">
            <a:extLst>
              <a:ext uri="{FF2B5EF4-FFF2-40B4-BE49-F238E27FC236}">
                <a16:creationId xmlns:a16="http://schemas.microsoft.com/office/drawing/2014/main" id="{DEFA004D-385E-431A-4BC1-AB0DB0393481}"/>
              </a:ext>
            </a:extLst>
          </p:cNvPr>
          <p:cNvSpPr txBox="1"/>
          <p:nvPr/>
        </p:nvSpPr>
        <p:spPr>
          <a:xfrm>
            <a:off x="2998821" y="4405471"/>
            <a:ext cx="631904" cy="307777"/>
          </a:xfrm>
          <a:prstGeom prst="rect">
            <a:avLst/>
          </a:prstGeom>
          <a:noFill/>
        </p:spPr>
        <p:txBody>
          <a:bodyPr wrap="non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i="0" u="none" strike="noStrike" kern="1200" cap="none" spc="0" normalizeH="0" baseline="0" noProof="0" dirty="0">
                <a:ln>
                  <a:noFill/>
                </a:ln>
                <a:solidFill>
                  <a:srgbClr val="333399"/>
                </a:solidFill>
                <a:effectLst/>
                <a:uLnTx/>
                <a:uFillTx/>
                <a:latin typeface="Calibri" panose="020F0502020204030204" pitchFamily="34" charset="0"/>
                <a:cs typeface="Calibri" panose="020F0502020204030204" pitchFamily="34" charset="0"/>
              </a:rPr>
              <a:t>n = 24</a:t>
            </a:r>
            <a:endParaRPr kumimoji="0" lang="en-GB" sz="1400" i="0" u="none" strike="noStrike" kern="1200" cap="none" spc="0" normalizeH="0" baseline="0" noProof="0" dirty="0">
              <a:ln>
                <a:noFill/>
              </a:ln>
              <a:solidFill>
                <a:srgbClr val="333399"/>
              </a:solidFill>
              <a:effectLst/>
              <a:uLnTx/>
              <a:uFillTx/>
              <a:latin typeface="Calibri" panose="020F0502020204030204" pitchFamily="34" charset="0"/>
              <a:cs typeface="Calibri" panose="020F0502020204030204" pitchFamily="34" charset="0"/>
            </a:endParaRPr>
          </a:p>
        </p:txBody>
      </p:sp>
      <p:sp>
        <p:nvSpPr>
          <p:cNvPr id="17" name="Textfeld 77">
            <a:extLst>
              <a:ext uri="{FF2B5EF4-FFF2-40B4-BE49-F238E27FC236}">
                <a16:creationId xmlns:a16="http://schemas.microsoft.com/office/drawing/2014/main" id="{6CBB4047-13C7-2259-F0EB-3A4B9FB7829C}"/>
              </a:ext>
            </a:extLst>
          </p:cNvPr>
          <p:cNvSpPr txBox="1"/>
          <p:nvPr/>
        </p:nvSpPr>
        <p:spPr>
          <a:xfrm>
            <a:off x="2998821" y="5524738"/>
            <a:ext cx="631904" cy="307777"/>
          </a:xfrm>
          <a:prstGeom prst="rect">
            <a:avLst/>
          </a:prstGeom>
          <a:noFill/>
        </p:spPr>
        <p:txBody>
          <a:bodyPr wrap="non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i="0" u="none" strike="noStrike" kern="1200" cap="none" spc="0" normalizeH="0" baseline="0" noProof="0" dirty="0">
                <a:ln>
                  <a:noFill/>
                </a:ln>
                <a:solidFill>
                  <a:srgbClr val="333399"/>
                </a:solidFill>
                <a:effectLst/>
                <a:uLnTx/>
                <a:uFillTx/>
                <a:latin typeface="Calibri" panose="020F0502020204030204" pitchFamily="34" charset="0"/>
                <a:cs typeface="Calibri" panose="020F0502020204030204" pitchFamily="34" charset="0"/>
              </a:rPr>
              <a:t>n = 50</a:t>
            </a:r>
            <a:endParaRPr kumimoji="0" lang="en-GB" sz="1400" i="0" u="none" strike="noStrike" kern="1200" cap="none" spc="0" normalizeH="0" baseline="0" noProof="0" dirty="0">
              <a:ln>
                <a:noFill/>
              </a:ln>
              <a:solidFill>
                <a:srgbClr val="333399"/>
              </a:solidFill>
              <a:effectLst/>
              <a:uLnTx/>
              <a:uFillTx/>
              <a:latin typeface="Calibri" panose="020F0502020204030204" pitchFamily="34" charset="0"/>
              <a:cs typeface="Calibri" panose="020F0502020204030204" pitchFamily="34" charset="0"/>
            </a:endParaRPr>
          </a:p>
        </p:txBody>
      </p:sp>
      <p:grpSp>
        <p:nvGrpSpPr>
          <p:cNvPr id="18" name="Group 11264">
            <a:extLst>
              <a:ext uri="{FF2B5EF4-FFF2-40B4-BE49-F238E27FC236}">
                <a16:creationId xmlns:a16="http://schemas.microsoft.com/office/drawing/2014/main" id="{75C98522-F1F0-8582-10B0-3A794BED017D}"/>
              </a:ext>
            </a:extLst>
          </p:cNvPr>
          <p:cNvGrpSpPr/>
          <p:nvPr/>
        </p:nvGrpSpPr>
        <p:grpSpPr>
          <a:xfrm>
            <a:off x="7974060" y="5407875"/>
            <a:ext cx="2070802" cy="548640"/>
            <a:chOff x="7085935" y="3248240"/>
            <a:chExt cx="2070802" cy="548640"/>
          </a:xfrm>
        </p:grpSpPr>
        <p:sp>
          <p:nvSpPr>
            <p:cNvPr id="50" name="Line 4">
              <a:extLst>
                <a:ext uri="{FF2B5EF4-FFF2-40B4-BE49-F238E27FC236}">
                  <a16:creationId xmlns:a16="http://schemas.microsoft.com/office/drawing/2014/main" id="{476DB6A3-B3B4-086D-3D13-4BFDCE9A629F}"/>
                </a:ext>
              </a:extLst>
            </p:cNvPr>
            <p:cNvSpPr>
              <a:spLocks noChangeShapeType="1"/>
            </p:cNvSpPr>
            <p:nvPr/>
          </p:nvSpPr>
          <p:spPr bwMode="auto">
            <a:xfrm flipV="1">
              <a:off x="7177374" y="3522560"/>
              <a:ext cx="1979363" cy="0"/>
            </a:xfrm>
            <a:prstGeom prst="line">
              <a:avLst/>
            </a:prstGeom>
            <a:noFill/>
            <a:ln w="19050">
              <a:solidFill>
                <a:schemeClr val="tx1"/>
              </a:solidFill>
              <a:prstDash val="sysDot"/>
              <a:round/>
              <a:headEnd/>
              <a:tailEnd type="diamond" w="lg" len="lg"/>
            </a:ln>
            <a:extLst>
              <a:ext uri="{909E8E84-426E-40dd-AFC4-6F175D3DCCD1}">
                <a14:hiddenFill xmlns:a14="http://schemas.microsoft.com/office/drawing/2010/main" xmlns="">
                  <a:noFill/>
                </a14:hiddenFill>
              </a:ext>
            </a:extLst>
          </p:spPr>
          <p:txBody>
            <a:bodyPr wrap="none" lIns="91430" tIns="45718" rIns="91430" bIns="45718" anchor="ct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51" name="Right Bracket 62">
              <a:extLst>
                <a:ext uri="{FF2B5EF4-FFF2-40B4-BE49-F238E27FC236}">
                  <a16:creationId xmlns:a16="http://schemas.microsoft.com/office/drawing/2014/main" id="{29AACB07-C23F-2303-D29D-8B628E80125D}"/>
                </a:ext>
              </a:extLst>
            </p:cNvPr>
            <p:cNvSpPr/>
            <p:nvPr/>
          </p:nvSpPr>
          <p:spPr bwMode="auto">
            <a:xfrm>
              <a:off x="7085935" y="3248240"/>
              <a:ext cx="91440" cy="548640"/>
            </a:xfrm>
            <a:prstGeom prst="rightBracket">
              <a:avLst>
                <a:gd name="adj" fmla="val 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Calibri" panose="020F0502020204030204" pitchFamily="34" charset="0"/>
                <a:cs typeface="Calibri" panose="020F0502020204030204" pitchFamily="34" charset="0"/>
              </a:endParaRPr>
            </a:p>
          </p:txBody>
        </p:sp>
      </p:grpSp>
      <p:grpSp>
        <p:nvGrpSpPr>
          <p:cNvPr id="19" name="Group 11266">
            <a:extLst>
              <a:ext uri="{FF2B5EF4-FFF2-40B4-BE49-F238E27FC236}">
                <a16:creationId xmlns:a16="http://schemas.microsoft.com/office/drawing/2014/main" id="{B2CED962-5E64-90FE-0C6C-40BBB827A1A5}"/>
              </a:ext>
            </a:extLst>
          </p:cNvPr>
          <p:cNvGrpSpPr/>
          <p:nvPr/>
        </p:nvGrpSpPr>
        <p:grpSpPr>
          <a:xfrm>
            <a:off x="7974059" y="4765070"/>
            <a:ext cx="2071547" cy="548640"/>
            <a:chOff x="7085934" y="2540828"/>
            <a:chExt cx="2071547" cy="548640"/>
          </a:xfrm>
        </p:grpSpPr>
        <p:sp>
          <p:nvSpPr>
            <p:cNvPr id="48" name="Right Bracket 9">
              <a:extLst>
                <a:ext uri="{FF2B5EF4-FFF2-40B4-BE49-F238E27FC236}">
                  <a16:creationId xmlns:a16="http://schemas.microsoft.com/office/drawing/2014/main" id="{9F6D9A60-C808-C510-21EB-43C07AB2B2CE}"/>
                </a:ext>
              </a:extLst>
            </p:cNvPr>
            <p:cNvSpPr/>
            <p:nvPr/>
          </p:nvSpPr>
          <p:spPr bwMode="auto">
            <a:xfrm>
              <a:off x="7085934" y="2540828"/>
              <a:ext cx="91440" cy="548640"/>
            </a:xfrm>
            <a:prstGeom prst="rightBracket">
              <a:avLst>
                <a:gd name="adj" fmla="val 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Calibri" panose="020F0502020204030204" pitchFamily="34" charset="0"/>
                <a:cs typeface="Calibri" panose="020F0502020204030204" pitchFamily="34" charset="0"/>
              </a:endParaRPr>
            </a:p>
          </p:txBody>
        </p:sp>
        <p:sp>
          <p:nvSpPr>
            <p:cNvPr id="49" name="Line 4">
              <a:extLst>
                <a:ext uri="{FF2B5EF4-FFF2-40B4-BE49-F238E27FC236}">
                  <a16:creationId xmlns:a16="http://schemas.microsoft.com/office/drawing/2014/main" id="{A1844F13-F5C3-CB29-6784-B9A8F736E472}"/>
                </a:ext>
              </a:extLst>
            </p:cNvPr>
            <p:cNvSpPr>
              <a:spLocks noChangeShapeType="1"/>
            </p:cNvSpPr>
            <p:nvPr/>
          </p:nvSpPr>
          <p:spPr bwMode="auto">
            <a:xfrm flipV="1">
              <a:off x="7177374" y="2815130"/>
              <a:ext cx="1980107" cy="0"/>
            </a:xfrm>
            <a:prstGeom prst="line">
              <a:avLst/>
            </a:prstGeom>
            <a:noFill/>
            <a:ln w="19050">
              <a:solidFill>
                <a:schemeClr val="tx1"/>
              </a:solidFill>
              <a:prstDash val="sysDot"/>
              <a:round/>
              <a:headEnd/>
              <a:tailEnd type="diamond" w="lg" len="lg"/>
            </a:ln>
            <a:extLst>
              <a:ext uri="{909E8E84-426E-40dd-AFC4-6F175D3DCCD1}">
                <a14:hiddenFill xmlns:a14="http://schemas.microsoft.com/office/drawing/2010/main" xmlns="">
                  <a:noFill/>
                </a14:hiddenFill>
              </a:ext>
            </a:extLst>
          </p:spPr>
          <p:txBody>
            <a:bodyPr wrap="none" lIns="91430" tIns="45718" rIns="91430" bIns="45718" anchor="ct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grpSp>
      <p:sp>
        <p:nvSpPr>
          <p:cNvPr id="20" name="Rechteck: abgerundete Ecken 62">
            <a:extLst>
              <a:ext uri="{FF2B5EF4-FFF2-40B4-BE49-F238E27FC236}">
                <a16:creationId xmlns:a16="http://schemas.microsoft.com/office/drawing/2014/main" id="{660C0AA3-F55C-1A48-7973-54CF95A10F1B}"/>
              </a:ext>
            </a:extLst>
          </p:cNvPr>
          <p:cNvSpPr/>
          <p:nvPr/>
        </p:nvSpPr>
        <p:spPr>
          <a:xfrm>
            <a:off x="7641460" y="4287498"/>
            <a:ext cx="1048706" cy="25810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dirty="0">
                <a:ln>
                  <a:noFill/>
                </a:ln>
                <a:solidFill>
                  <a:srgbClr val="333399"/>
                </a:solidFill>
                <a:effectLst/>
                <a:uLnTx/>
                <a:uFillTx/>
                <a:latin typeface="Calibri" panose="020F0502020204030204" pitchFamily="34" charset="0"/>
                <a:cs typeface="Calibri" panose="020F0502020204030204" pitchFamily="34" charset="0"/>
              </a:rPr>
              <a:t>Suivi </a:t>
            </a:r>
          </a:p>
        </p:txBody>
      </p:sp>
      <p:sp>
        <p:nvSpPr>
          <p:cNvPr id="21" name="Rechteck: abgerundete Ecken 62">
            <a:extLst>
              <a:ext uri="{FF2B5EF4-FFF2-40B4-BE49-F238E27FC236}">
                <a16:creationId xmlns:a16="http://schemas.microsoft.com/office/drawing/2014/main" id="{B87909DF-9C1C-2516-C419-ADFB16FEE3C7}"/>
              </a:ext>
            </a:extLst>
          </p:cNvPr>
          <p:cNvSpPr/>
          <p:nvPr/>
        </p:nvSpPr>
        <p:spPr>
          <a:xfrm>
            <a:off x="10047721" y="5549421"/>
            <a:ext cx="1048706" cy="25810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a:ln>
                  <a:noFill/>
                </a:ln>
                <a:solidFill>
                  <a:srgbClr val="333399"/>
                </a:solidFill>
                <a:effectLst/>
                <a:uLnTx/>
                <a:uFillTx/>
                <a:latin typeface="Calibri" panose="020F0502020204030204" pitchFamily="34" charset="0"/>
                <a:cs typeface="Calibri" panose="020F0502020204030204" pitchFamily="34" charset="0"/>
              </a:rPr>
              <a:t>Suivi </a:t>
            </a:r>
          </a:p>
        </p:txBody>
      </p:sp>
      <p:sp>
        <p:nvSpPr>
          <p:cNvPr id="22" name="Flowchart: Decision 72">
            <a:extLst>
              <a:ext uri="{FF2B5EF4-FFF2-40B4-BE49-F238E27FC236}">
                <a16:creationId xmlns:a16="http://schemas.microsoft.com/office/drawing/2014/main" id="{FAB72DCE-1766-5309-5B37-7704B883D042}"/>
              </a:ext>
            </a:extLst>
          </p:cNvPr>
          <p:cNvSpPr/>
          <p:nvPr/>
        </p:nvSpPr>
        <p:spPr bwMode="auto">
          <a:xfrm rot="10800000" flipV="1">
            <a:off x="6731596" y="4422199"/>
            <a:ext cx="228600" cy="228600"/>
          </a:xfrm>
          <a:prstGeom prst="flowChartDecision">
            <a:avLst/>
          </a:prstGeom>
          <a:solidFill>
            <a:srgbClr val="E0707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25000"/>
              </a:spcAft>
              <a:buClrTx/>
              <a:buSzTx/>
              <a:buFontTx/>
              <a:buChar char="•"/>
              <a:tabLst/>
              <a:defRPr/>
            </a:pPr>
            <a:endParaRPr kumimoji="0" lang="en-US" sz="3600" b="1" i="0" u="none" strike="noStrike" kern="1200" cap="none" spc="0" normalizeH="0" baseline="-2500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3" name="TextBox 74">
            <a:extLst>
              <a:ext uri="{FF2B5EF4-FFF2-40B4-BE49-F238E27FC236}">
                <a16:creationId xmlns:a16="http://schemas.microsoft.com/office/drawing/2014/main" id="{9B9F604D-38F9-A2CE-847A-5F78E7DD75B5}"/>
              </a:ext>
            </a:extLst>
          </p:cNvPr>
          <p:cNvSpPr txBox="1"/>
          <p:nvPr/>
        </p:nvSpPr>
        <p:spPr>
          <a:xfrm>
            <a:off x="8863841" y="4042841"/>
            <a:ext cx="235642" cy="166199"/>
          </a:xfrm>
          <a:prstGeom prst="rect">
            <a:avLst/>
          </a:prstGeom>
          <a:noFill/>
        </p:spPr>
        <p:txBody>
          <a:bodyPr wrap="none" lIns="0" tIns="0" rIns="0" bIns="0" rtlCol="0">
            <a:spAutoFit/>
          </a:bodyPr>
          <a:lstStyle/>
          <a:p>
            <a:pPr marL="0" marR="0" lvl="0" indent="0" algn="ctr" defTabSz="912910" rtl="0" eaLnBrk="1" fontAlgn="auto" latinLnBrk="0" hangingPunct="1">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120</a:t>
            </a:r>
          </a:p>
        </p:txBody>
      </p:sp>
      <p:sp>
        <p:nvSpPr>
          <p:cNvPr id="24" name="TextBox 75">
            <a:extLst>
              <a:ext uri="{FF2B5EF4-FFF2-40B4-BE49-F238E27FC236}">
                <a16:creationId xmlns:a16="http://schemas.microsoft.com/office/drawing/2014/main" id="{C829B9CA-19C0-8B47-F65C-1A938F723F3F}"/>
              </a:ext>
            </a:extLst>
          </p:cNvPr>
          <p:cNvSpPr txBox="1"/>
          <p:nvPr/>
        </p:nvSpPr>
        <p:spPr>
          <a:xfrm>
            <a:off x="6767403" y="4042841"/>
            <a:ext cx="157094" cy="166199"/>
          </a:xfrm>
          <a:prstGeom prst="rect">
            <a:avLst/>
          </a:prstGeom>
          <a:noFill/>
        </p:spPr>
        <p:txBody>
          <a:bodyPr wrap="none" lIns="0" tIns="0" rIns="0" bIns="0" rtlCol="0">
            <a:spAutoFit/>
          </a:bodyPr>
          <a:lstStyle/>
          <a:p>
            <a:pPr marL="0" marR="0" lvl="0" indent="0" algn="ctr" defTabSz="912910" rtl="0" eaLnBrk="1" fontAlgn="auto" latinLnBrk="0" hangingPunct="1">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72</a:t>
            </a:r>
          </a:p>
        </p:txBody>
      </p:sp>
      <p:sp>
        <p:nvSpPr>
          <p:cNvPr id="25" name="Flowchart: Decision 77">
            <a:extLst>
              <a:ext uri="{FF2B5EF4-FFF2-40B4-BE49-F238E27FC236}">
                <a16:creationId xmlns:a16="http://schemas.microsoft.com/office/drawing/2014/main" id="{99544602-76AF-4AB8-9764-7C38D0816787}"/>
              </a:ext>
            </a:extLst>
          </p:cNvPr>
          <p:cNvSpPr/>
          <p:nvPr/>
        </p:nvSpPr>
        <p:spPr bwMode="auto">
          <a:xfrm rot="10800000" flipV="1">
            <a:off x="8865043" y="4925090"/>
            <a:ext cx="228600" cy="228600"/>
          </a:xfrm>
          <a:prstGeom prst="flowChartDecision">
            <a:avLst/>
          </a:prstGeom>
          <a:solidFill>
            <a:srgbClr val="E0707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25000"/>
              </a:spcAft>
              <a:buClrTx/>
              <a:buSzTx/>
              <a:buFontTx/>
              <a:buChar char="•"/>
              <a:tabLst/>
              <a:defRPr/>
            </a:pPr>
            <a:endParaRPr kumimoji="0" lang="en-US" sz="3600" b="1" i="0" u="none" strike="noStrike" kern="1200" cap="none" spc="0" normalizeH="0" baseline="-2500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6" name="Flowchart: Decision 78">
            <a:extLst>
              <a:ext uri="{FF2B5EF4-FFF2-40B4-BE49-F238E27FC236}">
                <a16:creationId xmlns:a16="http://schemas.microsoft.com/office/drawing/2014/main" id="{69F5F062-7E28-4595-9CC4-C8504893D34F}"/>
              </a:ext>
            </a:extLst>
          </p:cNvPr>
          <p:cNvSpPr/>
          <p:nvPr/>
        </p:nvSpPr>
        <p:spPr bwMode="auto">
          <a:xfrm rot="10800000" flipV="1">
            <a:off x="8865043" y="5567895"/>
            <a:ext cx="228600" cy="228600"/>
          </a:xfrm>
          <a:prstGeom prst="flowChartDecision">
            <a:avLst/>
          </a:prstGeom>
          <a:solidFill>
            <a:srgbClr val="E0707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25000"/>
              </a:spcAft>
              <a:buClrTx/>
              <a:buSzTx/>
              <a:buFontTx/>
              <a:buChar char="•"/>
              <a:tabLst/>
              <a:defRPr/>
            </a:pPr>
            <a:endParaRPr kumimoji="0" lang="en-US" sz="3600" b="1" i="0" u="none" strike="noStrike" kern="1200" cap="none" spc="0" normalizeH="0" baseline="-2500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7" name="Line 4">
            <a:extLst>
              <a:ext uri="{FF2B5EF4-FFF2-40B4-BE49-F238E27FC236}">
                <a16:creationId xmlns:a16="http://schemas.microsoft.com/office/drawing/2014/main" id="{AF5E1D91-2C42-2A72-9829-538685F84282}"/>
              </a:ext>
            </a:extLst>
          </p:cNvPr>
          <p:cNvSpPr>
            <a:spLocks noChangeShapeType="1"/>
          </p:cNvSpPr>
          <p:nvPr/>
        </p:nvSpPr>
        <p:spPr bwMode="auto">
          <a:xfrm flipV="1">
            <a:off x="7912171" y="6192162"/>
            <a:ext cx="2135550" cy="0"/>
          </a:xfrm>
          <a:prstGeom prst="line">
            <a:avLst/>
          </a:prstGeom>
          <a:noFill/>
          <a:ln w="19050">
            <a:solidFill>
              <a:schemeClr val="tx1"/>
            </a:solidFill>
            <a:prstDash val="sysDot"/>
            <a:round/>
            <a:headEnd/>
            <a:tailEnd type="diamond" w="lg" len="lg"/>
          </a:ln>
          <a:extLst>
            <a:ext uri="{909E8E84-426E-40dd-AFC4-6F175D3DCCD1}">
              <a14:hiddenFill xmlns:a14="http://schemas.microsoft.com/office/drawing/2010/main" xmlns="">
                <a:noFill/>
              </a14:hiddenFill>
            </a:ext>
          </a:extLst>
        </p:spPr>
        <p:txBody>
          <a:bodyPr wrap="none" lIns="91430" tIns="45718" rIns="91430" bIns="45718" anchor="ct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8" name="Textfeld 77">
            <a:extLst>
              <a:ext uri="{FF2B5EF4-FFF2-40B4-BE49-F238E27FC236}">
                <a16:creationId xmlns:a16="http://schemas.microsoft.com/office/drawing/2014/main" id="{E98FA1B9-0FF9-8232-C1F2-6D52FF9F3F8D}"/>
              </a:ext>
            </a:extLst>
          </p:cNvPr>
          <p:cNvSpPr txBox="1"/>
          <p:nvPr/>
        </p:nvSpPr>
        <p:spPr>
          <a:xfrm>
            <a:off x="2998821" y="6038274"/>
            <a:ext cx="631904" cy="307777"/>
          </a:xfrm>
          <a:prstGeom prst="rect">
            <a:avLst/>
          </a:prstGeom>
          <a:noFill/>
        </p:spPr>
        <p:txBody>
          <a:bodyPr wrap="non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i="0" u="none" strike="noStrike" kern="1200" cap="none" spc="0" normalizeH="0" baseline="0" noProof="0" dirty="0">
                <a:ln>
                  <a:noFill/>
                </a:ln>
                <a:solidFill>
                  <a:srgbClr val="333399"/>
                </a:solidFill>
                <a:effectLst/>
                <a:uLnTx/>
                <a:uFillTx/>
                <a:latin typeface="Calibri" panose="020F0502020204030204" pitchFamily="34" charset="0"/>
                <a:cs typeface="Calibri" panose="020F0502020204030204" pitchFamily="34" charset="0"/>
              </a:rPr>
              <a:t>n = 50</a:t>
            </a:r>
            <a:endParaRPr kumimoji="0" lang="en-GB" sz="1400" i="0" u="none" strike="noStrike" kern="1200" cap="none" spc="0" normalizeH="0" baseline="0" noProof="0" dirty="0">
              <a:ln>
                <a:noFill/>
              </a:ln>
              <a:solidFill>
                <a:srgbClr val="333399"/>
              </a:solidFill>
              <a:effectLst/>
              <a:uLnTx/>
              <a:uFillTx/>
              <a:latin typeface="Calibri" panose="020F0502020204030204" pitchFamily="34" charset="0"/>
              <a:cs typeface="Calibri" panose="020F0502020204030204" pitchFamily="34" charset="0"/>
            </a:endParaRPr>
          </a:p>
        </p:txBody>
      </p:sp>
      <p:sp>
        <p:nvSpPr>
          <p:cNvPr id="29" name="Flowchart: Decision 79">
            <a:extLst>
              <a:ext uri="{FF2B5EF4-FFF2-40B4-BE49-F238E27FC236}">
                <a16:creationId xmlns:a16="http://schemas.microsoft.com/office/drawing/2014/main" id="{3298AFF7-A2D3-C641-3AF1-65D77B3CAF28}"/>
              </a:ext>
            </a:extLst>
          </p:cNvPr>
          <p:cNvSpPr/>
          <p:nvPr/>
        </p:nvSpPr>
        <p:spPr bwMode="auto">
          <a:xfrm rot="10800000" flipV="1">
            <a:off x="8865043" y="6077862"/>
            <a:ext cx="228600" cy="228600"/>
          </a:xfrm>
          <a:prstGeom prst="flowChartDecision">
            <a:avLst/>
          </a:prstGeom>
          <a:solidFill>
            <a:srgbClr val="E0707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25000"/>
              </a:spcAft>
              <a:buClrTx/>
              <a:buSzTx/>
              <a:buFontTx/>
              <a:buChar char="•"/>
              <a:tabLst/>
              <a:defRPr/>
            </a:pPr>
            <a:endParaRPr kumimoji="0" lang="en-US" sz="3600" b="1" i="0" u="none" strike="noStrike" kern="1200" cap="none" spc="0" normalizeH="0" baseline="-2500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grpSp>
        <p:nvGrpSpPr>
          <p:cNvPr id="53" name="Groupe 52">
            <a:extLst>
              <a:ext uri="{FF2B5EF4-FFF2-40B4-BE49-F238E27FC236}">
                <a16:creationId xmlns:a16="http://schemas.microsoft.com/office/drawing/2014/main" id="{0742649C-1CDA-E7A0-1414-D13774BF99B6}"/>
              </a:ext>
            </a:extLst>
          </p:cNvPr>
          <p:cNvGrpSpPr/>
          <p:nvPr/>
        </p:nvGrpSpPr>
        <p:grpSpPr>
          <a:xfrm>
            <a:off x="1739900" y="3285131"/>
            <a:ext cx="4991695" cy="557784"/>
            <a:chOff x="5941062" y="2866611"/>
            <a:chExt cx="4991695" cy="557784"/>
          </a:xfrm>
        </p:grpSpPr>
        <p:sp>
          <p:nvSpPr>
            <p:cNvPr id="9" name="TextBox 71">
              <a:extLst>
                <a:ext uri="{FF2B5EF4-FFF2-40B4-BE49-F238E27FC236}">
                  <a16:creationId xmlns:a16="http://schemas.microsoft.com/office/drawing/2014/main" id="{51BC6606-39B7-BF47-49DA-165F1E5D3277}"/>
                </a:ext>
              </a:extLst>
            </p:cNvPr>
            <p:cNvSpPr txBox="1"/>
            <p:nvPr/>
          </p:nvSpPr>
          <p:spPr>
            <a:xfrm>
              <a:off x="6055362" y="2866611"/>
              <a:ext cx="4877395" cy="557784"/>
            </a:xfrm>
            <a:prstGeom prst="rect">
              <a:avLst/>
            </a:prstGeom>
            <a:noFill/>
            <a:ln>
              <a:solidFill>
                <a:srgbClr val="E07070"/>
              </a:solidFill>
            </a:ln>
          </p:spPr>
          <p:txBody>
            <a:bodyPr wrap="square" lIns="182880" rIns="0" anchor="ctr">
              <a:noAutofit/>
            </a:bodyPr>
            <a:lstStyle/>
            <a:p>
              <a:pPr marL="0" marR="0" lvl="0" indent="0" algn="l" defTabSz="914400" rtl="0" eaLnBrk="0" fontAlgn="base" latinLnBrk="0" hangingPunct="0">
                <a:lnSpc>
                  <a:spcPct val="100000"/>
                </a:lnSpc>
                <a:spcBef>
                  <a:spcPts val="0"/>
                </a:spcBef>
                <a:spcAft>
                  <a:spcPct val="0"/>
                </a:spcAft>
                <a:buClr>
                  <a:srgbClr val="990000"/>
                </a:buClr>
                <a:buSzTx/>
                <a:buFontTx/>
                <a:buNone/>
                <a:tabLst/>
                <a:defRPr/>
              </a:pPr>
              <a:r>
                <a:rPr kumimoji="0" lang="fr-FR" sz="1400" b="1" i="0" u="none" strike="noStrike" kern="0" cap="none" spc="0" normalizeH="0" baseline="0" dirty="0">
                  <a:ln>
                    <a:noFill/>
                  </a:ln>
                  <a:solidFill>
                    <a:srgbClr val="E07070"/>
                  </a:solidFill>
                  <a:effectLst/>
                  <a:uLnTx/>
                  <a:uFillTx/>
                  <a:latin typeface="Calibri" panose="020F0502020204030204" pitchFamily="34" charset="0"/>
                  <a:ea typeface="+mn-ea"/>
                  <a:cs typeface="Calibri" panose="020F0502020204030204" pitchFamily="34" charset="0"/>
                </a:rPr>
                <a:t>Objectif principal : RVS24</a:t>
              </a:r>
              <a:br>
                <a:rPr kumimoji="0" lang="fr-FR" sz="1400" b="1" i="0" u="none" strike="noStrike" kern="0" cap="none" spc="0" normalizeH="0" baseline="0" dirty="0">
                  <a:ln>
                    <a:noFill/>
                  </a:ln>
                  <a:solidFill>
                    <a:srgbClr val="E07070"/>
                  </a:solidFill>
                  <a:effectLst/>
                  <a:uLnTx/>
                  <a:uFillTx/>
                  <a:latin typeface="Calibri" panose="020F0502020204030204" pitchFamily="34" charset="0"/>
                  <a:ea typeface="+mn-ea"/>
                  <a:cs typeface="Calibri" panose="020F0502020204030204" pitchFamily="34" charset="0"/>
                </a:rPr>
              </a:br>
              <a:r>
                <a:rPr kumimoji="0" lang="fr-FR" sz="1400" b="0" i="0" u="none" strike="noStrike" kern="0" cap="none" spc="0" normalizeH="0" baseline="0" dirty="0">
                  <a:ln>
                    <a:noFill/>
                  </a:ln>
                  <a:effectLst/>
                  <a:uLnTx/>
                  <a:uFillTx/>
                  <a:latin typeface="Calibri" panose="020F0502020204030204" pitchFamily="34" charset="0"/>
                  <a:ea typeface="+mn-ea"/>
                  <a:cs typeface="Calibri" panose="020F0502020204030204" pitchFamily="34" charset="0"/>
                </a:rPr>
                <a:t>ARN VHD indétectable 24 semaines après l’arrêt du traitement</a:t>
              </a:r>
            </a:p>
          </p:txBody>
        </p:sp>
        <p:sp>
          <p:nvSpPr>
            <p:cNvPr id="30" name="Flowchart: Decision 81">
              <a:extLst>
                <a:ext uri="{FF2B5EF4-FFF2-40B4-BE49-F238E27FC236}">
                  <a16:creationId xmlns:a16="http://schemas.microsoft.com/office/drawing/2014/main" id="{EB8DC081-D1D7-E979-4B62-6C0F87A39C5A}"/>
                </a:ext>
              </a:extLst>
            </p:cNvPr>
            <p:cNvSpPr/>
            <p:nvPr/>
          </p:nvSpPr>
          <p:spPr bwMode="auto">
            <a:xfrm flipV="1">
              <a:off x="5941062" y="3055881"/>
              <a:ext cx="228600" cy="228600"/>
            </a:xfrm>
            <a:prstGeom prst="flowChartDecision">
              <a:avLst/>
            </a:prstGeom>
            <a:solidFill>
              <a:srgbClr val="E0707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25000"/>
                </a:spcAft>
                <a:buClrTx/>
                <a:buSzTx/>
                <a:buFontTx/>
                <a:buChar char="•"/>
                <a:tabLst/>
                <a:defRPr/>
              </a:pPr>
              <a:endParaRPr kumimoji="0" lang="en-US" sz="3600" b="1" i="0" u="none" strike="noStrike" kern="1200" cap="none" spc="0" normalizeH="0" baseline="-2500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grpSp>
      <p:sp>
        <p:nvSpPr>
          <p:cNvPr id="31" name="Freeform 6">
            <a:extLst>
              <a:ext uri="{FF2B5EF4-FFF2-40B4-BE49-F238E27FC236}">
                <a16:creationId xmlns:a16="http://schemas.microsoft.com/office/drawing/2014/main" id="{D6F31022-DC7B-917F-B53D-76C3DBAAF083}"/>
              </a:ext>
            </a:extLst>
          </p:cNvPr>
          <p:cNvSpPr>
            <a:spLocks/>
          </p:cNvSpPr>
          <p:nvPr/>
        </p:nvSpPr>
        <p:spPr bwMode="auto">
          <a:xfrm rot="10800000">
            <a:off x="8981391" y="4231056"/>
            <a:ext cx="1067075" cy="91440"/>
          </a:xfrm>
          <a:custGeom>
            <a:avLst/>
            <a:gdLst>
              <a:gd name="T0" fmla="*/ 0 w 2433"/>
              <a:gd name="T1" fmla="*/ 256 h 256"/>
              <a:gd name="T2" fmla="*/ 0 w 2433"/>
              <a:gd name="T3" fmla="*/ 0 h 256"/>
              <a:gd name="T4" fmla="*/ 2433 w 2433"/>
              <a:gd name="T5" fmla="*/ 0 h 256"/>
              <a:gd name="T6" fmla="*/ 2433 w 2433"/>
              <a:gd name="T7" fmla="*/ 256 h 256"/>
              <a:gd name="connsiteX0" fmla="*/ 0 w 10000"/>
              <a:gd name="connsiteY0" fmla="*/ 10000 h 10000"/>
              <a:gd name="connsiteX1" fmla="*/ 0 w 10000"/>
              <a:gd name="connsiteY1" fmla="*/ 0 h 10000"/>
              <a:gd name="connsiteX2" fmla="*/ 10000 w 10000"/>
              <a:gd name="connsiteY2" fmla="*/ 0 h 10000"/>
            </a:gdLst>
            <a:ahLst/>
            <a:cxnLst>
              <a:cxn ang="0">
                <a:pos x="connsiteX0" y="connsiteY0"/>
              </a:cxn>
              <a:cxn ang="0">
                <a:pos x="connsiteX1" y="connsiteY1"/>
              </a:cxn>
              <a:cxn ang="0">
                <a:pos x="connsiteX2" y="connsiteY2"/>
              </a:cxn>
            </a:cxnLst>
            <a:rect l="l" t="t" r="r" b="b"/>
            <a:pathLst>
              <a:path w="10000" h="10000">
                <a:moveTo>
                  <a:pt x="0" y="10000"/>
                </a:moveTo>
                <a:lnTo>
                  <a:pt x="0" y="0"/>
                </a:lnTo>
                <a:lnTo>
                  <a:pt x="10000" y="0"/>
                </a:lnTo>
              </a:path>
            </a:pathLst>
          </a:custGeom>
          <a:noFill/>
          <a:ln w="19050" cap="flat">
            <a:solidFill>
              <a:schemeClr val="bg1">
                <a:lumMod val="65000"/>
              </a:schemeClr>
            </a:solidFill>
            <a:prstDash val="sysDot"/>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2" name="Freeform 6">
            <a:extLst>
              <a:ext uri="{FF2B5EF4-FFF2-40B4-BE49-F238E27FC236}">
                <a16:creationId xmlns:a16="http://schemas.microsoft.com/office/drawing/2014/main" id="{F07CA7F4-8CE0-43FE-E6FA-295144C82F28}"/>
              </a:ext>
            </a:extLst>
          </p:cNvPr>
          <p:cNvSpPr>
            <a:spLocks/>
          </p:cNvSpPr>
          <p:nvPr/>
        </p:nvSpPr>
        <p:spPr bwMode="auto">
          <a:xfrm rot="10800000">
            <a:off x="3653411" y="4231056"/>
            <a:ext cx="4259559" cy="91440"/>
          </a:xfrm>
          <a:custGeom>
            <a:avLst/>
            <a:gdLst>
              <a:gd name="T0" fmla="*/ 0 w 2433"/>
              <a:gd name="T1" fmla="*/ 256 h 256"/>
              <a:gd name="T2" fmla="*/ 0 w 2433"/>
              <a:gd name="T3" fmla="*/ 0 h 256"/>
              <a:gd name="T4" fmla="*/ 2433 w 2433"/>
              <a:gd name="T5" fmla="*/ 0 h 256"/>
              <a:gd name="T6" fmla="*/ 2433 w 2433"/>
              <a:gd name="T7" fmla="*/ 256 h 256"/>
            </a:gdLst>
            <a:ahLst/>
            <a:cxnLst>
              <a:cxn ang="0">
                <a:pos x="T0" y="T1"/>
              </a:cxn>
              <a:cxn ang="0">
                <a:pos x="T2" y="T3"/>
              </a:cxn>
              <a:cxn ang="0">
                <a:pos x="T4" y="T5"/>
              </a:cxn>
              <a:cxn ang="0">
                <a:pos x="T6" y="T7"/>
              </a:cxn>
            </a:cxnLst>
            <a:rect l="0" t="0" r="r" b="b"/>
            <a:pathLst>
              <a:path w="2433" h="256">
                <a:moveTo>
                  <a:pt x="0" y="256"/>
                </a:moveTo>
                <a:lnTo>
                  <a:pt x="0" y="0"/>
                </a:lnTo>
                <a:lnTo>
                  <a:pt x="2433" y="0"/>
                </a:lnTo>
                <a:lnTo>
                  <a:pt x="2433" y="256"/>
                </a:lnTo>
              </a:path>
            </a:pathLst>
          </a:custGeom>
          <a:noFill/>
          <a:ln w="19050" cap="flat">
            <a:solidFill>
              <a:schemeClr val="bg1">
                <a:lumMod val="6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3" name="Rechteck: abgerundete Ecken 73">
            <a:extLst>
              <a:ext uri="{FF2B5EF4-FFF2-40B4-BE49-F238E27FC236}">
                <a16:creationId xmlns:a16="http://schemas.microsoft.com/office/drawing/2014/main" id="{11CA4207-D442-C68D-5B59-618BB8E5AE6D}"/>
              </a:ext>
            </a:extLst>
          </p:cNvPr>
          <p:cNvSpPr/>
          <p:nvPr/>
        </p:nvSpPr>
        <p:spPr>
          <a:xfrm>
            <a:off x="3653411" y="4399339"/>
            <a:ext cx="2129780" cy="274320"/>
          </a:xfrm>
          <a:prstGeom prst="rect">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PEG-IFN</a:t>
            </a:r>
            <a:r>
              <a:rPr kumimoji="0" lang="el-GR" sz="1400" b="1"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α</a:t>
            </a:r>
            <a:r>
              <a:rPr kumimoji="0" lang="en-US" sz="1400" b="1"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 180 </a:t>
            </a:r>
            <a:r>
              <a:rPr kumimoji="0" lang="el-GR" sz="1400" b="1"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μ</a:t>
            </a:r>
            <a:r>
              <a:rPr kumimoji="0" lang="en-US" sz="1400" b="1"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g/</a:t>
            </a:r>
            <a:r>
              <a:rPr kumimoji="0" lang="en-US" sz="1400" b="1" i="0" u="none" strike="noStrike" kern="1200" cap="none" spc="0" normalizeH="0" baseline="0" noProof="0" dirty="0" err="1">
                <a:ln>
                  <a:noFill/>
                </a:ln>
                <a:solidFill>
                  <a:schemeClr val="bg1"/>
                </a:solidFill>
                <a:effectLst/>
                <a:uLnTx/>
                <a:uFillTx/>
                <a:latin typeface="Calibri" panose="020F0502020204030204" pitchFamily="34" charset="0"/>
                <a:cs typeface="Calibri" panose="020F0502020204030204" pitchFamily="34" charset="0"/>
              </a:rPr>
              <a:t>sem</a:t>
            </a:r>
            <a:endParaRPr kumimoji="0" lang="en-GB" sz="1400" b="1"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endParaRPr>
          </a:p>
        </p:txBody>
      </p:sp>
      <p:sp>
        <p:nvSpPr>
          <p:cNvPr id="34" name="Freeform 6">
            <a:extLst>
              <a:ext uri="{FF2B5EF4-FFF2-40B4-BE49-F238E27FC236}">
                <a16:creationId xmlns:a16="http://schemas.microsoft.com/office/drawing/2014/main" id="{FC346588-8FE7-9B5D-FD7C-8CDD38F680DC}"/>
              </a:ext>
            </a:extLst>
          </p:cNvPr>
          <p:cNvSpPr>
            <a:spLocks/>
          </p:cNvSpPr>
          <p:nvPr/>
        </p:nvSpPr>
        <p:spPr bwMode="auto">
          <a:xfrm rot="10800000">
            <a:off x="3653411" y="4231055"/>
            <a:ext cx="2129780" cy="91440"/>
          </a:xfrm>
          <a:custGeom>
            <a:avLst/>
            <a:gdLst>
              <a:gd name="T0" fmla="*/ 0 w 2433"/>
              <a:gd name="T1" fmla="*/ 256 h 256"/>
              <a:gd name="T2" fmla="*/ 0 w 2433"/>
              <a:gd name="T3" fmla="*/ 0 h 256"/>
              <a:gd name="T4" fmla="*/ 2433 w 2433"/>
              <a:gd name="T5" fmla="*/ 0 h 256"/>
              <a:gd name="T6" fmla="*/ 2433 w 2433"/>
              <a:gd name="T7" fmla="*/ 256 h 256"/>
            </a:gdLst>
            <a:ahLst/>
            <a:cxnLst>
              <a:cxn ang="0">
                <a:pos x="T0" y="T1"/>
              </a:cxn>
              <a:cxn ang="0">
                <a:pos x="T2" y="T3"/>
              </a:cxn>
              <a:cxn ang="0">
                <a:pos x="T4" y="T5"/>
              </a:cxn>
              <a:cxn ang="0">
                <a:pos x="T6" y="T7"/>
              </a:cxn>
            </a:cxnLst>
            <a:rect l="0" t="0" r="r" b="b"/>
            <a:pathLst>
              <a:path w="2433" h="256">
                <a:moveTo>
                  <a:pt x="0" y="256"/>
                </a:moveTo>
                <a:lnTo>
                  <a:pt x="0" y="0"/>
                </a:lnTo>
                <a:lnTo>
                  <a:pt x="2433" y="0"/>
                </a:lnTo>
                <a:lnTo>
                  <a:pt x="2433" y="256"/>
                </a:lnTo>
              </a:path>
            </a:pathLst>
          </a:custGeom>
          <a:noFill/>
          <a:ln w="19050" cap="flat">
            <a:solidFill>
              <a:schemeClr val="bg1">
                <a:lumMod val="6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5" name="Rechteck: abgerundete Ecken 65">
            <a:extLst>
              <a:ext uri="{FF2B5EF4-FFF2-40B4-BE49-F238E27FC236}">
                <a16:creationId xmlns:a16="http://schemas.microsoft.com/office/drawing/2014/main" id="{39C3900F-5281-6757-574A-72AAFF1AD0B2}"/>
              </a:ext>
            </a:extLst>
          </p:cNvPr>
          <p:cNvSpPr/>
          <p:nvPr/>
        </p:nvSpPr>
        <p:spPr>
          <a:xfrm>
            <a:off x="3653411" y="4770433"/>
            <a:ext cx="2129780" cy="274320"/>
          </a:xfrm>
          <a:prstGeom prst="rect">
            <a:avLst/>
          </a:pr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PEG-IFN</a:t>
            </a:r>
            <a:r>
              <a:rPr kumimoji="0" lang="el-GR" sz="1400" b="1"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α</a:t>
            </a:r>
            <a:r>
              <a:rPr kumimoji="0" lang="en-US" sz="1400" b="1"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 180 </a:t>
            </a:r>
            <a:r>
              <a:rPr kumimoji="0" lang="el-GR" sz="1400" b="1"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μ</a:t>
            </a:r>
            <a:r>
              <a:rPr kumimoji="0" lang="en-US" sz="1400" b="1"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g/</a:t>
            </a:r>
            <a:r>
              <a:rPr kumimoji="0" lang="en-US" sz="1400" b="1" i="0" u="none" strike="noStrike" kern="1200" cap="none" spc="0" normalizeH="0" baseline="0" noProof="0" dirty="0" err="1">
                <a:ln>
                  <a:noFill/>
                </a:ln>
                <a:solidFill>
                  <a:schemeClr val="bg1"/>
                </a:solidFill>
                <a:effectLst/>
                <a:uLnTx/>
                <a:uFillTx/>
                <a:latin typeface="Calibri" panose="020F0502020204030204" pitchFamily="34" charset="0"/>
                <a:cs typeface="Calibri" panose="020F0502020204030204" pitchFamily="34" charset="0"/>
              </a:rPr>
              <a:t>sem</a:t>
            </a:r>
            <a:endParaRPr kumimoji="0" lang="el-GR" sz="1400" b="1"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endParaRPr>
          </a:p>
        </p:txBody>
      </p:sp>
      <p:sp>
        <p:nvSpPr>
          <p:cNvPr id="36" name="Rechteck: abgerundete Ecken 61">
            <a:extLst>
              <a:ext uri="{FF2B5EF4-FFF2-40B4-BE49-F238E27FC236}">
                <a16:creationId xmlns:a16="http://schemas.microsoft.com/office/drawing/2014/main" id="{4C2BBBAE-D77E-9427-3136-E0AA1BACDA1F}"/>
              </a:ext>
            </a:extLst>
          </p:cNvPr>
          <p:cNvSpPr/>
          <p:nvPr/>
        </p:nvSpPr>
        <p:spPr>
          <a:xfrm>
            <a:off x="3653411" y="5039390"/>
            <a:ext cx="2121591" cy="274320"/>
          </a:xfrm>
          <a:prstGeom prst="rect">
            <a:avLst/>
          </a:pr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BLV 2 mg SC</a:t>
            </a:r>
            <a:r>
              <a:rPr lang="en-GB" sz="1400" b="1" dirty="0">
                <a:solidFill>
                  <a:srgbClr val="FFFFFF"/>
                </a:solidFill>
                <a:latin typeface="Calibri" panose="020F0502020204030204" pitchFamily="34" charset="0"/>
                <a:cs typeface="Calibri" panose="020F0502020204030204" pitchFamily="34" charset="0"/>
              </a:rPr>
              <a:t> par jour</a:t>
            </a: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37" name="Rechteck: abgerundete Ecken 65">
            <a:extLst>
              <a:ext uri="{FF2B5EF4-FFF2-40B4-BE49-F238E27FC236}">
                <a16:creationId xmlns:a16="http://schemas.microsoft.com/office/drawing/2014/main" id="{F13DA3D9-416F-20B2-5F01-579ADCF0904B}"/>
              </a:ext>
            </a:extLst>
          </p:cNvPr>
          <p:cNvSpPr/>
          <p:nvPr/>
        </p:nvSpPr>
        <p:spPr>
          <a:xfrm>
            <a:off x="3653411" y="5409016"/>
            <a:ext cx="2129780" cy="274320"/>
          </a:xfrm>
          <a:prstGeom prst="rect">
            <a:avLst/>
          </a:prstGeom>
          <a:solidFill>
            <a:srgbClr val="C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PEG-IFN</a:t>
            </a:r>
            <a:r>
              <a:rPr kumimoji="0" lang="el-GR" sz="1400" b="1"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α</a:t>
            </a:r>
            <a:r>
              <a:rPr kumimoji="0" lang="en-US" sz="1400" b="1"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 180 </a:t>
            </a:r>
            <a:r>
              <a:rPr kumimoji="0" lang="el-GR" sz="1400" b="1"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μ</a:t>
            </a:r>
            <a:r>
              <a:rPr kumimoji="0" lang="en-US" sz="1400" b="1"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g/</a:t>
            </a:r>
            <a:r>
              <a:rPr kumimoji="0" lang="en-US" sz="1400" b="1" i="0" u="none" strike="noStrike" kern="1200" cap="none" spc="0" normalizeH="0" baseline="0" noProof="0" dirty="0" err="1">
                <a:ln>
                  <a:noFill/>
                </a:ln>
                <a:solidFill>
                  <a:schemeClr val="bg1"/>
                </a:solidFill>
                <a:effectLst/>
                <a:uLnTx/>
                <a:uFillTx/>
                <a:latin typeface="Calibri" panose="020F0502020204030204" pitchFamily="34" charset="0"/>
                <a:cs typeface="Calibri" panose="020F0502020204030204" pitchFamily="34" charset="0"/>
              </a:rPr>
              <a:t>sem</a:t>
            </a:r>
            <a:endParaRPr kumimoji="0" lang="el-GR" sz="1400" b="1"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endParaRPr>
          </a:p>
        </p:txBody>
      </p:sp>
      <p:sp>
        <p:nvSpPr>
          <p:cNvPr id="38" name="Rechteck: abgerundete Ecken 61">
            <a:extLst>
              <a:ext uri="{FF2B5EF4-FFF2-40B4-BE49-F238E27FC236}">
                <a16:creationId xmlns:a16="http://schemas.microsoft.com/office/drawing/2014/main" id="{7C86275B-A388-B937-7D88-A3743529899B}"/>
              </a:ext>
            </a:extLst>
          </p:cNvPr>
          <p:cNvSpPr/>
          <p:nvPr/>
        </p:nvSpPr>
        <p:spPr>
          <a:xfrm>
            <a:off x="3653412" y="5682195"/>
            <a:ext cx="2137170" cy="274320"/>
          </a:xfrm>
          <a:prstGeom prst="rect">
            <a:avLst/>
          </a:prstGeom>
          <a:solidFill>
            <a:srgbClr val="C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BLV 10 mg SC </a:t>
            </a:r>
            <a:r>
              <a:rPr lang="en-GB" sz="1400" b="1" dirty="0">
                <a:solidFill>
                  <a:srgbClr val="FFFFFF"/>
                </a:solidFill>
                <a:latin typeface="Calibri" panose="020F0502020204030204" pitchFamily="34" charset="0"/>
                <a:cs typeface="Calibri" panose="020F0502020204030204" pitchFamily="34" charset="0"/>
              </a:rPr>
              <a:t>par jour</a:t>
            </a: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39" name="Freeform 6">
            <a:extLst>
              <a:ext uri="{FF2B5EF4-FFF2-40B4-BE49-F238E27FC236}">
                <a16:creationId xmlns:a16="http://schemas.microsoft.com/office/drawing/2014/main" id="{EAEF4C3C-F343-4B17-8225-E203898A690A}"/>
              </a:ext>
            </a:extLst>
          </p:cNvPr>
          <p:cNvSpPr>
            <a:spLocks/>
          </p:cNvSpPr>
          <p:nvPr/>
        </p:nvSpPr>
        <p:spPr bwMode="auto">
          <a:xfrm rot="10800000">
            <a:off x="7914453" y="4231056"/>
            <a:ext cx="1064890" cy="91440"/>
          </a:xfrm>
          <a:custGeom>
            <a:avLst/>
            <a:gdLst>
              <a:gd name="T0" fmla="*/ 0 w 2433"/>
              <a:gd name="T1" fmla="*/ 256 h 256"/>
              <a:gd name="T2" fmla="*/ 0 w 2433"/>
              <a:gd name="T3" fmla="*/ 0 h 256"/>
              <a:gd name="T4" fmla="*/ 2433 w 2433"/>
              <a:gd name="T5" fmla="*/ 0 h 256"/>
              <a:gd name="T6" fmla="*/ 2433 w 2433"/>
              <a:gd name="T7" fmla="*/ 256 h 256"/>
              <a:gd name="connsiteX0" fmla="*/ 0 w 10000"/>
              <a:gd name="connsiteY0" fmla="*/ 10000 h 10000"/>
              <a:gd name="connsiteX1" fmla="*/ 0 w 10000"/>
              <a:gd name="connsiteY1" fmla="*/ 0 h 10000"/>
              <a:gd name="connsiteX2" fmla="*/ 10000 w 10000"/>
              <a:gd name="connsiteY2" fmla="*/ 0 h 10000"/>
            </a:gdLst>
            <a:ahLst/>
            <a:cxnLst>
              <a:cxn ang="0">
                <a:pos x="connsiteX0" y="connsiteY0"/>
              </a:cxn>
              <a:cxn ang="0">
                <a:pos x="connsiteX1" y="connsiteY1"/>
              </a:cxn>
              <a:cxn ang="0">
                <a:pos x="connsiteX2" y="connsiteY2"/>
              </a:cxn>
            </a:cxnLst>
            <a:rect l="l" t="t" r="r" b="b"/>
            <a:pathLst>
              <a:path w="10000" h="10000">
                <a:moveTo>
                  <a:pt x="0" y="10000"/>
                </a:moveTo>
                <a:lnTo>
                  <a:pt x="0" y="0"/>
                </a:lnTo>
                <a:lnTo>
                  <a:pt x="10000" y="0"/>
                </a:lnTo>
              </a:path>
            </a:pathLst>
          </a:custGeom>
          <a:noFill/>
          <a:ln w="19050" cap="flat">
            <a:solidFill>
              <a:schemeClr val="bg1">
                <a:lumMod val="65000"/>
              </a:schemeClr>
            </a:solidFill>
            <a:prstDash val="sysDot"/>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0" name="Freeform 6">
            <a:extLst>
              <a:ext uri="{FF2B5EF4-FFF2-40B4-BE49-F238E27FC236}">
                <a16:creationId xmlns:a16="http://schemas.microsoft.com/office/drawing/2014/main" id="{D517498C-F464-0783-FCC2-C2915B4AFA9F}"/>
              </a:ext>
            </a:extLst>
          </p:cNvPr>
          <p:cNvSpPr>
            <a:spLocks/>
          </p:cNvSpPr>
          <p:nvPr/>
        </p:nvSpPr>
        <p:spPr bwMode="auto">
          <a:xfrm rot="10800000">
            <a:off x="3653411" y="4231056"/>
            <a:ext cx="2129780" cy="91440"/>
          </a:xfrm>
          <a:custGeom>
            <a:avLst/>
            <a:gdLst>
              <a:gd name="T0" fmla="*/ 0 w 2433"/>
              <a:gd name="T1" fmla="*/ 256 h 256"/>
              <a:gd name="T2" fmla="*/ 0 w 2433"/>
              <a:gd name="T3" fmla="*/ 0 h 256"/>
              <a:gd name="T4" fmla="*/ 2433 w 2433"/>
              <a:gd name="T5" fmla="*/ 0 h 256"/>
              <a:gd name="T6" fmla="*/ 2433 w 2433"/>
              <a:gd name="T7" fmla="*/ 256 h 256"/>
            </a:gdLst>
            <a:ahLst/>
            <a:cxnLst>
              <a:cxn ang="0">
                <a:pos x="T0" y="T1"/>
              </a:cxn>
              <a:cxn ang="0">
                <a:pos x="T2" y="T3"/>
              </a:cxn>
              <a:cxn ang="0">
                <a:pos x="T4" y="T5"/>
              </a:cxn>
              <a:cxn ang="0">
                <a:pos x="T6" y="T7"/>
              </a:cxn>
            </a:cxnLst>
            <a:rect l="0" t="0" r="r" b="b"/>
            <a:pathLst>
              <a:path w="2433" h="256">
                <a:moveTo>
                  <a:pt x="0" y="256"/>
                </a:moveTo>
                <a:lnTo>
                  <a:pt x="0" y="0"/>
                </a:lnTo>
                <a:lnTo>
                  <a:pt x="2433" y="0"/>
                </a:lnTo>
                <a:lnTo>
                  <a:pt x="2433" y="256"/>
                </a:lnTo>
              </a:path>
            </a:pathLst>
          </a:custGeom>
          <a:noFill/>
          <a:ln w="19050" cap="flat">
            <a:solidFill>
              <a:schemeClr val="bg1">
                <a:lumMod val="6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1" name="Rechteck: abgerundete Ecken 61">
            <a:extLst>
              <a:ext uri="{FF2B5EF4-FFF2-40B4-BE49-F238E27FC236}">
                <a16:creationId xmlns:a16="http://schemas.microsoft.com/office/drawing/2014/main" id="{C632E835-1574-0F75-AC2E-C709ABC85828}"/>
              </a:ext>
            </a:extLst>
          </p:cNvPr>
          <p:cNvSpPr/>
          <p:nvPr/>
        </p:nvSpPr>
        <p:spPr>
          <a:xfrm>
            <a:off x="3653411" y="6055002"/>
            <a:ext cx="4259559" cy="274320"/>
          </a:xfrm>
          <a:prstGeom prst="rect">
            <a:avLst/>
          </a:prstGeom>
          <a:solidFill>
            <a:schemeClr val="accent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BLV 10 mg SC </a:t>
            </a:r>
            <a:r>
              <a:rPr lang="en-GB" sz="1400" b="1" dirty="0">
                <a:solidFill>
                  <a:srgbClr val="FFFFFF"/>
                </a:solidFill>
                <a:latin typeface="Calibri" panose="020F0502020204030204" pitchFamily="34" charset="0"/>
                <a:cs typeface="Calibri" panose="020F0502020204030204" pitchFamily="34" charset="0"/>
              </a:rPr>
              <a:t>par jour</a:t>
            </a: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42" name="Freeform 6">
            <a:extLst>
              <a:ext uri="{FF2B5EF4-FFF2-40B4-BE49-F238E27FC236}">
                <a16:creationId xmlns:a16="http://schemas.microsoft.com/office/drawing/2014/main" id="{28924CAF-96CD-D69C-EF58-FB7F8737A3E7}"/>
              </a:ext>
            </a:extLst>
          </p:cNvPr>
          <p:cNvSpPr>
            <a:spLocks/>
          </p:cNvSpPr>
          <p:nvPr/>
        </p:nvSpPr>
        <p:spPr bwMode="auto">
          <a:xfrm rot="10800000">
            <a:off x="3653412" y="4231055"/>
            <a:ext cx="1064890" cy="91440"/>
          </a:xfrm>
          <a:custGeom>
            <a:avLst/>
            <a:gdLst>
              <a:gd name="T0" fmla="*/ 0 w 2433"/>
              <a:gd name="T1" fmla="*/ 256 h 256"/>
              <a:gd name="T2" fmla="*/ 0 w 2433"/>
              <a:gd name="T3" fmla="*/ 0 h 256"/>
              <a:gd name="T4" fmla="*/ 2433 w 2433"/>
              <a:gd name="T5" fmla="*/ 0 h 256"/>
              <a:gd name="T6" fmla="*/ 2433 w 2433"/>
              <a:gd name="T7" fmla="*/ 256 h 256"/>
            </a:gdLst>
            <a:ahLst/>
            <a:cxnLst>
              <a:cxn ang="0">
                <a:pos x="T0" y="T1"/>
              </a:cxn>
              <a:cxn ang="0">
                <a:pos x="T2" y="T3"/>
              </a:cxn>
              <a:cxn ang="0">
                <a:pos x="T4" y="T5"/>
              </a:cxn>
              <a:cxn ang="0">
                <a:pos x="T6" y="T7"/>
              </a:cxn>
            </a:cxnLst>
            <a:rect l="0" t="0" r="r" b="b"/>
            <a:pathLst>
              <a:path w="2433" h="256">
                <a:moveTo>
                  <a:pt x="0" y="256"/>
                </a:moveTo>
                <a:lnTo>
                  <a:pt x="0" y="0"/>
                </a:lnTo>
                <a:lnTo>
                  <a:pt x="2433" y="0"/>
                </a:lnTo>
                <a:lnTo>
                  <a:pt x="2433" y="256"/>
                </a:lnTo>
              </a:path>
            </a:pathLst>
          </a:custGeom>
          <a:noFill/>
          <a:ln w="19050" cap="flat">
            <a:solidFill>
              <a:schemeClr val="bg1">
                <a:lumMod val="6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3" name="Freeform 6">
            <a:extLst>
              <a:ext uri="{FF2B5EF4-FFF2-40B4-BE49-F238E27FC236}">
                <a16:creationId xmlns:a16="http://schemas.microsoft.com/office/drawing/2014/main" id="{3C3D3986-14C2-3DFF-E925-9A9224AE867A}"/>
              </a:ext>
            </a:extLst>
          </p:cNvPr>
          <p:cNvSpPr>
            <a:spLocks/>
          </p:cNvSpPr>
          <p:nvPr/>
        </p:nvSpPr>
        <p:spPr bwMode="auto">
          <a:xfrm rot="10800000">
            <a:off x="5781006" y="4231055"/>
            <a:ext cx="1064890" cy="91440"/>
          </a:xfrm>
          <a:custGeom>
            <a:avLst/>
            <a:gdLst>
              <a:gd name="T0" fmla="*/ 0 w 2433"/>
              <a:gd name="T1" fmla="*/ 256 h 256"/>
              <a:gd name="T2" fmla="*/ 0 w 2433"/>
              <a:gd name="T3" fmla="*/ 0 h 256"/>
              <a:gd name="T4" fmla="*/ 2433 w 2433"/>
              <a:gd name="T5" fmla="*/ 0 h 256"/>
              <a:gd name="T6" fmla="*/ 2433 w 2433"/>
              <a:gd name="T7" fmla="*/ 256 h 256"/>
            </a:gdLst>
            <a:ahLst/>
            <a:cxnLst>
              <a:cxn ang="0">
                <a:pos x="T0" y="T1"/>
              </a:cxn>
              <a:cxn ang="0">
                <a:pos x="T2" y="T3"/>
              </a:cxn>
              <a:cxn ang="0">
                <a:pos x="T4" y="T5"/>
              </a:cxn>
              <a:cxn ang="0">
                <a:pos x="T6" y="T7"/>
              </a:cxn>
            </a:cxnLst>
            <a:rect l="0" t="0" r="r" b="b"/>
            <a:pathLst>
              <a:path w="2433" h="256">
                <a:moveTo>
                  <a:pt x="0" y="256"/>
                </a:moveTo>
                <a:lnTo>
                  <a:pt x="0" y="0"/>
                </a:lnTo>
                <a:lnTo>
                  <a:pt x="2433" y="0"/>
                </a:lnTo>
                <a:lnTo>
                  <a:pt x="2433" y="256"/>
                </a:lnTo>
              </a:path>
            </a:pathLst>
          </a:custGeom>
          <a:noFill/>
          <a:ln w="19050" cap="flat">
            <a:solidFill>
              <a:schemeClr val="bg1">
                <a:lumMod val="6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4" name="TextBox 93">
            <a:extLst>
              <a:ext uri="{FF2B5EF4-FFF2-40B4-BE49-F238E27FC236}">
                <a16:creationId xmlns:a16="http://schemas.microsoft.com/office/drawing/2014/main" id="{D7E35EE2-B7CC-1E19-9A82-34B874CA7A98}"/>
              </a:ext>
            </a:extLst>
          </p:cNvPr>
          <p:cNvSpPr txBox="1"/>
          <p:nvPr/>
        </p:nvSpPr>
        <p:spPr>
          <a:xfrm>
            <a:off x="4637874" y="4041230"/>
            <a:ext cx="157094" cy="166199"/>
          </a:xfrm>
          <a:prstGeom prst="rect">
            <a:avLst/>
          </a:prstGeom>
          <a:noFill/>
        </p:spPr>
        <p:txBody>
          <a:bodyPr wrap="none" lIns="0" tIns="0" rIns="0" bIns="0" rtlCol="0">
            <a:spAutoFit/>
          </a:bodyPr>
          <a:lstStyle/>
          <a:p>
            <a:pPr marL="0" marR="0" lvl="0" indent="0" algn="ctr" defTabSz="912910" rtl="0" eaLnBrk="1" fontAlgn="auto" latinLnBrk="0" hangingPunct="1">
              <a:lnSpc>
                <a:spcPct val="90000"/>
              </a:lnSpc>
              <a:spcBef>
                <a:spcPts val="0"/>
              </a:spcBef>
              <a:spcAft>
                <a:spcPts val="0"/>
              </a:spcAft>
              <a:buClrTx/>
              <a:buSzTx/>
              <a:buFontTx/>
              <a:buNone/>
              <a:tabLst/>
              <a:defRPr/>
            </a:pPr>
            <a:r>
              <a:rPr kumimoji="0" lang="en-US" sz="120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24</a:t>
            </a:r>
          </a:p>
        </p:txBody>
      </p:sp>
      <p:grpSp>
        <p:nvGrpSpPr>
          <p:cNvPr id="52" name="Groupe 51">
            <a:extLst>
              <a:ext uri="{FF2B5EF4-FFF2-40B4-BE49-F238E27FC236}">
                <a16:creationId xmlns:a16="http://schemas.microsoft.com/office/drawing/2014/main" id="{16D33E64-89B1-FADD-0E40-BC3FEC1B8F50}"/>
              </a:ext>
            </a:extLst>
          </p:cNvPr>
          <p:cNvGrpSpPr/>
          <p:nvPr/>
        </p:nvGrpSpPr>
        <p:grpSpPr>
          <a:xfrm>
            <a:off x="8386290" y="4327211"/>
            <a:ext cx="1184339" cy="592066"/>
            <a:chOff x="3285807" y="2880679"/>
            <a:chExt cx="1280160" cy="662622"/>
          </a:xfrm>
        </p:grpSpPr>
        <p:sp>
          <p:nvSpPr>
            <p:cNvPr id="45" name="TextBox 96">
              <a:extLst>
                <a:ext uri="{FF2B5EF4-FFF2-40B4-BE49-F238E27FC236}">
                  <a16:creationId xmlns:a16="http://schemas.microsoft.com/office/drawing/2014/main" id="{193418C8-EEB8-E554-15D3-AEEE4F3A36CD}"/>
                </a:ext>
              </a:extLst>
            </p:cNvPr>
            <p:cNvSpPr txBox="1"/>
            <p:nvPr/>
          </p:nvSpPr>
          <p:spPr>
            <a:xfrm>
              <a:off x="3285807" y="2880679"/>
              <a:ext cx="1280160" cy="557784"/>
            </a:xfrm>
            <a:prstGeom prst="rect">
              <a:avLst/>
            </a:prstGeom>
            <a:solidFill>
              <a:srgbClr val="990000"/>
            </a:solidFill>
            <a:ln>
              <a:noFill/>
            </a:ln>
          </p:spPr>
          <p:txBody>
            <a:bodyPr wrap="square" lIns="0" tIns="0" rIns="0" bIns="0" anchor="ctr">
              <a:noAutofit/>
            </a:bodyPr>
            <a:lstStyle/>
            <a:p>
              <a:pPr marL="0" marR="0" lvl="0" indent="0" algn="ctr" defTabSz="914400" rtl="0" eaLnBrk="0" fontAlgn="base" latinLnBrk="0" hangingPunct="0">
                <a:lnSpc>
                  <a:spcPct val="100000"/>
                </a:lnSpc>
                <a:spcBef>
                  <a:spcPts val="0"/>
                </a:spcBef>
                <a:spcAft>
                  <a:spcPct val="0"/>
                </a:spcAft>
                <a:buClr>
                  <a:srgbClr val="990000"/>
                </a:buClr>
                <a:buSzTx/>
                <a:buFontTx/>
                <a:buNone/>
                <a:tabLst/>
                <a:defRPr/>
              </a:pPr>
              <a:r>
                <a:rPr kumimoji="0" lang="fr-FR" sz="1200" b="1" i="0" u="none" strike="noStrike" kern="0" cap="none" spc="0" normalizeH="0" baseline="0" dirty="0">
                  <a:ln>
                    <a:noFill/>
                  </a:ln>
                  <a:solidFill>
                    <a:srgbClr val="FFFFFF"/>
                  </a:solidFill>
                  <a:effectLst/>
                  <a:uLnTx/>
                  <a:uFillTx/>
                  <a:latin typeface="Calibri" panose="020F0502020204030204" pitchFamily="34" charset="0"/>
                  <a:ea typeface="+mn-ea"/>
                  <a:cs typeface="Calibri" panose="020F0502020204030204" pitchFamily="34" charset="0"/>
                </a:rPr>
                <a:t>Objectif </a:t>
              </a:r>
            </a:p>
            <a:p>
              <a:pPr marL="0" marR="0" lvl="0" indent="0" algn="ctr" defTabSz="914400" rtl="0" eaLnBrk="0" fontAlgn="base" latinLnBrk="0" hangingPunct="0">
                <a:lnSpc>
                  <a:spcPct val="100000"/>
                </a:lnSpc>
                <a:spcBef>
                  <a:spcPts val="0"/>
                </a:spcBef>
                <a:spcAft>
                  <a:spcPct val="0"/>
                </a:spcAft>
                <a:buClr>
                  <a:srgbClr val="990000"/>
                </a:buClr>
                <a:buSzTx/>
                <a:buFontTx/>
                <a:buNone/>
                <a:tabLst/>
                <a:defRPr/>
              </a:pPr>
              <a:r>
                <a:rPr kumimoji="0" lang="fr-FR" sz="1200" b="1" i="0" u="none" strike="noStrike" kern="0" cap="none" spc="0" normalizeH="0" baseline="0" dirty="0">
                  <a:ln>
                    <a:noFill/>
                  </a:ln>
                  <a:solidFill>
                    <a:srgbClr val="FFFFFF"/>
                  </a:solidFill>
                  <a:effectLst/>
                  <a:uLnTx/>
                  <a:uFillTx/>
                  <a:latin typeface="Calibri" panose="020F0502020204030204" pitchFamily="34" charset="0"/>
                  <a:ea typeface="+mn-ea"/>
                  <a:cs typeface="Calibri" panose="020F0502020204030204" pitchFamily="34" charset="0"/>
                </a:rPr>
                <a:t>principal</a:t>
              </a:r>
              <a:endParaRPr kumimoji="0" lang="fr-FR" sz="1100" b="0" i="0" u="none" strike="noStrike" kern="0" cap="none" spc="0" normalizeH="0" baseline="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46" name="Flowchart: Decision 97">
              <a:extLst>
                <a:ext uri="{FF2B5EF4-FFF2-40B4-BE49-F238E27FC236}">
                  <a16:creationId xmlns:a16="http://schemas.microsoft.com/office/drawing/2014/main" id="{11E4096E-5933-DAB2-B184-EE0DA45E3F32}"/>
                </a:ext>
              </a:extLst>
            </p:cNvPr>
            <p:cNvSpPr/>
            <p:nvPr/>
          </p:nvSpPr>
          <p:spPr bwMode="auto">
            <a:xfrm flipV="1">
              <a:off x="3813468" y="3314701"/>
              <a:ext cx="228600" cy="228600"/>
            </a:xfrm>
            <a:prstGeom prst="flowChartDecision">
              <a:avLst/>
            </a:prstGeom>
            <a:solidFill>
              <a:srgbClr val="99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25000"/>
                </a:spcAft>
                <a:buClrTx/>
                <a:buSzTx/>
                <a:buFontTx/>
                <a:buChar char="•"/>
                <a:tabLst/>
                <a:defRPr/>
              </a:pPr>
              <a:endParaRPr kumimoji="0" lang="en-US" sz="3600" b="1" i="0" u="none" strike="noStrike" kern="1200" cap="none" spc="0" normalizeH="0" baseline="-2500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grpSp>
      <p:sp>
        <p:nvSpPr>
          <p:cNvPr id="47" name="TextBox 52">
            <a:extLst>
              <a:ext uri="{FF2B5EF4-FFF2-40B4-BE49-F238E27FC236}">
                <a16:creationId xmlns:a16="http://schemas.microsoft.com/office/drawing/2014/main" id="{0F7530E0-3973-1604-6602-BA18F74EF07F}"/>
              </a:ext>
            </a:extLst>
          </p:cNvPr>
          <p:cNvSpPr txBox="1"/>
          <p:nvPr/>
        </p:nvSpPr>
        <p:spPr>
          <a:xfrm>
            <a:off x="1404044" y="4399340"/>
            <a:ext cx="1536825" cy="1929982"/>
          </a:xfrm>
          <a:prstGeom prst="rect">
            <a:avLst/>
          </a:prstGeom>
          <a:solidFill>
            <a:srgbClr val="CCECFF"/>
          </a:solidFill>
        </p:spPr>
        <p:txBody>
          <a:bodyPr wrap="square" rtlCol="0" anchor="ctr">
            <a:noAutofit/>
          </a:bodyPr>
          <a:lstStyle/>
          <a:p>
            <a:pPr algn="ctr"/>
            <a:r>
              <a:rPr lang="fr-FR" sz="1200" dirty="0">
                <a:latin typeface="Calibri" panose="020F0502020204030204" pitchFamily="34" charset="0"/>
                <a:cs typeface="Calibri" panose="020F0502020204030204" pitchFamily="34" charset="0"/>
              </a:rPr>
              <a:t>Randomisation 1:2:2:2, stratifiée sur la présence d’une cirrhose</a:t>
            </a:r>
          </a:p>
          <a:p>
            <a:pPr algn="ctr"/>
            <a:r>
              <a:rPr lang="fr-FR" sz="1200" dirty="0">
                <a:latin typeface="Calibri" panose="020F0502020204030204" pitchFamily="34" charset="0"/>
                <a:cs typeface="Calibri" panose="020F0502020204030204" pitchFamily="34" charset="0"/>
              </a:rPr>
              <a:t>(n = 174) </a:t>
            </a:r>
          </a:p>
        </p:txBody>
      </p:sp>
      <p:sp>
        <p:nvSpPr>
          <p:cNvPr id="54" name="Rechteck: abgerundete Ecken 61">
            <a:extLst>
              <a:ext uri="{FF2B5EF4-FFF2-40B4-BE49-F238E27FC236}">
                <a16:creationId xmlns:a16="http://schemas.microsoft.com/office/drawing/2014/main" id="{6E4DC351-6C53-A152-F508-AC668C5A9D00}"/>
              </a:ext>
            </a:extLst>
          </p:cNvPr>
          <p:cNvSpPr/>
          <p:nvPr/>
        </p:nvSpPr>
        <p:spPr>
          <a:xfrm>
            <a:off x="5777310" y="5682195"/>
            <a:ext cx="2137170" cy="274320"/>
          </a:xfrm>
          <a:prstGeom prst="rect">
            <a:avLst/>
          </a:prstGeom>
          <a:solidFill>
            <a:schemeClr val="accent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BLV 10 mg SC </a:t>
            </a:r>
            <a:r>
              <a:rPr lang="en-GB" sz="1400" b="1" dirty="0">
                <a:solidFill>
                  <a:srgbClr val="FFFFFF"/>
                </a:solidFill>
                <a:latin typeface="Calibri" panose="020F0502020204030204" pitchFamily="34" charset="0"/>
                <a:cs typeface="Calibri" panose="020F0502020204030204" pitchFamily="34" charset="0"/>
              </a:rPr>
              <a:t>par jour</a:t>
            </a: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55" name="Rechteck: abgerundete Ecken 61">
            <a:extLst>
              <a:ext uri="{FF2B5EF4-FFF2-40B4-BE49-F238E27FC236}">
                <a16:creationId xmlns:a16="http://schemas.microsoft.com/office/drawing/2014/main" id="{CEB11DF3-AE32-776C-1C3D-4112A45D2BE3}"/>
              </a:ext>
            </a:extLst>
          </p:cNvPr>
          <p:cNvSpPr/>
          <p:nvPr/>
        </p:nvSpPr>
        <p:spPr>
          <a:xfrm>
            <a:off x="5775002" y="5048296"/>
            <a:ext cx="2121591" cy="274320"/>
          </a:xfrm>
          <a:prstGeom prst="rect">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BLV 2 mg SC</a:t>
            </a:r>
            <a:r>
              <a:rPr lang="en-GB" sz="1400" b="1" dirty="0">
                <a:solidFill>
                  <a:srgbClr val="FFFFFF"/>
                </a:solidFill>
                <a:latin typeface="Calibri" panose="020F0502020204030204" pitchFamily="34" charset="0"/>
                <a:cs typeface="Calibri" panose="020F0502020204030204" pitchFamily="34" charset="0"/>
              </a:rPr>
              <a:t> par jour</a:t>
            </a: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56" name="Flowchart: Decision 97">
            <a:extLst>
              <a:ext uri="{FF2B5EF4-FFF2-40B4-BE49-F238E27FC236}">
                <a16:creationId xmlns:a16="http://schemas.microsoft.com/office/drawing/2014/main" id="{690872FD-F6DF-E30D-6B6F-58FE21BCCCA7}"/>
              </a:ext>
            </a:extLst>
          </p:cNvPr>
          <p:cNvSpPr/>
          <p:nvPr/>
        </p:nvSpPr>
        <p:spPr bwMode="auto">
          <a:xfrm flipV="1">
            <a:off x="8278226" y="4518147"/>
            <a:ext cx="211489" cy="204259"/>
          </a:xfrm>
          <a:prstGeom prst="flowChartDecision">
            <a:avLst/>
          </a:prstGeom>
          <a:solidFill>
            <a:srgbClr val="99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25000"/>
              </a:spcAft>
              <a:buClrTx/>
              <a:buSzTx/>
              <a:buFontTx/>
              <a:buChar char="•"/>
              <a:tabLst/>
              <a:defRPr/>
            </a:pPr>
            <a:endParaRPr kumimoji="0" lang="en-US" sz="3600" b="1" i="0" u="none" strike="noStrike" kern="1200" cap="none" spc="0" normalizeH="0" baseline="-2500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cxnSp>
        <p:nvCxnSpPr>
          <p:cNvPr id="58" name="Connecteur droit avec flèche 57">
            <a:extLst>
              <a:ext uri="{FF2B5EF4-FFF2-40B4-BE49-F238E27FC236}">
                <a16:creationId xmlns:a16="http://schemas.microsoft.com/office/drawing/2014/main" id="{E8F3133F-9BE0-FAC3-9413-DE2D336BB1D4}"/>
              </a:ext>
            </a:extLst>
          </p:cNvPr>
          <p:cNvCxnSpPr>
            <a:cxnSpLocks/>
          </p:cNvCxnSpPr>
          <p:nvPr/>
        </p:nvCxnSpPr>
        <p:spPr bwMode="auto">
          <a:xfrm flipH="1">
            <a:off x="6960196" y="4611198"/>
            <a:ext cx="1272766" cy="9078"/>
          </a:xfrm>
          <a:prstGeom prst="straightConnector1">
            <a:avLst/>
          </a:prstGeom>
          <a:solidFill>
            <a:schemeClr val="accent1"/>
          </a:solidFill>
          <a:ln w="19050" cap="flat" cmpd="sng" algn="ctr">
            <a:solidFill>
              <a:srgbClr val="C00000"/>
            </a:solidFill>
            <a:prstDash val="sysDot"/>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4342867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774F309B-FDCF-C7BB-150A-04977CEE37B5}"/>
              </a:ext>
            </a:extLst>
          </p:cNvPr>
          <p:cNvSpPr txBox="1"/>
          <p:nvPr/>
        </p:nvSpPr>
        <p:spPr>
          <a:xfrm>
            <a:off x="3336142" y="1238303"/>
            <a:ext cx="5519716" cy="461665"/>
          </a:xfrm>
          <a:prstGeom prst="rect">
            <a:avLst/>
          </a:prstGeom>
          <a:noFill/>
        </p:spPr>
        <p:txBody>
          <a:bodyPr wrap="none" rtlCol="0">
            <a:spAutoFit/>
          </a:bodyPr>
          <a:lstStyle/>
          <a:p>
            <a:r>
              <a:rPr lang="fr-FR" sz="2400" b="1" dirty="0">
                <a:solidFill>
                  <a:srgbClr val="C00000"/>
                </a:solidFill>
                <a:latin typeface="Calibri" panose="020F0502020204030204" pitchFamily="34" charset="0"/>
                <a:cs typeface="Calibri" panose="020F0502020204030204" pitchFamily="34" charset="0"/>
              </a:rPr>
              <a:t>Caractéristiques des patients à l’inclusion </a:t>
            </a:r>
          </a:p>
        </p:txBody>
      </p:sp>
      <p:cxnSp>
        <p:nvCxnSpPr>
          <p:cNvPr id="108" name="Connecteur droit 107">
            <a:extLst>
              <a:ext uri="{FF2B5EF4-FFF2-40B4-BE49-F238E27FC236}">
                <a16:creationId xmlns:a16="http://schemas.microsoft.com/office/drawing/2014/main" id="{498AB9B6-FEAD-3462-FFD9-3D85A38A5EB1}"/>
              </a:ext>
            </a:extLst>
          </p:cNvPr>
          <p:cNvCxnSpPr/>
          <p:nvPr/>
        </p:nvCxnSpPr>
        <p:spPr bwMode="auto">
          <a:xfrm>
            <a:off x="9597514" y="2883756"/>
            <a:ext cx="0" cy="149513"/>
          </a:xfrm>
          <a:prstGeom prst="line">
            <a:avLst/>
          </a:prstGeom>
          <a:solidFill>
            <a:schemeClr val="accent1"/>
          </a:solidFill>
          <a:ln w="9525" cap="flat" cmpd="sng" algn="ctr">
            <a:solidFill>
              <a:srgbClr val="33339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aphicFrame>
        <p:nvGraphicFramePr>
          <p:cNvPr id="2" name="Table 19">
            <a:extLst>
              <a:ext uri="{FF2B5EF4-FFF2-40B4-BE49-F238E27FC236}">
                <a16:creationId xmlns:a16="http://schemas.microsoft.com/office/drawing/2014/main" id="{1BF4A1AF-C486-18C7-8F85-6F1B490FD617}"/>
              </a:ext>
            </a:extLst>
          </p:cNvPr>
          <p:cNvGraphicFramePr>
            <a:graphicFrameLocks noGrp="1"/>
          </p:cNvGraphicFramePr>
          <p:nvPr/>
        </p:nvGraphicFramePr>
        <p:xfrm>
          <a:off x="695400" y="1905014"/>
          <a:ext cx="10801200" cy="4476250"/>
        </p:xfrm>
        <a:graphic>
          <a:graphicData uri="http://schemas.openxmlformats.org/drawingml/2006/table">
            <a:tbl>
              <a:tblPr firstRow="1" bandRow="1">
                <a:tableStyleId>{5940675A-B579-460E-94D1-54222C63F5DA}</a:tableStyleId>
              </a:tblPr>
              <a:tblGrid>
                <a:gridCol w="1920344">
                  <a:extLst>
                    <a:ext uri="{9D8B030D-6E8A-4147-A177-3AD203B41FA5}">
                      <a16:colId xmlns:a16="http://schemas.microsoft.com/office/drawing/2014/main" val="3363844710"/>
                    </a:ext>
                  </a:extLst>
                </a:gridCol>
                <a:gridCol w="1570151">
                  <a:extLst>
                    <a:ext uri="{9D8B030D-6E8A-4147-A177-3AD203B41FA5}">
                      <a16:colId xmlns:a16="http://schemas.microsoft.com/office/drawing/2014/main" val="970907974"/>
                    </a:ext>
                  </a:extLst>
                </a:gridCol>
                <a:gridCol w="1790174">
                  <a:extLst>
                    <a:ext uri="{9D8B030D-6E8A-4147-A177-3AD203B41FA5}">
                      <a16:colId xmlns:a16="http://schemas.microsoft.com/office/drawing/2014/main" val="1586609073"/>
                    </a:ext>
                  </a:extLst>
                </a:gridCol>
                <a:gridCol w="1810174">
                  <a:extLst>
                    <a:ext uri="{9D8B030D-6E8A-4147-A177-3AD203B41FA5}">
                      <a16:colId xmlns:a16="http://schemas.microsoft.com/office/drawing/2014/main" val="387926059"/>
                    </a:ext>
                  </a:extLst>
                </a:gridCol>
                <a:gridCol w="2117533">
                  <a:extLst>
                    <a:ext uri="{9D8B030D-6E8A-4147-A177-3AD203B41FA5}">
                      <a16:colId xmlns:a16="http://schemas.microsoft.com/office/drawing/2014/main" val="304716902"/>
                    </a:ext>
                  </a:extLst>
                </a:gridCol>
                <a:gridCol w="1592824">
                  <a:extLst>
                    <a:ext uri="{9D8B030D-6E8A-4147-A177-3AD203B41FA5}">
                      <a16:colId xmlns:a16="http://schemas.microsoft.com/office/drawing/2014/main" val="1536954515"/>
                    </a:ext>
                  </a:extLst>
                </a:gridCol>
              </a:tblGrid>
              <a:tr h="323529">
                <a:tc gridSpan="2">
                  <a:txBody>
                    <a:bodyPr/>
                    <a:lstStyle>
                      <a:lvl1pPr marL="0" algn="l" defTabSz="682851" rtl="0" eaLnBrk="1" latinLnBrk="0" hangingPunct="1">
                        <a:defRPr sz="1344" b="1" kern="1200">
                          <a:solidFill>
                            <a:schemeClr val="lt1"/>
                          </a:solidFill>
                          <a:latin typeface="Arial" panose="020B0604020202020204"/>
                        </a:defRPr>
                      </a:lvl1pPr>
                      <a:lvl2pPr marL="341426" algn="l" defTabSz="682851" rtl="0" eaLnBrk="1" latinLnBrk="0" hangingPunct="1">
                        <a:defRPr sz="1344" b="1" kern="1200">
                          <a:solidFill>
                            <a:schemeClr val="lt1"/>
                          </a:solidFill>
                          <a:latin typeface="Arial" panose="020B0604020202020204"/>
                        </a:defRPr>
                      </a:lvl2pPr>
                      <a:lvl3pPr marL="682851" algn="l" defTabSz="682851" rtl="0" eaLnBrk="1" latinLnBrk="0" hangingPunct="1">
                        <a:defRPr sz="1344" b="1" kern="1200">
                          <a:solidFill>
                            <a:schemeClr val="lt1"/>
                          </a:solidFill>
                          <a:latin typeface="Arial" panose="020B0604020202020204"/>
                        </a:defRPr>
                      </a:lvl3pPr>
                      <a:lvl4pPr marL="1024277" algn="l" defTabSz="682851" rtl="0" eaLnBrk="1" latinLnBrk="0" hangingPunct="1">
                        <a:defRPr sz="1344" b="1" kern="1200">
                          <a:solidFill>
                            <a:schemeClr val="lt1"/>
                          </a:solidFill>
                          <a:latin typeface="Arial" panose="020B0604020202020204"/>
                        </a:defRPr>
                      </a:lvl4pPr>
                      <a:lvl5pPr marL="1365702" algn="l" defTabSz="682851" rtl="0" eaLnBrk="1" latinLnBrk="0" hangingPunct="1">
                        <a:defRPr sz="1344" b="1" kern="1200">
                          <a:solidFill>
                            <a:schemeClr val="lt1"/>
                          </a:solidFill>
                          <a:latin typeface="Arial" panose="020B0604020202020204"/>
                        </a:defRPr>
                      </a:lvl5pPr>
                      <a:lvl6pPr marL="1707128" algn="l" defTabSz="682851" rtl="0" eaLnBrk="1" latinLnBrk="0" hangingPunct="1">
                        <a:defRPr sz="1344" b="1" kern="1200">
                          <a:solidFill>
                            <a:schemeClr val="lt1"/>
                          </a:solidFill>
                          <a:latin typeface="Arial" panose="020B0604020202020204"/>
                        </a:defRPr>
                      </a:lvl6pPr>
                      <a:lvl7pPr marL="2048553" algn="l" defTabSz="682851" rtl="0" eaLnBrk="1" latinLnBrk="0" hangingPunct="1">
                        <a:defRPr sz="1344" b="1" kern="1200">
                          <a:solidFill>
                            <a:schemeClr val="lt1"/>
                          </a:solidFill>
                          <a:latin typeface="Arial" panose="020B0604020202020204"/>
                        </a:defRPr>
                      </a:lvl7pPr>
                      <a:lvl8pPr marL="2389979" algn="l" defTabSz="682851" rtl="0" eaLnBrk="1" latinLnBrk="0" hangingPunct="1">
                        <a:defRPr sz="1344" b="1" kern="1200">
                          <a:solidFill>
                            <a:schemeClr val="lt1"/>
                          </a:solidFill>
                          <a:latin typeface="Arial" panose="020B0604020202020204"/>
                        </a:defRPr>
                      </a:lvl8pPr>
                      <a:lvl9pPr marL="2731404" algn="l" defTabSz="682851" rtl="0" eaLnBrk="1" latinLnBrk="0" hangingPunct="1">
                        <a:defRPr sz="1344" b="1" kern="1200">
                          <a:solidFill>
                            <a:schemeClr val="lt1"/>
                          </a:solidFill>
                          <a:latin typeface="Arial" panose="020B0604020202020204"/>
                        </a:defRPr>
                      </a:lvl9pPr>
                    </a:lstStyle>
                    <a:p>
                      <a:pPr>
                        <a:lnSpc>
                          <a:spcPct val="107000"/>
                        </a:lnSpc>
                      </a:pPr>
                      <a:endParaRPr lang="de-DE"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18288" marB="18288"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BE0E3"/>
                    </a:solidFill>
                  </a:tcPr>
                </a:tc>
                <a:tc hMerge="1">
                  <a:txBody>
                    <a:bodyPr/>
                    <a:lstStyle/>
                    <a:p>
                      <a:pPr>
                        <a:lnSpc>
                          <a:spcPct val="107000"/>
                        </a:lnSpc>
                      </a:pPr>
                      <a:endParaRPr lang="de-DE" sz="1000" b="0">
                        <a:solidFill>
                          <a:schemeClr val="tx1"/>
                        </a:solidFill>
                        <a:effectLst/>
                        <a:latin typeface="Arial" panose="020B0604020202020204" pitchFamily="34" charset="0"/>
                        <a:cs typeface="Arial" panose="020B0604020202020204" pitchFamily="34" charset="0"/>
                      </a:endParaRPr>
                    </a:p>
                  </a:txBody>
                  <a:tcPr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2851" rtl="0" eaLnBrk="1" latinLnBrk="0" hangingPunct="1">
                        <a:defRPr sz="1344" b="1" kern="1200">
                          <a:solidFill>
                            <a:schemeClr val="lt1"/>
                          </a:solidFill>
                          <a:latin typeface="Arial" panose="020B0604020202020204"/>
                        </a:defRPr>
                      </a:lvl1pPr>
                      <a:lvl2pPr marL="341426" algn="l" defTabSz="682851" rtl="0" eaLnBrk="1" latinLnBrk="0" hangingPunct="1">
                        <a:defRPr sz="1344" b="1" kern="1200">
                          <a:solidFill>
                            <a:schemeClr val="lt1"/>
                          </a:solidFill>
                          <a:latin typeface="Arial" panose="020B0604020202020204"/>
                        </a:defRPr>
                      </a:lvl2pPr>
                      <a:lvl3pPr marL="682851" algn="l" defTabSz="682851" rtl="0" eaLnBrk="1" latinLnBrk="0" hangingPunct="1">
                        <a:defRPr sz="1344" b="1" kern="1200">
                          <a:solidFill>
                            <a:schemeClr val="lt1"/>
                          </a:solidFill>
                          <a:latin typeface="Arial" panose="020B0604020202020204"/>
                        </a:defRPr>
                      </a:lvl3pPr>
                      <a:lvl4pPr marL="1024277" algn="l" defTabSz="682851" rtl="0" eaLnBrk="1" latinLnBrk="0" hangingPunct="1">
                        <a:defRPr sz="1344" b="1" kern="1200">
                          <a:solidFill>
                            <a:schemeClr val="lt1"/>
                          </a:solidFill>
                          <a:latin typeface="Arial" panose="020B0604020202020204"/>
                        </a:defRPr>
                      </a:lvl4pPr>
                      <a:lvl5pPr marL="1365702" algn="l" defTabSz="682851" rtl="0" eaLnBrk="1" latinLnBrk="0" hangingPunct="1">
                        <a:defRPr sz="1344" b="1" kern="1200">
                          <a:solidFill>
                            <a:schemeClr val="lt1"/>
                          </a:solidFill>
                          <a:latin typeface="Arial" panose="020B0604020202020204"/>
                        </a:defRPr>
                      </a:lvl5pPr>
                      <a:lvl6pPr marL="1707128" algn="l" defTabSz="682851" rtl="0" eaLnBrk="1" latinLnBrk="0" hangingPunct="1">
                        <a:defRPr sz="1344" b="1" kern="1200">
                          <a:solidFill>
                            <a:schemeClr val="lt1"/>
                          </a:solidFill>
                          <a:latin typeface="Arial" panose="020B0604020202020204"/>
                        </a:defRPr>
                      </a:lvl6pPr>
                      <a:lvl7pPr marL="2048553" algn="l" defTabSz="682851" rtl="0" eaLnBrk="1" latinLnBrk="0" hangingPunct="1">
                        <a:defRPr sz="1344" b="1" kern="1200">
                          <a:solidFill>
                            <a:schemeClr val="lt1"/>
                          </a:solidFill>
                          <a:latin typeface="Arial" panose="020B0604020202020204"/>
                        </a:defRPr>
                      </a:lvl7pPr>
                      <a:lvl8pPr marL="2389979" algn="l" defTabSz="682851" rtl="0" eaLnBrk="1" latinLnBrk="0" hangingPunct="1">
                        <a:defRPr sz="1344" b="1" kern="1200">
                          <a:solidFill>
                            <a:schemeClr val="lt1"/>
                          </a:solidFill>
                          <a:latin typeface="Arial" panose="020B0604020202020204"/>
                        </a:defRPr>
                      </a:lvl8pPr>
                      <a:lvl9pPr marL="2731404" algn="l" defTabSz="682851" rtl="0" eaLnBrk="1" latinLnBrk="0" hangingPunct="1">
                        <a:defRPr sz="1344" b="1" kern="1200">
                          <a:solidFill>
                            <a:schemeClr val="lt1"/>
                          </a:solidFill>
                          <a:latin typeface="Arial" panose="020B0604020202020204"/>
                        </a:defRPr>
                      </a:lvl9pPr>
                    </a:lstStyle>
                    <a:p>
                      <a:pPr marL="0" marR="0" algn="ctr">
                        <a:lnSpc>
                          <a:spcPct val="106000"/>
                        </a:lnSpc>
                        <a:spcBef>
                          <a:spcPts val="0"/>
                        </a:spcBef>
                        <a:spcAft>
                          <a:spcPts val="800"/>
                        </a:spcAft>
                      </a:pPr>
                      <a:r>
                        <a:rPr lang="en-US" sz="1400" b="1"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PegIFN</a:t>
                      </a:r>
                      <a:r>
                        <a:rPr lang="el-GR" sz="1400" b="1"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α</a:t>
                      </a:r>
                      <a:br>
                        <a:rPr lang="en-US" sz="1400" b="1"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br>
                      <a:r>
                        <a:rPr lang="en-US" sz="14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(n = 24)</a:t>
                      </a:r>
                      <a:endParaRPr lang="de-DE"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T="18288" marB="18288"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0000"/>
                    </a:solidFill>
                  </a:tcPr>
                </a:tc>
                <a:tc>
                  <a:txBody>
                    <a:bodyPr/>
                    <a:lstStyle>
                      <a:lvl1pPr marL="0" algn="l" defTabSz="682851" rtl="0" eaLnBrk="1" latinLnBrk="0" hangingPunct="1">
                        <a:defRPr sz="1344" b="1" kern="1200">
                          <a:solidFill>
                            <a:schemeClr val="lt1"/>
                          </a:solidFill>
                          <a:latin typeface="Arial" panose="020B0604020202020204"/>
                        </a:defRPr>
                      </a:lvl1pPr>
                      <a:lvl2pPr marL="341426" algn="l" defTabSz="682851" rtl="0" eaLnBrk="1" latinLnBrk="0" hangingPunct="1">
                        <a:defRPr sz="1344" b="1" kern="1200">
                          <a:solidFill>
                            <a:schemeClr val="lt1"/>
                          </a:solidFill>
                          <a:latin typeface="Arial" panose="020B0604020202020204"/>
                        </a:defRPr>
                      </a:lvl2pPr>
                      <a:lvl3pPr marL="682851" algn="l" defTabSz="682851" rtl="0" eaLnBrk="1" latinLnBrk="0" hangingPunct="1">
                        <a:defRPr sz="1344" b="1" kern="1200">
                          <a:solidFill>
                            <a:schemeClr val="lt1"/>
                          </a:solidFill>
                          <a:latin typeface="Arial" panose="020B0604020202020204"/>
                        </a:defRPr>
                      </a:lvl3pPr>
                      <a:lvl4pPr marL="1024277" algn="l" defTabSz="682851" rtl="0" eaLnBrk="1" latinLnBrk="0" hangingPunct="1">
                        <a:defRPr sz="1344" b="1" kern="1200">
                          <a:solidFill>
                            <a:schemeClr val="lt1"/>
                          </a:solidFill>
                          <a:latin typeface="Arial" panose="020B0604020202020204"/>
                        </a:defRPr>
                      </a:lvl4pPr>
                      <a:lvl5pPr marL="1365702" algn="l" defTabSz="682851" rtl="0" eaLnBrk="1" latinLnBrk="0" hangingPunct="1">
                        <a:defRPr sz="1344" b="1" kern="1200">
                          <a:solidFill>
                            <a:schemeClr val="lt1"/>
                          </a:solidFill>
                          <a:latin typeface="Arial" panose="020B0604020202020204"/>
                        </a:defRPr>
                      </a:lvl5pPr>
                      <a:lvl6pPr marL="1707128" algn="l" defTabSz="682851" rtl="0" eaLnBrk="1" latinLnBrk="0" hangingPunct="1">
                        <a:defRPr sz="1344" b="1" kern="1200">
                          <a:solidFill>
                            <a:schemeClr val="lt1"/>
                          </a:solidFill>
                          <a:latin typeface="Arial" panose="020B0604020202020204"/>
                        </a:defRPr>
                      </a:lvl6pPr>
                      <a:lvl7pPr marL="2048553" algn="l" defTabSz="682851" rtl="0" eaLnBrk="1" latinLnBrk="0" hangingPunct="1">
                        <a:defRPr sz="1344" b="1" kern="1200">
                          <a:solidFill>
                            <a:schemeClr val="lt1"/>
                          </a:solidFill>
                          <a:latin typeface="Arial" panose="020B0604020202020204"/>
                        </a:defRPr>
                      </a:lvl7pPr>
                      <a:lvl8pPr marL="2389979" algn="l" defTabSz="682851" rtl="0" eaLnBrk="1" latinLnBrk="0" hangingPunct="1">
                        <a:defRPr sz="1344" b="1" kern="1200">
                          <a:solidFill>
                            <a:schemeClr val="lt1"/>
                          </a:solidFill>
                          <a:latin typeface="Arial" panose="020B0604020202020204"/>
                        </a:defRPr>
                      </a:lvl8pPr>
                      <a:lvl9pPr marL="2731404" algn="l" defTabSz="682851" rtl="0" eaLnBrk="1" latinLnBrk="0" hangingPunct="1">
                        <a:defRPr sz="1344" b="1" kern="1200">
                          <a:solidFill>
                            <a:schemeClr val="lt1"/>
                          </a:solidFill>
                          <a:latin typeface="Arial" panose="020B0604020202020204"/>
                        </a:defRPr>
                      </a:lvl9pPr>
                    </a:lstStyle>
                    <a:p>
                      <a:pPr marL="0" marR="0" algn="ctr">
                        <a:lnSpc>
                          <a:spcPct val="106000"/>
                        </a:lnSpc>
                        <a:spcBef>
                          <a:spcPts val="0"/>
                        </a:spcBef>
                        <a:spcAft>
                          <a:spcPts val="800"/>
                        </a:spcAft>
                      </a:pPr>
                      <a:r>
                        <a:rPr lang="en-US" sz="1400" b="1"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PegIFN</a:t>
                      </a:r>
                      <a:r>
                        <a:rPr lang="el-GR" sz="1400" b="1"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α</a:t>
                      </a:r>
                      <a:r>
                        <a:rPr lang="en-US" sz="1400" b="1"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 BLV 2mg</a:t>
                      </a:r>
                      <a:br>
                        <a:rPr lang="en-US" sz="1400" b="1"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br>
                      <a:r>
                        <a:rPr lang="en-US" sz="14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(n = 50)</a:t>
                      </a:r>
                      <a:endParaRPr lang="de-DE"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18288" marB="18288"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70C0"/>
                    </a:solidFill>
                  </a:tcPr>
                </a:tc>
                <a:tc>
                  <a:txBody>
                    <a:bodyPr/>
                    <a:lstStyle>
                      <a:lvl1pPr marL="0" algn="l" defTabSz="682851" rtl="0" eaLnBrk="1" latinLnBrk="0" hangingPunct="1">
                        <a:defRPr sz="1344" b="1" kern="1200">
                          <a:solidFill>
                            <a:schemeClr val="lt1"/>
                          </a:solidFill>
                          <a:latin typeface="Arial" panose="020B0604020202020204"/>
                        </a:defRPr>
                      </a:lvl1pPr>
                      <a:lvl2pPr marL="341426" algn="l" defTabSz="682851" rtl="0" eaLnBrk="1" latinLnBrk="0" hangingPunct="1">
                        <a:defRPr sz="1344" b="1" kern="1200">
                          <a:solidFill>
                            <a:schemeClr val="lt1"/>
                          </a:solidFill>
                          <a:latin typeface="Arial" panose="020B0604020202020204"/>
                        </a:defRPr>
                      </a:lvl2pPr>
                      <a:lvl3pPr marL="682851" algn="l" defTabSz="682851" rtl="0" eaLnBrk="1" latinLnBrk="0" hangingPunct="1">
                        <a:defRPr sz="1344" b="1" kern="1200">
                          <a:solidFill>
                            <a:schemeClr val="lt1"/>
                          </a:solidFill>
                          <a:latin typeface="Arial" panose="020B0604020202020204"/>
                        </a:defRPr>
                      </a:lvl3pPr>
                      <a:lvl4pPr marL="1024277" algn="l" defTabSz="682851" rtl="0" eaLnBrk="1" latinLnBrk="0" hangingPunct="1">
                        <a:defRPr sz="1344" b="1" kern="1200">
                          <a:solidFill>
                            <a:schemeClr val="lt1"/>
                          </a:solidFill>
                          <a:latin typeface="Arial" panose="020B0604020202020204"/>
                        </a:defRPr>
                      </a:lvl4pPr>
                      <a:lvl5pPr marL="1365702" algn="l" defTabSz="682851" rtl="0" eaLnBrk="1" latinLnBrk="0" hangingPunct="1">
                        <a:defRPr sz="1344" b="1" kern="1200">
                          <a:solidFill>
                            <a:schemeClr val="lt1"/>
                          </a:solidFill>
                          <a:latin typeface="Arial" panose="020B0604020202020204"/>
                        </a:defRPr>
                      </a:lvl5pPr>
                      <a:lvl6pPr marL="1707128" algn="l" defTabSz="682851" rtl="0" eaLnBrk="1" latinLnBrk="0" hangingPunct="1">
                        <a:defRPr sz="1344" b="1" kern="1200">
                          <a:solidFill>
                            <a:schemeClr val="lt1"/>
                          </a:solidFill>
                          <a:latin typeface="Arial" panose="020B0604020202020204"/>
                        </a:defRPr>
                      </a:lvl6pPr>
                      <a:lvl7pPr marL="2048553" algn="l" defTabSz="682851" rtl="0" eaLnBrk="1" latinLnBrk="0" hangingPunct="1">
                        <a:defRPr sz="1344" b="1" kern="1200">
                          <a:solidFill>
                            <a:schemeClr val="lt1"/>
                          </a:solidFill>
                          <a:latin typeface="Arial" panose="020B0604020202020204"/>
                        </a:defRPr>
                      </a:lvl7pPr>
                      <a:lvl8pPr marL="2389979" algn="l" defTabSz="682851" rtl="0" eaLnBrk="1" latinLnBrk="0" hangingPunct="1">
                        <a:defRPr sz="1344" b="1" kern="1200">
                          <a:solidFill>
                            <a:schemeClr val="lt1"/>
                          </a:solidFill>
                          <a:latin typeface="Arial" panose="020B0604020202020204"/>
                        </a:defRPr>
                      </a:lvl8pPr>
                      <a:lvl9pPr marL="2731404" algn="l" defTabSz="682851" rtl="0" eaLnBrk="1" latinLnBrk="0" hangingPunct="1">
                        <a:defRPr sz="1344" b="1" kern="1200">
                          <a:solidFill>
                            <a:schemeClr val="lt1"/>
                          </a:solidFill>
                          <a:latin typeface="Arial" panose="020B0604020202020204"/>
                        </a:defRPr>
                      </a:lvl9pPr>
                    </a:lstStyle>
                    <a:p>
                      <a:pPr marL="0" marR="0" algn="ctr">
                        <a:lnSpc>
                          <a:spcPct val="106000"/>
                        </a:lnSpc>
                        <a:spcBef>
                          <a:spcPts val="0"/>
                        </a:spcBef>
                        <a:spcAft>
                          <a:spcPts val="800"/>
                        </a:spcAft>
                      </a:pPr>
                      <a:r>
                        <a:rPr lang="en-US" sz="1400" b="1"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PegIFN</a:t>
                      </a:r>
                      <a:r>
                        <a:rPr lang="el-GR" sz="1400" b="1"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α</a:t>
                      </a:r>
                      <a:r>
                        <a:rPr lang="en-US" sz="1400" b="1"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 BLV 10mg</a:t>
                      </a:r>
                      <a:br>
                        <a:rPr lang="en-US" sz="1400" b="1"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br>
                      <a:r>
                        <a:rPr lang="en-US" sz="14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(n = 50)</a:t>
                      </a:r>
                      <a:endParaRPr lang="de-DE"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18288" marB="18288"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00000"/>
                    </a:solidFill>
                  </a:tcPr>
                </a:tc>
                <a:tc>
                  <a:txBody>
                    <a:bodyPr/>
                    <a:lstStyle>
                      <a:lvl1pPr marL="0" algn="l" defTabSz="682851" rtl="0" eaLnBrk="1" latinLnBrk="0" hangingPunct="1">
                        <a:defRPr sz="1344" b="1" kern="1200">
                          <a:solidFill>
                            <a:schemeClr val="lt1"/>
                          </a:solidFill>
                          <a:latin typeface="Arial" panose="020B0604020202020204"/>
                        </a:defRPr>
                      </a:lvl1pPr>
                      <a:lvl2pPr marL="341426" algn="l" defTabSz="682851" rtl="0" eaLnBrk="1" latinLnBrk="0" hangingPunct="1">
                        <a:defRPr sz="1344" b="1" kern="1200">
                          <a:solidFill>
                            <a:schemeClr val="lt1"/>
                          </a:solidFill>
                          <a:latin typeface="Arial" panose="020B0604020202020204"/>
                        </a:defRPr>
                      </a:lvl2pPr>
                      <a:lvl3pPr marL="682851" algn="l" defTabSz="682851" rtl="0" eaLnBrk="1" latinLnBrk="0" hangingPunct="1">
                        <a:defRPr sz="1344" b="1" kern="1200">
                          <a:solidFill>
                            <a:schemeClr val="lt1"/>
                          </a:solidFill>
                          <a:latin typeface="Arial" panose="020B0604020202020204"/>
                        </a:defRPr>
                      </a:lvl3pPr>
                      <a:lvl4pPr marL="1024277" algn="l" defTabSz="682851" rtl="0" eaLnBrk="1" latinLnBrk="0" hangingPunct="1">
                        <a:defRPr sz="1344" b="1" kern="1200">
                          <a:solidFill>
                            <a:schemeClr val="lt1"/>
                          </a:solidFill>
                          <a:latin typeface="Arial" panose="020B0604020202020204"/>
                        </a:defRPr>
                      </a:lvl4pPr>
                      <a:lvl5pPr marL="1365702" algn="l" defTabSz="682851" rtl="0" eaLnBrk="1" latinLnBrk="0" hangingPunct="1">
                        <a:defRPr sz="1344" b="1" kern="1200">
                          <a:solidFill>
                            <a:schemeClr val="lt1"/>
                          </a:solidFill>
                          <a:latin typeface="Arial" panose="020B0604020202020204"/>
                        </a:defRPr>
                      </a:lvl5pPr>
                      <a:lvl6pPr marL="1707128" algn="l" defTabSz="682851" rtl="0" eaLnBrk="1" latinLnBrk="0" hangingPunct="1">
                        <a:defRPr sz="1344" b="1" kern="1200">
                          <a:solidFill>
                            <a:schemeClr val="lt1"/>
                          </a:solidFill>
                          <a:latin typeface="Arial" panose="020B0604020202020204"/>
                        </a:defRPr>
                      </a:lvl6pPr>
                      <a:lvl7pPr marL="2048553" algn="l" defTabSz="682851" rtl="0" eaLnBrk="1" latinLnBrk="0" hangingPunct="1">
                        <a:defRPr sz="1344" b="1" kern="1200">
                          <a:solidFill>
                            <a:schemeClr val="lt1"/>
                          </a:solidFill>
                          <a:latin typeface="Arial" panose="020B0604020202020204"/>
                        </a:defRPr>
                      </a:lvl7pPr>
                      <a:lvl8pPr marL="2389979" algn="l" defTabSz="682851" rtl="0" eaLnBrk="1" latinLnBrk="0" hangingPunct="1">
                        <a:defRPr sz="1344" b="1" kern="1200">
                          <a:solidFill>
                            <a:schemeClr val="lt1"/>
                          </a:solidFill>
                          <a:latin typeface="Arial" panose="020B0604020202020204"/>
                        </a:defRPr>
                      </a:lvl8pPr>
                      <a:lvl9pPr marL="2731404" algn="l" defTabSz="682851" rtl="0" eaLnBrk="1" latinLnBrk="0" hangingPunct="1">
                        <a:defRPr sz="1344" b="1" kern="1200">
                          <a:solidFill>
                            <a:schemeClr val="lt1"/>
                          </a:solidFill>
                          <a:latin typeface="Arial" panose="020B0604020202020204"/>
                        </a:defRPr>
                      </a:lvl9pPr>
                    </a:lstStyle>
                    <a:p>
                      <a:pPr marL="0" marR="0" algn="ctr">
                        <a:lnSpc>
                          <a:spcPct val="106000"/>
                        </a:lnSpc>
                        <a:spcBef>
                          <a:spcPts val="0"/>
                        </a:spcBef>
                        <a:spcAft>
                          <a:spcPts val="800"/>
                        </a:spcAft>
                      </a:pPr>
                      <a:r>
                        <a:rPr lang="de-DE" sz="1400" b="1"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BLV 10mg</a:t>
                      </a:r>
                      <a:br>
                        <a:rPr lang="de-DE" sz="1400" b="1"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br>
                      <a:r>
                        <a:rPr lang="de-DE" sz="14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(n = 50)</a:t>
                      </a:r>
                      <a:endParaRPr lang="de-DE"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T="18288" marB="18288"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7030A0"/>
                    </a:solidFill>
                  </a:tcPr>
                </a:tc>
                <a:extLst>
                  <a:ext uri="{0D108BD9-81ED-4DB2-BD59-A6C34878D82A}">
                    <a16:rowId xmlns:a16="http://schemas.microsoft.com/office/drawing/2014/main" val="2431618673"/>
                  </a:ext>
                </a:extLst>
              </a:tr>
              <a:tr h="276900">
                <a:tc gridSpan="2">
                  <a:txBody>
                    <a:bodyPr/>
                    <a:lstStyle>
                      <a:lvl1pPr marL="0" algn="l" defTabSz="682851" rtl="0" eaLnBrk="1" latinLnBrk="0" hangingPunct="1">
                        <a:defRPr sz="1344" kern="1200">
                          <a:solidFill>
                            <a:schemeClr val="dk1"/>
                          </a:solidFill>
                          <a:latin typeface="Arial" panose="020B0604020202020204"/>
                        </a:defRPr>
                      </a:lvl1pPr>
                      <a:lvl2pPr marL="341426" algn="l" defTabSz="682851" rtl="0" eaLnBrk="1" latinLnBrk="0" hangingPunct="1">
                        <a:defRPr sz="1344" kern="1200">
                          <a:solidFill>
                            <a:schemeClr val="dk1"/>
                          </a:solidFill>
                          <a:latin typeface="Arial" panose="020B0604020202020204"/>
                        </a:defRPr>
                      </a:lvl2pPr>
                      <a:lvl3pPr marL="682851" algn="l" defTabSz="682851" rtl="0" eaLnBrk="1" latinLnBrk="0" hangingPunct="1">
                        <a:defRPr sz="1344" kern="1200">
                          <a:solidFill>
                            <a:schemeClr val="dk1"/>
                          </a:solidFill>
                          <a:latin typeface="Arial" panose="020B0604020202020204"/>
                        </a:defRPr>
                      </a:lvl3pPr>
                      <a:lvl4pPr marL="1024277" algn="l" defTabSz="682851" rtl="0" eaLnBrk="1" latinLnBrk="0" hangingPunct="1">
                        <a:defRPr sz="1344" kern="1200">
                          <a:solidFill>
                            <a:schemeClr val="dk1"/>
                          </a:solidFill>
                          <a:latin typeface="Arial" panose="020B0604020202020204"/>
                        </a:defRPr>
                      </a:lvl4pPr>
                      <a:lvl5pPr marL="1365702" algn="l" defTabSz="682851" rtl="0" eaLnBrk="1" latinLnBrk="0" hangingPunct="1">
                        <a:defRPr sz="1344" kern="1200">
                          <a:solidFill>
                            <a:schemeClr val="dk1"/>
                          </a:solidFill>
                          <a:latin typeface="Arial" panose="020B0604020202020204"/>
                        </a:defRPr>
                      </a:lvl5pPr>
                      <a:lvl6pPr marL="1707128" algn="l" defTabSz="682851" rtl="0" eaLnBrk="1" latinLnBrk="0" hangingPunct="1">
                        <a:defRPr sz="1344" kern="1200">
                          <a:solidFill>
                            <a:schemeClr val="dk1"/>
                          </a:solidFill>
                          <a:latin typeface="Arial" panose="020B0604020202020204"/>
                        </a:defRPr>
                      </a:lvl6pPr>
                      <a:lvl7pPr marL="2048553" algn="l" defTabSz="682851" rtl="0" eaLnBrk="1" latinLnBrk="0" hangingPunct="1">
                        <a:defRPr sz="1344" kern="1200">
                          <a:solidFill>
                            <a:schemeClr val="dk1"/>
                          </a:solidFill>
                          <a:latin typeface="Arial" panose="020B0604020202020204"/>
                        </a:defRPr>
                      </a:lvl7pPr>
                      <a:lvl8pPr marL="2389979" algn="l" defTabSz="682851" rtl="0" eaLnBrk="1" latinLnBrk="0" hangingPunct="1">
                        <a:defRPr sz="1344" kern="1200">
                          <a:solidFill>
                            <a:schemeClr val="dk1"/>
                          </a:solidFill>
                          <a:latin typeface="Arial" panose="020B0604020202020204"/>
                        </a:defRPr>
                      </a:lvl8pPr>
                      <a:lvl9pPr marL="2731404" algn="l" defTabSz="682851" rtl="0" eaLnBrk="1" latinLnBrk="0" hangingPunct="1">
                        <a:defRPr sz="1344" kern="1200">
                          <a:solidFill>
                            <a:schemeClr val="dk1"/>
                          </a:solidFill>
                          <a:latin typeface="Arial" panose="020B0604020202020204"/>
                        </a:defRPr>
                      </a:lvl9pPr>
                    </a:lstStyle>
                    <a:p>
                      <a:pPr marL="0" marR="0">
                        <a:spcBef>
                          <a:spcPts val="0"/>
                        </a:spcBef>
                        <a:spcAft>
                          <a:spcPts val="0"/>
                        </a:spcAft>
                      </a:pPr>
                      <a:r>
                        <a:rPr lang="fr-FR" sz="1400" b="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Age moyen (SD)</a:t>
                      </a:r>
                      <a:endParaRPr lang="fr-FR" sz="1400" b="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F3F4"/>
                    </a:solidFill>
                  </a:tcPr>
                </a:tc>
                <a:tc hMerge="1">
                  <a:txBody>
                    <a:bodyPr/>
                    <a:lstStyle/>
                    <a:p>
                      <a:pPr marL="0" marR="0">
                        <a:spcBef>
                          <a:spcPts val="0"/>
                        </a:spcBef>
                        <a:spcAft>
                          <a:spcPts val="0"/>
                        </a:spcAft>
                      </a:pPr>
                      <a:endParaRPr lang="de-DE" sz="10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03661">
                        <a:tint val="40000"/>
                      </a:srgbClr>
                    </a:solidFill>
                  </a:tcPr>
                </a:tc>
                <a:tc>
                  <a:txBody>
                    <a:bodyPr/>
                    <a:lstStyle>
                      <a:lvl1pPr marL="0" algn="l" defTabSz="682851" rtl="0" eaLnBrk="1" latinLnBrk="0" hangingPunct="1">
                        <a:defRPr sz="1344" kern="1200">
                          <a:solidFill>
                            <a:schemeClr val="dk1"/>
                          </a:solidFill>
                          <a:latin typeface="Arial" panose="020B0604020202020204"/>
                        </a:defRPr>
                      </a:lvl1pPr>
                      <a:lvl2pPr marL="341426" algn="l" defTabSz="682851" rtl="0" eaLnBrk="1" latinLnBrk="0" hangingPunct="1">
                        <a:defRPr sz="1344" kern="1200">
                          <a:solidFill>
                            <a:schemeClr val="dk1"/>
                          </a:solidFill>
                          <a:latin typeface="Arial" panose="020B0604020202020204"/>
                        </a:defRPr>
                      </a:lvl2pPr>
                      <a:lvl3pPr marL="682851" algn="l" defTabSz="682851" rtl="0" eaLnBrk="1" latinLnBrk="0" hangingPunct="1">
                        <a:defRPr sz="1344" kern="1200">
                          <a:solidFill>
                            <a:schemeClr val="dk1"/>
                          </a:solidFill>
                          <a:latin typeface="Arial" panose="020B0604020202020204"/>
                        </a:defRPr>
                      </a:lvl3pPr>
                      <a:lvl4pPr marL="1024277" algn="l" defTabSz="682851" rtl="0" eaLnBrk="1" latinLnBrk="0" hangingPunct="1">
                        <a:defRPr sz="1344" kern="1200">
                          <a:solidFill>
                            <a:schemeClr val="dk1"/>
                          </a:solidFill>
                          <a:latin typeface="Arial" panose="020B0604020202020204"/>
                        </a:defRPr>
                      </a:lvl4pPr>
                      <a:lvl5pPr marL="1365702" algn="l" defTabSz="682851" rtl="0" eaLnBrk="1" latinLnBrk="0" hangingPunct="1">
                        <a:defRPr sz="1344" kern="1200">
                          <a:solidFill>
                            <a:schemeClr val="dk1"/>
                          </a:solidFill>
                          <a:latin typeface="Arial" panose="020B0604020202020204"/>
                        </a:defRPr>
                      </a:lvl5pPr>
                      <a:lvl6pPr marL="1707128" algn="l" defTabSz="682851" rtl="0" eaLnBrk="1" latinLnBrk="0" hangingPunct="1">
                        <a:defRPr sz="1344" kern="1200">
                          <a:solidFill>
                            <a:schemeClr val="dk1"/>
                          </a:solidFill>
                          <a:latin typeface="Arial" panose="020B0604020202020204"/>
                        </a:defRPr>
                      </a:lvl6pPr>
                      <a:lvl7pPr marL="2048553" algn="l" defTabSz="682851" rtl="0" eaLnBrk="1" latinLnBrk="0" hangingPunct="1">
                        <a:defRPr sz="1344" kern="1200">
                          <a:solidFill>
                            <a:schemeClr val="dk1"/>
                          </a:solidFill>
                          <a:latin typeface="Arial" panose="020B0604020202020204"/>
                        </a:defRPr>
                      </a:lvl7pPr>
                      <a:lvl8pPr marL="2389979" algn="l" defTabSz="682851" rtl="0" eaLnBrk="1" latinLnBrk="0" hangingPunct="1">
                        <a:defRPr sz="1344" kern="1200">
                          <a:solidFill>
                            <a:schemeClr val="dk1"/>
                          </a:solidFill>
                          <a:latin typeface="Arial" panose="020B0604020202020204"/>
                        </a:defRPr>
                      </a:lvl8pPr>
                      <a:lvl9pPr marL="2731404" algn="l" defTabSz="682851" rtl="0" eaLnBrk="1" latinLnBrk="0" hangingPunct="1">
                        <a:defRPr sz="1344" kern="1200">
                          <a:solidFill>
                            <a:schemeClr val="dk1"/>
                          </a:solidFill>
                          <a:latin typeface="Arial" panose="020B0604020202020204"/>
                        </a:defRPr>
                      </a:lvl9pPr>
                    </a:lstStyle>
                    <a:p>
                      <a:pPr marL="0" marR="0" algn="ctr" fontAlgn="b">
                        <a:spcBef>
                          <a:spcPts val="0"/>
                        </a:spcBef>
                        <a:spcAft>
                          <a:spcPts val="0"/>
                        </a:spcAft>
                      </a:pPr>
                      <a:r>
                        <a:rPr lang="de-DE" sz="14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41 (8,4)</a:t>
                      </a:r>
                      <a:endParaRPr lang="de-DE"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F3F4"/>
                    </a:solidFill>
                  </a:tcPr>
                </a:tc>
                <a:tc>
                  <a:txBody>
                    <a:bodyPr/>
                    <a:lstStyle>
                      <a:lvl1pPr marL="0" algn="l" defTabSz="682851" rtl="0" eaLnBrk="1" latinLnBrk="0" hangingPunct="1">
                        <a:defRPr sz="1344" kern="1200">
                          <a:solidFill>
                            <a:schemeClr val="dk1"/>
                          </a:solidFill>
                          <a:latin typeface="Arial" panose="020B0604020202020204"/>
                        </a:defRPr>
                      </a:lvl1pPr>
                      <a:lvl2pPr marL="341426" algn="l" defTabSz="682851" rtl="0" eaLnBrk="1" latinLnBrk="0" hangingPunct="1">
                        <a:defRPr sz="1344" kern="1200">
                          <a:solidFill>
                            <a:schemeClr val="dk1"/>
                          </a:solidFill>
                          <a:latin typeface="Arial" panose="020B0604020202020204"/>
                        </a:defRPr>
                      </a:lvl2pPr>
                      <a:lvl3pPr marL="682851" algn="l" defTabSz="682851" rtl="0" eaLnBrk="1" latinLnBrk="0" hangingPunct="1">
                        <a:defRPr sz="1344" kern="1200">
                          <a:solidFill>
                            <a:schemeClr val="dk1"/>
                          </a:solidFill>
                          <a:latin typeface="Arial" panose="020B0604020202020204"/>
                        </a:defRPr>
                      </a:lvl3pPr>
                      <a:lvl4pPr marL="1024277" algn="l" defTabSz="682851" rtl="0" eaLnBrk="1" latinLnBrk="0" hangingPunct="1">
                        <a:defRPr sz="1344" kern="1200">
                          <a:solidFill>
                            <a:schemeClr val="dk1"/>
                          </a:solidFill>
                          <a:latin typeface="Arial" panose="020B0604020202020204"/>
                        </a:defRPr>
                      </a:lvl4pPr>
                      <a:lvl5pPr marL="1365702" algn="l" defTabSz="682851" rtl="0" eaLnBrk="1" latinLnBrk="0" hangingPunct="1">
                        <a:defRPr sz="1344" kern="1200">
                          <a:solidFill>
                            <a:schemeClr val="dk1"/>
                          </a:solidFill>
                          <a:latin typeface="Arial" panose="020B0604020202020204"/>
                        </a:defRPr>
                      </a:lvl5pPr>
                      <a:lvl6pPr marL="1707128" algn="l" defTabSz="682851" rtl="0" eaLnBrk="1" latinLnBrk="0" hangingPunct="1">
                        <a:defRPr sz="1344" kern="1200">
                          <a:solidFill>
                            <a:schemeClr val="dk1"/>
                          </a:solidFill>
                          <a:latin typeface="Arial" panose="020B0604020202020204"/>
                        </a:defRPr>
                      </a:lvl6pPr>
                      <a:lvl7pPr marL="2048553" algn="l" defTabSz="682851" rtl="0" eaLnBrk="1" latinLnBrk="0" hangingPunct="1">
                        <a:defRPr sz="1344" kern="1200">
                          <a:solidFill>
                            <a:schemeClr val="dk1"/>
                          </a:solidFill>
                          <a:latin typeface="Arial" panose="020B0604020202020204"/>
                        </a:defRPr>
                      </a:lvl7pPr>
                      <a:lvl8pPr marL="2389979" algn="l" defTabSz="682851" rtl="0" eaLnBrk="1" latinLnBrk="0" hangingPunct="1">
                        <a:defRPr sz="1344" kern="1200">
                          <a:solidFill>
                            <a:schemeClr val="dk1"/>
                          </a:solidFill>
                          <a:latin typeface="Arial" panose="020B0604020202020204"/>
                        </a:defRPr>
                      </a:lvl8pPr>
                      <a:lvl9pPr marL="2731404" algn="l" defTabSz="682851" rtl="0" eaLnBrk="1" latinLnBrk="0" hangingPunct="1">
                        <a:defRPr sz="1344" kern="1200">
                          <a:solidFill>
                            <a:schemeClr val="dk1"/>
                          </a:solidFill>
                          <a:latin typeface="Arial" panose="020B0604020202020204"/>
                        </a:defRPr>
                      </a:lvl9pPr>
                    </a:lstStyle>
                    <a:p>
                      <a:pPr marL="0" marR="0" algn="ctr">
                        <a:lnSpc>
                          <a:spcPct val="106000"/>
                        </a:lnSpc>
                        <a:spcBef>
                          <a:spcPts val="0"/>
                        </a:spcBef>
                        <a:spcAft>
                          <a:spcPts val="0"/>
                        </a:spcAft>
                      </a:pPr>
                      <a:r>
                        <a:rPr lang="de-DE" sz="14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41 (9,3)</a:t>
                      </a:r>
                      <a:endParaRPr lang="de-DE"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F3F4"/>
                    </a:solidFill>
                  </a:tcPr>
                </a:tc>
                <a:tc>
                  <a:txBody>
                    <a:bodyPr/>
                    <a:lstStyle>
                      <a:lvl1pPr marL="0" algn="l" defTabSz="682851" rtl="0" eaLnBrk="1" latinLnBrk="0" hangingPunct="1">
                        <a:defRPr sz="1344" kern="1200">
                          <a:solidFill>
                            <a:schemeClr val="dk1"/>
                          </a:solidFill>
                          <a:latin typeface="Arial" panose="020B0604020202020204"/>
                        </a:defRPr>
                      </a:lvl1pPr>
                      <a:lvl2pPr marL="341426" algn="l" defTabSz="682851" rtl="0" eaLnBrk="1" latinLnBrk="0" hangingPunct="1">
                        <a:defRPr sz="1344" kern="1200">
                          <a:solidFill>
                            <a:schemeClr val="dk1"/>
                          </a:solidFill>
                          <a:latin typeface="Arial" panose="020B0604020202020204"/>
                        </a:defRPr>
                      </a:lvl2pPr>
                      <a:lvl3pPr marL="682851" algn="l" defTabSz="682851" rtl="0" eaLnBrk="1" latinLnBrk="0" hangingPunct="1">
                        <a:defRPr sz="1344" kern="1200">
                          <a:solidFill>
                            <a:schemeClr val="dk1"/>
                          </a:solidFill>
                          <a:latin typeface="Arial" panose="020B0604020202020204"/>
                        </a:defRPr>
                      </a:lvl3pPr>
                      <a:lvl4pPr marL="1024277" algn="l" defTabSz="682851" rtl="0" eaLnBrk="1" latinLnBrk="0" hangingPunct="1">
                        <a:defRPr sz="1344" kern="1200">
                          <a:solidFill>
                            <a:schemeClr val="dk1"/>
                          </a:solidFill>
                          <a:latin typeface="Arial" panose="020B0604020202020204"/>
                        </a:defRPr>
                      </a:lvl4pPr>
                      <a:lvl5pPr marL="1365702" algn="l" defTabSz="682851" rtl="0" eaLnBrk="1" latinLnBrk="0" hangingPunct="1">
                        <a:defRPr sz="1344" kern="1200">
                          <a:solidFill>
                            <a:schemeClr val="dk1"/>
                          </a:solidFill>
                          <a:latin typeface="Arial" panose="020B0604020202020204"/>
                        </a:defRPr>
                      </a:lvl5pPr>
                      <a:lvl6pPr marL="1707128" algn="l" defTabSz="682851" rtl="0" eaLnBrk="1" latinLnBrk="0" hangingPunct="1">
                        <a:defRPr sz="1344" kern="1200">
                          <a:solidFill>
                            <a:schemeClr val="dk1"/>
                          </a:solidFill>
                          <a:latin typeface="Arial" panose="020B0604020202020204"/>
                        </a:defRPr>
                      </a:lvl6pPr>
                      <a:lvl7pPr marL="2048553" algn="l" defTabSz="682851" rtl="0" eaLnBrk="1" latinLnBrk="0" hangingPunct="1">
                        <a:defRPr sz="1344" kern="1200">
                          <a:solidFill>
                            <a:schemeClr val="dk1"/>
                          </a:solidFill>
                          <a:latin typeface="Arial" panose="020B0604020202020204"/>
                        </a:defRPr>
                      </a:lvl7pPr>
                      <a:lvl8pPr marL="2389979" algn="l" defTabSz="682851" rtl="0" eaLnBrk="1" latinLnBrk="0" hangingPunct="1">
                        <a:defRPr sz="1344" kern="1200">
                          <a:solidFill>
                            <a:schemeClr val="dk1"/>
                          </a:solidFill>
                          <a:latin typeface="Arial" panose="020B0604020202020204"/>
                        </a:defRPr>
                      </a:lvl8pPr>
                      <a:lvl9pPr marL="2731404" algn="l" defTabSz="682851" rtl="0" eaLnBrk="1" latinLnBrk="0" hangingPunct="1">
                        <a:defRPr sz="1344" kern="1200">
                          <a:solidFill>
                            <a:schemeClr val="dk1"/>
                          </a:solidFill>
                          <a:latin typeface="Arial" panose="020B0604020202020204"/>
                        </a:defRPr>
                      </a:lvl9pPr>
                    </a:lstStyle>
                    <a:p>
                      <a:pPr marL="0" marR="0" algn="ctr">
                        <a:lnSpc>
                          <a:spcPct val="106000"/>
                        </a:lnSpc>
                        <a:spcBef>
                          <a:spcPts val="0"/>
                        </a:spcBef>
                        <a:spcAft>
                          <a:spcPts val="0"/>
                        </a:spcAft>
                      </a:pPr>
                      <a:r>
                        <a:rPr lang="de-DE" sz="14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41 (8,6)</a:t>
                      </a:r>
                      <a:endParaRPr lang="de-DE"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F3F4"/>
                    </a:solidFill>
                  </a:tcPr>
                </a:tc>
                <a:tc>
                  <a:txBody>
                    <a:bodyPr/>
                    <a:lstStyle>
                      <a:lvl1pPr marL="0" algn="l" defTabSz="682851" rtl="0" eaLnBrk="1" latinLnBrk="0" hangingPunct="1">
                        <a:defRPr sz="1344" kern="1200">
                          <a:solidFill>
                            <a:schemeClr val="dk1"/>
                          </a:solidFill>
                          <a:latin typeface="Arial" panose="020B0604020202020204"/>
                        </a:defRPr>
                      </a:lvl1pPr>
                      <a:lvl2pPr marL="341426" algn="l" defTabSz="682851" rtl="0" eaLnBrk="1" latinLnBrk="0" hangingPunct="1">
                        <a:defRPr sz="1344" kern="1200">
                          <a:solidFill>
                            <a:schemeClr val="dk1"/>
                          </a:solidFill>
                          <a:latin typeface="Arial" panose="020B0604020202020204"/>
                        </a:defRPr>
                      </a:lvl2pPr>
                      <a:lvl3pPr marL="682851" algn="l" defTabSz="682851" rtl="0" eaLnBrk="1" latinLnBrk="0" hangingPunct="1">
                        <a:defRPr sz="1344" kern="1200">
                          <a:solidFill>
                            <a:schemeClr val="dk1"/>
                          </a:solidFill>
                          <a:latin typeface="Arial" panose="020B0604020202020204"/>
                        </a:defRPr>
                      </a:lvl3pPr>
                      <a:lvl4pPr marL="1024277" algn="l" defTabSz="682851" rtl="0" eaLnBrk="1" latinLnBrk="0" hangingPunct="1">
                        <a:defRPr sz="1344" kern="1200">
                          <a:solidFill>
                            <a:schemeClr val="dk1"/>
                          </a:solidFill>
                          <a:latin typeface="Arial" panose="020B0604020202020204"/>
                        </a:defRPr>
                      </a:lvl4pPr>
                      <a:lvl5pPr marL="1365702" algn="l" defTabSz="682851" rtl="0" eaLnBrk="1" latinLnBrk="0" hangingPunct="1">
                        <a:defRPr sz="1344" kern="1200">
                          <a:solidFill>
                            <a:schemeClr val="dk1"/>
                          </a:solidFill>
                          <a:latin typeface="Arial" panose="020B0604020202020204"/>
                        </a:defRPr>
                      </a:lvl5pPr>
                      <a:lvl6pPr marL="1707128" algn="l" defTabSz="682851" rtl="0" eaLnBrk="1" latinLnBrk="0" hangingPunct="1">
                        <a:defRPr sz="1344" kern="1200">
                          <a:solidFill>
                            <a:schemeClr val="dk1"/>
                          </a:solidFill>
                          <a:latin typeface="Arial" panose="020B0604020202020204"/>
                        </a:defRPr>
                      </a:lvl6pPr>
                      <a:lvl7pPr marL="2048553" algn="l" defTabSz="682851" rtl="0" eaLnBrk="1" latinLnBrk="0" hangingPunct="1">
                        <a:defRPr sz="1344" kern="1200">
                          <a:solidFill>
                            <a:schemeClr val="dk1"/>
                          </a:solidFill>
                          <a:latin typeface="Arial" panose="020B0604020202020204"/>
                        </a:defRPr>
                      </a:lvl7pPr>
                      <a:lvl8pPr marL="2389979" algn="l" defTabSz="682851" rtl="0" eaLnBrk="1" latinLnBrk="0" hangingPunct="1">
                        <a:defRPr sz="1344" kern="1200">
                          <a:solidFill>
                            <a:schemeClr val="dk1"/>
                          </a:solidFill>
                          <a:latin typeface="Arial" panose="020B0604020202020204"/>
                        </a:defRPr>
                      </a:lvl8pPr>
                      <a:lvl9pPr marL="2731404" algn="l" defTabSz="682851" rtl="0" eaLnBrk="1" latinLnBrk="0" hangingPunct="1">
                        <a:defRPr sz="1344" kern="1200">
                          <a:solidFill>
                            <a:schemeClr val="dk1"/>
                          </a:solidFill>
                          <a:latin typeface="Arial" panose="020B0604020202020204"/>
                        </a:defRPr>
                      </a:lvl9pPr>
                    </a:lstStyle>
                    <a:p>
                      <a:pPr marL="0" marR="0" algn="ctr">
                        <a:lnSpc>
                          <a:spcPct val="106000"/>
                        </a:lnSpc>
                        <a:spcBef>
                          <a:spcPts val="0"/>
                        </a:spcBef>
                        <a:spcAft>
                          <a:spcPts val="0"/>
                        </a:spcAft>
                      </a:pPr>
                      <a:r>
                        <a:rPr lang="de-DE" sz="14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40 (8,5)</a:t>
                      </a:r>
                      <a:endParaRPr lang="de-DE"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F3F4"/>
                    </a:solidFill>
                  </a:tcPr>
                </a:tc>
                <a:extLst>
                  <a:ext uri="{0D108BD9-81ED-4DB2-BD59-A6C34878D82A}">
                    <a16:rowId xmlns:a16="http://schemas.microsoft.com/office/drawing/2014/main" val="2236079158"/>
                  </a:ext>
                </a:extLst>
              </a:tr>
              <a:tr h="297681">
                <a:tc gridSpan="2">
                  <a:txBody>
                    <a:bodyPr/>
                    <a:lstStyle>
                      <a:lvl1pPr marL="0" algn="l" defTabSz="682851" rtl="0" eaLnBrk="1" latinLnBrk="0" hangingPunct="1">
                        <a:defRPr sz="1344" kern="1200">
                          <a:solidFill>
                            <a:schemeClr val="dk1"/>
                          </a:solidFill>
                          <a:latin typeface="Arial" panose="020B0604020202020204"/>
                        </a:defRPr>
                      </a:lvl1pPr>
                      <a:lvl2pPr marL="341426" algn="l" defTabSz="682851" rtl="0" eaLnBrk="1" latinLnBrk="0" hangingPunct="1">
                        <a:defRPr sz="1344" kern="1200">
                          <a:solidFill>
                            <a:schemeClr val="dk1"/>
                          </a:solidFill>
                          <a:latin typeface="Arial" panose="020B0604020202020204"/>
                        </a:defRPr>
                      </a:lvl2pPr>
                      <a:lvl3pPr marL="682851" algn="l" defTabSz="682851" rtl="0" eaLnBrk="1" latinLnBrk="0" hangingPunct="1">
                        <a:defRPr sz="1344" kern="1200">
                          <a:solidFill>
                            <a:schemeClr val="dk1"/>
                          </a:solidFill>
                          <a:latin typeface="Arial" panose="020B0604020202020204"/>
                        </a:defRPr>
                      </a:lvl3pPr>
                      <a:lvl4pPr marL="1024277" algn="l" defTabSz="682851" rtl="0" eaLnBrk="1" latinLnBrk="0" hangingPunct="1">
                        <a:defRPr sz="1344" kern="1200">
                          <a:solidFill>
                            <a:schemeClr val="dk1"/>
                          </a:solidFill>
                          <a:latin typeface="Arial" panose="020B0604020202020204"/>
                        </a:defRPr>
                      </a:lvl4pPr>
                      <a:lvl5pPr marL="1365702" algn="l" defTabSz="682851" rtl="0" eaLnBrk="1" latinLnBrk="0" hangingPunct="1">
                        <a:defRPr sz="1344" kern="1200">
                          <a:solidFill>
                            <a:schemeClr val="dk1"/>
                          </a:solidFill>
                          <a:latin typeface="Arial" panose="020B0604020202020204"/>
                        </a:defRPr>
                      </a:lvl5pPr>
                      <a:lvl6pPr marL="1707128" algn="l" defTabSz="682851" rtl="0" eaLnBrk="1" latinLnBrk="0" hangingPunct="1">
                        <a:defRPr sz="1344" kern="1200">
                          <a:solidFill>
                            <a:schemeClr val="dk1"/>
                          </a:solidFill>
                          <a:latin typeface="Arial" panose="020B0604020202020204"/>
                        </a:defRPr>
                      </a:lvl6pPr>
                      <a:lvl7pPr marL="2048553" algn="l" defTabSz="682851" rtl="0" eaLnBrk="1" latinLnBrk="0" hangingPunct="1">
                        <a:defRPr sz="1344" kern="1200">
                          <a:solidFill>
                            <a:schemeClr val="dk1"/>
                          </a:solidFill>
                          <a:latin typeface="Arial" panose="020B0604020202020204"/>
                        </a:defRPr>
                      </a:lvl7pPr>
                      <a:lvl8pPr marL="2389979" algn="l" defTabSz="682851" rtl="0" eaLnBrk="1" latinLnBrk="0" hangingPunct="1">
                        <a:defRPr sz="1344" kern="1200">
                          <a:solidFill>
                            <a:schemeClr val="dk1"/>
                          </a:solidFill>
                          <a:latin typeface="Arial" panose="020B0604020202020204"/>
                        </a:defRPr>
                      </a:lvl8pPr>
                      <a:lvl9pPr marL="2731404" algn="l" defTabSz="682851" rtl="0" eaLnBrk="1" latinLnBrk="0" hangingPunct="1">
                        <a:defRPr sz="1344" kern="1200">
                          <a:solidFill>
                            <a:schemeClr val="dk1"/>
                          </a:solidFill>
                          <a:latin typeface="Arial" panose="020B0604020202020204"/>
                        </a:defRPr>
                      </a:lvl9pPr>
                    </a:lstStyle>
                    <a:p>
                      <a:pPr marL="0" marR="0">
                        <a:spcBef>
                          <a:spcPts val="0"/>
                        </a:spcBef>
                        <a:spcAft>
                          <a:spcPts val="0"/>
                        </a:spcAft>
                      </a:pPr>
                      <a:r>
                        <a:rPr lang="fr-FR" sz="1400" b="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Homme, n (%)</a:t>
                      </a:r>
                      <a:endParaRPr lang="fr-FR" sz="1400" b="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F9FA"/>
                    </a:solidFill>
                  </a:tcPr>
                </a:tc>
                <a:tc hMerge="1">
                  <a:txBody>
                    <a:bodyPr/>
                    <a:lstStyle/>
                    <a:p>
                      <a:pPr marL="0" marR="0">
                        <a:spcBef>
                          <a:spcPts val="0"/>
                        </a:spcBef>
                        <a:spcAft>
                          <a:spcPts val="0"/>
                        </a:spcAft>
                      </a:pPr>
                      <a:endParaRPr lang="de-DE" sz="10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03661">
                        <a:tint val="20000"/>
                      </a:srgbClr>
                    </a:solidFill>
                  </a:tcPr>
                </a:tc>
                <a:tc>
                  <a:txBody>
                    <a:bodyPr/>
                    <a:lstStyle>
                      <a:lvl1pPr marL="0" algn="l" defTabSz="682851" rtl="0" eaLnBrk="1" latinLnBrk="0" hangingPunct="1">
                        <a:defRPr sz="1344" kern="1200">
                          <a:solidFill>
                            <a:schemeClr val="dk1"/>
                          </a:solidFill>
                          <a:latin typeface="Arial" panose="020B0604020202020204"/>
                        </a:defRPr>
                      </a:lvl1pPr>
                      <a:lvl2pPr marL="341426" algn="l" defTabSz="682851" rtl="0" eaLnBrk="1" latinLnBrk="0" hangingPunct="1">
                        <a:defRPr sz="1344" kern="1200">
                          <a:solidFill>
                            <a:schemeClr val="dk1"/>
                          </a:solidFill>
                          <a:latin typeface="Arial" panose="020B0604020202020204"/>
                        </a:defRPr>
                      </a:lvl2pPr>
                      <a:lvl3pPr marL="682851" algn="l" defTabSz="682851" rtl="0" eaLnBrk="1" latinLnBrk="0" hangingPunct="1">
                        <a:defRPr sz="1344" kern="1200">
                          <a:solidFill>
                            <a:schemeClr val="dk1"/>
                          </a:solidFill>
                          <a:latin typeface="Arial" panose="020B0604020202020204"/>
                        </a:defRPr>
                      </a:lvl3pPr>
                      <a:lvl4pPr marL="1024277" algn="l" defTabSz="682851" rtl="0" eaLnBrk="1" latinLnBrk="0" hangingPunct="1">
                        <a:defRPr sz="1344" kern="1200">
                          <a:solidFill>
                            <a:schemeClr val="dk1"/>
                          </a:solidFill>
                          <a:latin typeface="Arial" panose="020B0604020202020204"/>
                        </a:defRPr>
                      </a:lvl4pPr>
                      <a:lvl5pPr marL="1365702" algn="l" defTabSz="682851" rtl="0" eaLnBrk="1" latinLnBrk="0" hangingPunct="1">
                        <a:defRPr sz="1344" kern="1200">
                          <a:solidFill>
                            <a:schemeClr val="dk1"/>
                          </a:solidFill>
                          <a:latin typeface="Arial" panose="020B0604020202020204"/>
                        </a:defRPr>
                      </a:lvl5pPr>
                      <a:lvl6pPr marL="1707128" algn="l" defTabSz="682851" rtl="0" eaLnBrk="1" latinLnBrk="0" hangingPunct="1">
                        <a:defRPr sz="1344" kern="1200">
                          <a:solidFill>
                            <a:schemeClr val="dk1"/>
                          </a:solidFill>
                          <a:latin typeface="Arial" panose="020B0604020202020204"/>
                        </a:defRPr>
                      </a:lvl6pPr>
                      <a:lvl7pPr marL="2048553" algn="l" defTabSz="682851" rtl="0" eaLnBrk="1" latinLnBrk="0" hangingPunct="1">
                        <a:defRPr sz="1344" kern="1200">
                          <a:solidFill>
                            <a:schemeClr val="dk1"/>
                          </a:solidFill>
                          <a:latin typeface="Arial" panose="020B0604020202020204"/>
                        </a:defRPr>
                      </a:lvl7pPr>
                      <a:lvl8pPr marL="2389979" algn="l" defTabSz="682851" rtl="0" eaLnBrk="1" latinLnBrk="0" hangingPunct="1">
                        <a:defRPr sz="1344" kern="1200">
                          <a:solidFill>
                            <a:schemeClr val="dk1"/>
                          </a:solidFill>
                          <a:latin typeface="Arial" panose="020B0604020202020204"/>
                        </a:defRPr>
                      </a:lvl8pPr>
                      <a:lvl9pPr marL="2731404" algn="l" defTabSz="682851" rtl="0" eaLnBrk="1" latinLnBrk="0" hangingPunct="1">
                        <a:defRPr sz="1344" kern="1200">
                          <a:solidFill>
                            <a:schemeClr val="dk1"/>
                          </a:solidFill>
                          <a:latin typeface="Arial" panose="020B0604020202020204"/>
                        </a:defRPr>
                      </a:lvl9pPr>
                    </a:lstStyle>
                    <a:p>
                      <a:pPr marL="0" marR="0" algn="ctr">
                        <a:lnSpc>
                          <a:spcPct val="106000"/>
                        </a:lnSpc>
                        <a:spcBef>
                          <a:spcPts val="0"/>
                        </a:spcBef>
                        <a:spcAft>
                          <a:spcPts val="0"/>
                        </a:spcAft>
                      </a:pPr>
                      <a:r>
                        <a:rPr lang="de-DE" sz="14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18 (75)</a:t>
                      </a:r>
                      <a:endParaRPr lang="de-DE"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F9FA"/>
                    </a:solidFill>
                  </a:tcPr>
                </a:tc>
                <a:tc>
                  <a:txBody>
                    <a:bodyPr/>
                    <a:lstStyle>
                      <a:lvl1pPr marL="0" algn="l" defTabSz="682851" rtl="0" eaLnBrk="1" latinLnBrk="0" hangingPunct="1">
                        <a:defRPr sz="1344" kern="1200">
                          <a:solidFill>
                            <a:schemeClr val="dk1"/>
                          </a:solidFill>
                          <a:latin typeface="Arial" panose="020B0604020202020204"/>
                        </a:defRPr>
                      </a:lvl1pPr>
                      <a:lvl2pPr marL="341426" algn="l" defTabSz="682851" rtl="0" eaLnBrk="1" latinLnBrk="0" hangingPunct="1">
                        <a:defRPr sz="1344" kern="1200">
                          <a:solidFill>
                            <a:schemeClr val="dk1"/>
                          </a:solidFill>
                          <a:latin typeface="Arial" panose="020B0604020202020204"/>
                        </a:defRPr>
                      </a:lvl2pPr>
                      <a:lvl3pPr marL="682851" algn="l" defTabSz="682851" rtl="0" eaLnBrk="1" latinLnBrk="0" hangingPunct="1">
                        <a:defRPr sz="1344" kern="1200">
                          <a:solidFill>
                            <a:schemeClr val="dk1"/>
                          </a:solidFill>
                          <a:latin typeface="Arial" panose="020B0604020202020204"/>
                        </a:defRPr>
                      </a:lvl3pPr>
                      <a:lvl4pPr marL="1024277" algn="l" defTabSz="682851" rtl="0" eaLnBrk="1" latinLnBrk="0" hangingPunct="1">
                        <a:defRPr sz="1344" kern="1200">
                          <a:solidFill>
                            <a:schemeClr val="dk1"/>
                          </a:solidFill>
                          <a:latin typeface="Arial" panose="020B0604020202020204"/>
                        </a:defRPr>
                      </a:lvl4pPr>
                      <a:lvl5pPr marL="1365702" algn="l" defTabSz="682851" rtl="0" eaLnBrk="1" latinLnBrk="0" hangingPunct="1">
                        <a:defRPr sz="1344" kern="1200">
                          <a:solidFill>
                            <a:schemeClr val="dk1"/>
                          </a:solidFill>
                          <a:latin typeface="Arial" panose="020B0604020202020204"/>
                        </a:defRPr>
                      </a:lvl5pPr>
                      <a:lvl6pPr marL="1707128" algn="l" defTabSz="682851" rtl="0" eaLnBrk="1" latinLnBrk="0" hangingPunct="1">
                        <a:defRPr sz="1344" kern="1200">
                          <a:solidFill>
                            <a:schemeClr val="dk1"/>
                          </a:solidFill>
                          <a:latin typeface="Arial" panose="020B0604020202020204"/>
                        </a:defRPr>
                      </a:lvl6pPr>
                      <a:lvl7pPr marL="2048553" algn="l" defTabSz="682851" rtl="0" eaLnBrk="1" latinLnBrk="0" hangingPunct="1">
                        <a:defRPr sz="1344" kern="1200">
                          <a:solidFill>
                            <a:schemeClr val="dk1"/>
                          </a:solidFill>
                          <a:latin typeface="Arial" panose="020B0604020202020204"/>
                        </a:defRPr>
                      </a:lvl7pPr>
                      <a:lvl8pPr marL="2389979" algn="l" defTabSz="682851" rtl="0" eaLnBrk="1" latinLnBrk="0" hangingPunct="1">
                        <a:defRPr sz="1344" kern="1200">
                          <a:solidFill>
                            <a:schemeClr val="dk1"/>
                          </a:solidFill>
                          <a:latin typeface="Arial" panose="020B0604020202020204"/>
                        </a:defRPr>
                      </a:lvl8pPr>
                      <a:lvl9pPr marL="2731404" algn="l" defTabSz="682851" rtl="0" eaLnBrk="1" latinLnBrk="0" hangingPunct="1">
                        <a:defRPr sz="1344" kern="1200">
                          <a:solidFill>
                            <a:schemeClr val="dk1"/>
                          </a:solidFill>
                          <a:latin typeface="Arial" panose="020B0604020202020204"/>
                        </a:defRPr>
                      </a:lvl9pPr>
                    </a:lstStyle>
                    <a:p>
                      <a:pPr marL="0" marR="0" algn="ctr">
                        <a:lnSpc>
                          <a:spcPct val="106000"/>
                        </a:lnSpc>
                        <a:spcBef>
                          <a:spcPts val="0"/>
                        </a:spcBef>
                        <a:spcAft>
                          <a:spcPts val="0"/>
                        </a:spcAft>
                      </a:pPr>
                      <a:r>
                        <a:rPr lang="de-DE" sz="14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33 (66)</a:t>
                      </a:r>
                      <a:endParaRPr lang="de-DE"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F9FA"/>
                    </a:solidFill>
                  </a:tcPr>
                </a:tc>
                <a:tc>
                  <a:txBody>
                    <a:bodyPr/>
                    <a:lstStyle>
                      <a:lvl1pPr marL="0" algn="l" defTabSz="682851" rtl="0" eaLnBrk="1" latinLnBrk="0" hangingPunct="1">
                        <a:defRPr sz="1344" kern="1200">
                          <a:solidFill>
                            <a:schemeClr val="dk1"/>
                          </a:solidFill>
                          <a:latin typeface="Arial" panose="020B0604020202020204"/>
                        </a:defRPr>
                      </a:lvl1pPr>
                      <a:lvl2pPr marL="341426" algn="l" defTabSz="682851" rtl="0" eaLnBrk="1" latinLnBrk="0" hangingPunct="1">
                        <a:defRPr sz="1344" kern="1200">
                          <a:solidFill>
                            <a:schemeClr val="dk1"/>
                          </a:solidFill>
                          <a:latin typeface="Arial" panose="020B0604020202020204"/>
                        </a:defRPr>
                      </a:lvl2pPr>
                      <a:lvl3pPr marL="682851" algn="l" defTabSz="682851" rtl="0" eaLnBrk="1" latinLnBrk="0" hangingPunct="1">
                        <a:defRPr sz="1344" kern="1200">
                          <a:solidFill>
                            <a:schemeClr val="dk1"/>
                          </a:solidFill>
                          <a:latin typeface="Arial" panose="020B0604020202020204"/>
                        </a:defRPr>
                      </a:lvl3pPr>
                      <a:lvl4pPr marL="1024277" algn="l" defTabSz="682851" rtl="0" eaLnBrk="1" latinLnBrk="0" hangingPunct="1">
                        <a:defRPr sz="1344" kern="1200">
                          <a:solidFill>
                            <a:schemeClr val="dk1"/>
                          </a:solidFill>
                          <a:latin typeface="Arial" panose="020B0604020202020204"/>
                        </a:defRPr>
                      </a:lvl4pPr>
                      <a:lvl5pPr marL="1365702" algn="l" defTabSz="682851" rtl="0" eaLnBrk="1" latinLnBrk="0" hangingPunct="1">
                        <a:defRPr sz="1344" kern="1200">
                          <a:solidFill>
                            <a:schemeClr val="dk1"/>
                          </a:solidFill>
                          <a:latin typeface="Arial" panose="020B0604020202020204"/>
                        </a:defRPr>
                      </a:lvl5pPr>
                      <a:lvl6pPr marL="1707128" algn="l" defTabSz="682851" rtl="0" eaLnBrk="1" latinLnBrk="0" hangingPunct="1">
                        <a:defRPr sz="1344" kern="1200">
                          <a:solidFill>
                            <a:schemeClr val="dk1"/>
                          </a:solidFill>
                          <a:latin typeface="Arial" panose="020B0604020202020204"/>
                        </a:defRPr>
                      </a:lvl6pPr>
                      <a:lvl7pPr marL="2048553" algn="l" defTabSz="682851" rtl="0" eaLnBrk="1" latinLnBrk="0" hangingPunct="1">
                        <a:defRPr sz="1344" kern="1200">
                          <a:solidFill>
                            <a:schemeClr val="dk1"/>
                          </a:solidFill>
                          <a:latin typeface="Arial" panose="020B0604020202020204"/>
                        </a:defRPr>
                      </a:lvl7pPr>
                      <a:lvl8pPr marL="2389979" algn="l" defTabSz="682851" rtl="0" eaLnBrk="1" latinLnBrk="0" hangingPunct="1">
                        <a:defRPr sz="1344" kern="1200">
                          <a:solidFill>
                            <a:schemeClr val="dk1"/>
                          </a:solidFill>
                          <a:latin typeface="Arial" panose="020B0604020202020204"/>
                        </a:defRPr>
                      </a:lvl8pPr>
                      <a:lvl9pPr marL="2731404" algn="l" defTabSz="682851" rtl="0" eaLnBrk="1" latinLnBrk="0" hangingPunct="1">
                        <a:defRPr sz="1344" kern="1200">
                          <a:solidFill>
                            <a:schemeClr val="dk1"/>
                          </a:solidFill>
                          <a:latin typeface="Arial" panose="020B0604020202020204"/>
                        </a:defRPr>
                      </a:lvl9pPr>
                    </a:lstStyle>
                    <a:p>
                      <a:pPr marL="0" marR="0" algn="ctr">
                        <a:lnSpc>
                          <a:spcPct val="106000"/>
                        </a:lnSpc>
                        <a:spcBef>
                          <a:spcPts val="0"/>
                        </a:spcBef>
                        <a:spcAft>
                          <a:spcPts val="0"/>
                        </a:spcAft>
                      </a:pPr>
                      <a:r>
                        <a:rPr lang="de-DE" sz="14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35 (70)</a:t>
                      </a:r>
                      <a:endParaRPr lang="de-DE"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F9FA"/>
                    </a:solidFill>
                  </a:tcPr>
                </a:tc>
                <a:tc>
                  <a:txBody>
                    <a:bodyPr/>
                    <a:lstStyle>
                      <a:lvl1pPr marL="0" algn="l" defTabSz="682851" rtl="0" eaLnBrk="1" latinLnBrk="0" hangingPunct="1">
                        <a:defRPr sz="1344" kern="1200">
                          <a:solidFill>
                            <a:schemeClr val="dk1"/>
                          </a:solidFill>
                          <a:latin typeface="Arial" panose="020B0604020202020204"/>
                        </a:defRPr>
                      </a:lvl1pPr>
                      <a:lvl2pPr marL="341426" algn="l" defTabSz="682851" rtl="0" eaLnBrk="1" latinLnBrk="0" hangingPunct="1">
                        <a:defRPr sz="1344" kern="1200">
                          <a:solidFill>
                            <a:schemeClr val="dk1"/>
                          </a:solidFill>
                          <a:latin typeface="Arial" panose="020B0604020202020204"/>
                        </a:defRPr>
                      </a:lvl2pPr>
                      <a:lvl3pPr marL="682851" algn="l" defTabSz="682851" rtl="0" eaLnBrk="1" latinLnBrk="0" hangingPunct="1">
                        <a:defRPr sz="1344" kern="1200">
                          <a:solidFill>
                            <a:schemeClr val="dk1"/>
                          </a:solidFill>
                          <a:latin typeface="Arial" panose="020B0604020202020204"/>
                        </a:defRPr>
                      </a:lvl3pPr>
                      <a:lvl4pPr marL="1024277" algn="l" defTabSz="682851" rtl="0" eaLnBrk="1" latinLnBrk="0" hangingPunct="1">
                        <a:defRPr sz="1344" kern="1200">
                          <a:solidFill>
                            <a:schemeClr val="dk1"/>
                          </a:solidFill>
                          <a:latin typeface="Arial" panose="020B0604020202020204"/>
                        </a:defRPr>
                      </a:lvl4pPr>
                      <a:lvl5pPr marL="1365702" algn="l" defTabSz="682851" rtl="0" eaLnBrk="1" latinLnBrk="0" hangingPunct="1">
                        <a:defRPr sz="1344" kern="1200">
                          <a:solidFill>
                            <a:schemeClr val="dk1"/>
                          </a:solidFill>
                          <a:latin typeface="Arial" panose="020B0604020202020204"/>
                        </a:defRPr>
                      </a:lvl5pPr>
                      <a:lvl6pPr marL="1707128" algn="l" defTabSz="682851" rtl="0" eaLnBrk="1" latinLnBrk="0" hangingPunct="1">
                        <a:defRPr sz="1344" kern="1200">
                          <a:solidFill>
                            <a:schemeClr val="dk1"/>
                          </a:solidFill>
                          <a:latin typeface="Arial" panose="020B0604020202020204"/>
                        </a:defRPr>
                      </a:lvl6pPr>
                      <a:lvl7pPr marL="2048553" algn="l" defTabSz="682851" rtl="0" eaLnBrk="1" latinLnBrk="0" hangingPunct="1">
                        <a:defRPr sz="1344" kern="1200">
                          <a:solidFill>
                            <a:schemeClr val="dk1"/>
                          </a:solidFill>
                          <a:latin typeface="Arial" panose="020B0604020202020204"/>
                        </a:defRPr>
                      </a:lvl7pPr>
                      <a:lvl8pPr marL="2389979" algn="l" defTabSz="682851" rtl="0" eaLnBrk="1" latinLnBrk="0" hangingPunct="1">
                        <a:defRPr sz="1344" kern="1200">
                          <a:solidFill>
                            <a:schemeClr val="dk1"/>
                          </a:solidFill>
                          <a:latin typeface="Arial" panose="020B0604020202020204"/>
                        </a:defRPr>
                      </a:lvl8pPr>
                      <a:lvl9pPr marL="2731404" algn="l" defTabSz="682851" rtl="0" eaLnBrk="1" latinLnBrk="0" hangingPunct="1">
                        <a:defRPr sz="1344" kern="1200">
                          <a:solidFill>
                            <a:schemeClr val="dk1"/>
                          </a:solidFill>
                          <a:latin typeface="Arial" panose="020B0604020202020204"/>
                        </a:defRPr>
                      </a:lvl9pPr>
                    </a:lstStyle>
                    <a:p>
                      <a:pPr marL="0" marR="0" algn="ctr">
                        <a:lnSpc>
                          <a:spcPct val="106000"/>
                        </a:lnSpc>
                        <a:spcBef>
                          <a:spcPts val="0"/>
                        </a:spcBef>
                        <a:spcAft>
                          <a:spcPts val="0"/>
                        </a:spcAft>
                      </a:pPr>
                      <a:r>
                        <a:rPr lang="de-DE" sz="14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38 (76)</a:t>
                      </a:r>
                      <a:endParaRPr lang="de-DE"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F9FA"/>
                    </a:solidFill>
                  </a:tcPr>
                </a:tc>
                <a:extLst>
                  <a:ext uri="{0D108BD9-81ED-4DB2-BD59-A6C34878D82A}">
                    <a16:rowId xmlns:a16="http://schemas.microsoft.com/office/drawing/2014/main" val="2049435976"/>
                  </a:ext>
                </a:extLst>
              </a:tr>
              <a:tr h="475089">
                <a:tc rowSpan="3">
                  <a:txBody>
                    <a:bodyPr/>
                    <a:lstStyle>
                      <a:lvl1pPr marL="0" algn="l" defTabSz="682851" rtl="0" eaLnBrk="1" latinLnBrk="0" hangingPunct="1">
                        <a:defRPr sz="1344" kern="1200">
                          <a:solidFill>
                            <a:schemeClr val="dk1"/>
                          </a:solidFill>
                          <a:latin typeface="Arial" panose="020B0604020202020204"/>
                        </a:defRPr>
                      </a:lvl1pPr>
                      <a:lvl2pPr marL="341426" algn="l" defTabSz="682851" rtl="0" eaLnBrk="1" latinLnBrk="0" hangingPunct="1">
                        <a:defRPr sz="1344" kern="1200">
                          <a:solidFill>
                            <a:schemeClr val="dk1"/>
                          </a:solidFill>
                          <a:latin typeface="Arial" panose="020B0604020202020204"/>
                        </a:defRPr>
                      </a:lvl2pPr>
                      <a:lvl3pPr marL="682851" algn="l" defTabSz="682851" rtl="0" eaLnBrk="1" latinLnBrk="0" hangingPunct="1">
                        <a:defRPr sz="1344" kern="1200">
                          <a:solidFill>
                            <a:schemeClr val="dk1"/>
                          </a:solidFill>
                          <a:latin typeface="Arial" panose="020B0604020202020204"/>
                        </a:defRPr>
                      </a:lvl3pPr>
                      <a:lvl4pPr marL="1024277" algn="l" defTabSz="682851" rtl="0" eaLnBrk="1" latinLnBrk="0" hangingPunct="1">
                        <a:defRPr sz="1344" kern="1200">
                          <a:solidFill>
                            <a:schemeClr val="dk1"/>
                          </a:solidFill>
                          <a:latin typeface="Arial" panose="020B0604020202020204"/>
                        </a:defRPr>
                      </a:lvl4pPr>
                      <a:lvl5pPr marL="1365702" algn="l" defTabSz="682851" rtl="0" eaLnBrk="1" latinLnBrk="0" hangingPunct="1">
                        <a:defRPr sz="1344" kern="1200">
                          <a:solidFill>
                            <a:schemeClr val="dk1"/>
                          </a:solidFill>
                          <a:latin typeface="Arial" panose="020B0604020202020204"/>
                        </a:defRPr>
                      </a:lvl5pPr>
                      <a:lvl6pPr marL="1707128" algn="l" defTabSz="682851" rtl="0" eaLnBrk="1" latinLnBrk="0" hangingPunct="1">
                        <a:defRPr sz="1344" kern="1200">
                          <a:solidFill>
                            <a:schemeClr val="dk1"/>
                          </a:solidFill>
                          <a:latin typeface="Arial" panose="020B0604020202020204"/>
                        </a:defRPr>
                      </a:lvl6pPr>
                      <a:lvl7pPr marL="2048553" algn="l" defTabSz="682851" rtl="0" eaLnBrk="1" latinLnBrk="0" hangingPunct="1">
                        <a:defRPr sz="1344" kern="1200">
                          <a:solidFill>
                            <a:schemeClr val="dk1"/>
                          </a:solidFill>
                          <a:latin typeface="Arial" panose="020B0604020202020204"/>
                        </a:defRPr>
                      </a:lvl7pPr>
                      <a:lvl8pPr marL="2389979" algn="l" defTabSz="682851" rtl="0" eaLnBrk="1" latinLnBrk="0" hangingPunct="1">
                        <a:defRPr sz="1344" kern="1200">
                          <a:solidFill>
                            <a:schemeClr val="dk1"/>
                          </a:solidFill>
                          <a:latin typeface="Arial" panose="020B0604020202020204"/>
                        </a:defRPr>
                      </a:lvl8pPr>
                      <a:lvl9pPr marL="2731404" algn="l" defTabSz="682851" rtl="0" eaLnBrk="1" latinLnBrk="0" hangingPunct="1">
                        <a:defRPr sz="1344"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Ethnie, n (%)</a:t>
                      </a:r>
                      <a:endParaRPr lang="fr-FR" sz="1400" b="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F3F4"/>
                    </a:solidFill>
                  </a:tcPr>
                </a:tc>
                <a:tc>
                  <a:txBody>
                    <a:bodyPr/>
                    <a:lstStyle>
                      <a:lvl1pPr marL="0" algn="l" defTabSz="682851" rtl="0" eaLnBrk="1" latinLnBrk="0" hangingPunct="1">
                        <a:defRPr sz="1344" kern="1200">
                          <a:solidFill>
                            <a:schemeClr val="dk1"/>
                          </a:solidFill>
                          <a:latin typeface="Arial" panose="020B0604020202020204"/>
                        </a:defRPr>
                      </a:lvl1pPr>
                      <a:lvl2pPr marL="341426" algn="l" defTabSz="682851" rtl="0" eaLnBrk="1" latinLnBrk="0" hangingPunct="1">
                        <a:defRPr sz="1344" kern="1200">
                          <a:solidFill>
                            <a:schemeClr val="dk1"/>
                          </a:solidFill>
                          <a:latin typeface="Arial" panose="020B0604020202020204"/>
                        </a:defRPr>
                      </a:lvl2pPr>
                      <a:lvl3pPr marL="682851" algn="l" defTabSz="682851" rtl="0" eaLnBrk="1" latinLnBrk="0" hangingPunct="1">
                        <a:defRPr sz="1344" kern="1200">
                          <a:solidFill>
                            <a:schemeClr val="dk1"/>
                          </a:solidFill>
                          <a:latin typeface="Arial" panose="020B0604020202020204"/>
                        </a:defRPr>
                      </a:lvl3pPr>
                      <a:lvl4pPr marL="1024277" algn="l" defTabSz="682851" rtl="0" eaLnBrk="1" latinLnBrk="0" hangingPunct="1">
                        <a:defRPr sz="1344" kern="1200">
                          <a:solidFill>
                            <a:schemeClr val="dk1"/>
                          </a:solidFill>
                          <a:latin typeface="Arial" panose="020B0604020202020204"/>
                        </a:defRPr>
                      </a:lvl4pPr>
                      <a:lvl5pPr marL="1365702" algn="l" defTabSz="682851" rtl="0" eaLnBrk="1" latinLnBrk="0" hangingPunct="1">
                        <a:defRPr sz="1344" kern="1200">
                          <a:solidFill>
                            <a:schemeClr val="dk1"/>
                          </a:solidFill>
                          <a:latin typeface="Arial" panose="020B0604020202020204"/>
                        </a:defRPr>
                      </a:lvl5pPr>
                      <a:lvl6pPr marL="1707128" algn="l" defTabSz="682851" rtl="0" eaLnBrk="1" latinLnBrk="0" hangingPunct="1">
                        <a:defRPr sz="1344" kern="1200">
                          <a:solidFill>
                            <a:schemeClr val="dk1"/>
                          </a:solidFill>
                          <a:latin typeface="Arial" panose="020B0604020202020204"/>
                        </a:defRPr>
                      </a:lvl6pPr>
                      <a:lvl7pPr marL="2048553" algn="l" defTabSz="682851" rtl="0" eaLnBrk="1" latinLnBrk="0" hangingPunct="1">
                        <a:defRPr sz="1344" kern="1200">
                          <a:solidFill>
                            <a:schemeClr val="dk1"/>
                          </a:solidFill>
                          <a:latin typeface="Arial" panose="020B0604020202020204"/>
                        </a:defRPr>
                      </a:lvl7pPr>
                      <a:lvl8pPr marL="2389979" algn="l" defTabSz="682851" rtl="0" eaLnBrk="1" latinLnBrk="0" hangingPunct="1">
                        <a:defRPr sz="1344" kern="1200">
                          <a:solidFill>
                            <a:schemeClr val="dk1"/>
                          </a:solidFill>
                          <a:latin typeface="Arial" panose="020B0604020202020204"/>
                        </a:defRPr>
                      </a:lvl8pPr>
                      <a:lvl9pPr marL="2731404" algn="l" defTabSz="682851" rtl="0" eaLnBrk="1" latinLnBrk="0" hangingPunct="1">
                        <a:defRPr sz="1344" kern="1200">
                          <a:solidFill>
                            <a:schemeClr val="dk1"/>
                          </a:solidFill>
                          <a:latin typeface="Arial" panose="020B0604020202020204"/>
                        </a:defRPr>
                      </a:lvl9pPr>
                    </a:lstStyle>
                    <a:p>
                      <a:pPr marL="274320" marR="0" lvl="0" indent="0" algn="l" defTabSz="914400" rtl="0" eaLnBrk="1" fontAlgn="auto" latinLnBrk="0" hangingPunct="1">
                        <a:lnSpc>
                          <a:spcPct val="100000"/>
                        </a:lnSpc>
                        <a:spcBef>
                          <a:spcPts val="0"/>
                        </a:spcBef>
                        <a:spcAft>
                          <a:spcPts val="0"/>
                        </a:spcAft>
                        <a:buClrTx/>
                        <a:buSzTx/>
                        <a:buFontTx/>
                        <a:buNone/>
                        <a:tabLst/>
                        <a:defRPr/>
                      </a:pPr>
                      <a:r>
                        <a:rPr lang="fr-FR" sz="1400" b="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Caucasienne</a:t>
                      </a: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F3F4"/>
                    </a:solidFill>
                  </a:tcPr>
                </a:tc>
                <a:tc>
                  <a:txBody>
                    <a:bodyPr/>
                    <a:lstStyle>
                      <a:lvl1pPr marL="0" algn="l" defTabSz="682851" rtl="0" eaLnBrk="1" latinLnBrk="0" hangingPunct="1">
                        <a:defRPr sz="1344" kern="1200">
                          <a:solidFill>
                            <a:schemeClr val="dk1"/>
                          </a:solidFill>
                          <a:latin typeface="Arial" panose="020B0604020202020204"/>
                        </a:defRPr>
                      </a:lvl1pPr>
                      <a:lvl2pPr marL="341426" algn="l" defTabSz="682851" rtl="0" eaLnBrk="1" latinLnBrk="0" hangingPunct="1">
                        <a:defRPr sz="1344" kern="1200">
                          <a:solidFill>
                            <a:schemeClr val="dk1"/>
                          </a:solidFill>
                          <a:latin typeface="Arial" panose="020B0604020202020204"/>
                        </a:defRPr>
                      </a:lvl2pPr>
                      <a:lvl3pPr marL="682851" algn="l" defTabSz="682851" rtl="0" eaLnBrk="1" latinLnBrk="0" hangingPunct="1">
                        <a:defRPr sz="1344" kern="1200">
                          <a:solidFill>
                            <a:schemeClr val="dk1"/>
                          </a:solidFill>
                          <a:latin typeface="Arial" panose="020B0604020202020204"/>
                        </a:defRPr>
                      </a:lvl3pPr>
                      <a:lvl4pPr marL="1024277" algn="l" defTabSz="682851" rtl="0" eaLnBrk="1" latinLnBrk="0" hangingPunct="1">
                        <a:defRPr sz="1344" kern="1200">
                          <a:solidFill>
                            <a:schemeClr val="dk1"/>
                          </a:solidFill>
                          <a:latin typeface="Arial" panose="020B0604020202020204"/>
                        </a:defRPr>
                      </a:lvl4pPr>
                      <a:lvl5pPr marL="1365702" algn="l" defTabSz="682851" rtl="0" eaLnBrk="1" latinLnBrk="0" hangingPunct="1">
                        <a:defRPr sz="1344" kern="1200">
                          <a:solidFill>
                            <a:schemeClr val="dk1"/>
                          </a:solidFill>
                          <a:latin typeface="Arial" panose="020B0604020202020204"/>
                        </a:defRPr>
                      </a:lvl5pPr>
                      <a:lvl6pPr marL="1707128" algn="l" defTabSz="682851" rtl="0" eaLnBrk="1" latinLnBrk="0" hangingPunct="1">
                        <a:defRPr sz="1344" kern="1200">
                          <a:solidFill>
                            <a:schemeClr val="dk1"/>
                          </a:solidFill>
                          <a:latin typeface="Arial" panose="020B0604020202020204"/>
                        </a:defRPr>
                      </a:lvl6pPr>
                      <a:lvl7pPr marL="2048553" algn="l" defTabSz="682851" rtl="0" eaLnBrk="1" latinLnBrk="0" hangingPunct="1">
                        <a:defRPr sz="1344" kern="1200">
                          <a:solidFill>
                            <a:schemeClr val="dk1"/>
                          </a:solidFill>
                          <a:latin typeface="Arial" panose="020B0604020202020204"/>
                        </a:defRPr>
                      </a:lvl7pPr>
                      <a:lvl8pPr marL="2389979" algn="l" defTabSz="682851" rtl="0" eaLnBrk="1" latinLnBrk="0" hangingPunct="1">
                        <a:defRPr sz="1344" kern="1200">
                          <a:solidFill>
                            <a:schemeClr val="dk1"/>
                          </a:solidFill>
                          <a:latin typeface="Arial" panose="020B0604020202020204"/>
                        </a:defRPr>
                      </a:lvl8pPr>
                      <a:lvl9pPr marL="2731404" algn="l" defTabSz="682851" rtl="0" eaLnBrk="1" latinLnBrk="0" hangingPunct="1">
                        <a:defRPr sz="1344" kern="1200">
                          <a:solidFill>
                            <a:schemeClr val="dk1"/>
                          </a:solidFill>
                          <a:latin typeface="Arial" panose="020B0604020202020204"/>
                        </a:defRPr>
                      </a:lvl9p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de-DE" sz="14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20 (83)</a:t>
                      </a:r>
                      <a:endParaRPr lang="de-DE"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F3F4"/>
                    </a:solidFill>
                  </a:tcPr>
                </a:tc>
                <a:tc>
                  <a:txBody>
                    <a:bodyPr/>
                    <a:lstStyle>
                      <a:lvl1pPr marL="0" algn="l" defTabSz="682851" rtl="0" eaLnBrk="1" latinLnBrk="0" hangingPunct="1">
                        <a:defRPr sz="1344" kern="1200">
                          <a:solidFill>
                            <a:schemeClr val="dk1"/>
                          </a:solidFill>
                          <a:latin typeface="Arial" panose="020B0604020202020204"/>
                        </a:defRPr>
                      </a:lvl1pPr>
                      <a:lvl2pPr marL="341426" algn="l" defTabSz="682851" rtl="0" eaLnBrk="1" latinLnBrk="0" hangingPunct="1">
                        <a:defRPr sz="1344" kern="1200">
                          <a:solidFill>
                            <a:schemeClr val="dk1"/>
                          </a:solidFill>
                          <a:latin typeface="Arial" panose="020B0604020202020204"/>
                        </a:defRPr>
                      </a:lvl2pPr>
                      <a:lvl3pPr marL="682851" algn="l" defTabSz="682851" rtl="0" eaLnBrk="1" latinLnBrk="0" hangingPunct="1">
                        <a:defRPr sz="1344" kern="1200">
                          <a:solidFill>
                            <a:schemeClr val="dk1"/>
                          </a:solidFill>
                          <a:latin typeface="Arial" panose="020B0604020202020204"/>
                        </a:defRPr>
                      </a:lvl3pPr>
                      <a:lvl4pPr marL="1024277" algn="l" defTabSz="682851" rtl="0" eaLnBrk="1" latinLnBrk="0" hangingPunct="1">
                        <a:defRPr sz="1344" kern="1200">
                          <a:solidFill>
                            <a:schemeClr val="dk1"/>
                          </a:solidFill>
                          <a:latin typeface="Arial" panose="020B0604020202020204"/>
                        </a:defRPr>
                      </a:lvl4pPr>
                      <a:lvl5pPr marL="1365702" algn="l" defTabSz="682851" rtl="0" eaLnBrk="1" latinLnBrk="0" hangingPunct="1">
                        <a:defRPr sz="1344" kern="1200">
                          <a:solidFill>
                            <a:schemeClr val="dk1"/>
                          </a:solidFill>
                          <a:latin typeface="Arial" panose="020B0604020202020204"/>
                        </a:defRPr>
                      </a:lvl5pPr>
                      <a:lvl6pPr marL="1707128" algn="l" defTabSz="682851" rtl="0" eaLnBrk="1" latinLnBrk="0" hangingPunct="1">
                        <a:defRPr sz="1344" kern="1200">
                          <a:solidFill>
                            <a:schemeClr val="dk1"/>
                          </a:solidFill>
                          <a:latin typeface="Arial" panose="020B0604020202020204"/>
                        </a:defRPr>
                      </a:lvl6pPr>
                      <a:lvl7pPr marL="2048553" algn="l" defTabSz="682851" rtl="0" eaLnBrk="1" latinLnBrk="0" hangingPunct="1">
                        <a:defRPr sz="1344" kern="1200">
                          <a:solidFill>
                            <a:schemeClr val="dk1"/>
                          </a:solidFill>
                          <a:latin typeface="Arial" panose="020B0604020202020204"/>
                        </a:defRPr>
                      </a:lvl7pPr>
                      <a:lvl8pPr marL="2389979" algn="l" defTabSz="682851" rtl="0" eaLnBrk="1" latinLnBrk="0" hangingPunct="1">
                        <a:defRPr sz="1344" kern="1200">
                          <a:solidFill>
                            <a:schemeClr val="dk1"/>
                          </a:solidFill>
                          <a:latin typeface="Arial" panose="020B0604020202020204"/>
                        </a:defRPr>
                      </a:lvl8pPr>
                      <a:lvl9pPr marL="2731404" algn="l" defTabSz="682851" rtl="0" eaLnBrk="1" latinLnBrk="0" hangingPunct="1">
                        <a:defRPr sz="1344" kern="1200">
                          <a:solidFill>
                            <a:schemeClr val="dk1"/>
                          </a:solidFill>
                          <a:latin typeface="Arial" panose="020B0604020202020204"/>
                        </a:defRPr>
                      </a:lvl9p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de-DE" sz="1400" b="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44 (88)</a:t>
                      </a:r>
                      <a:endParaRPr lang="de-DE" sz="14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F3F4"/>
                    </a:solidFill>
                  </a:tcPr>
                </a:tc>
                <a:tc>
                  <a:txBody>
                    <a:bodyPr/>
                    <a:lstStyle>
                      <a:lvl1pPr marL="0" algn="l" defTabSz="682851" rtl="0" eaLnBrk="1" latinLnBrk="0" hangingPunct="1">
                        <a:defRPr sz="1344" kern="1200">
                          <a:solidFill>
                            <a:schemeClr val="dk1"/>
                          </a:solidFill>
                          <a:latin typeface="Arial" panose="020B0604020202020204"/>
                        </a:defRPr>
                      </a:lvl1pPr>
                      <a:lvl2pPr marL="341426" algn="l" defTabSz="682851" rtl="0" eaLnBrk="1" latinLnBrk="0" hangingPunct="1">
                        <a:defRPr sz="1344" kern="1200">
                          <a:solidFill>
                            <a:schemeClr val="dk1"/>
                          </a:solidFill>
                          <a:latin typeface="Arial" panose="020B0604020202020204"/>
                        </a:defRPr>
                      </a:lvl2pPr>
                      <a:lvl3pPr marL="682851" algn="l" defTabSz="682851" rtl="0" eaLnBrk="1" latinLnBrk="0" hangingPunct="1">
                        <a:defRPr sz="1344" kern="1200">
                          <a:solidFill>
                            <a:schemeClr val="dk1"/>
                          </a:solidFill>
                          <a:latin typeface="Arial" panose="020B0604020202020204"/>
                        </a:defRPr>
                      </a:lvl3pPr>
                      <a:lvl4pPr marL="1024277" algn="l" defTabSz="682851" rtl="0" eaLnBrk="1" latinLnBrk="0" hangingPunct="1">
                        <a:defRPr sz="1344" kern="1200">
                          <a:solidFill>
                            <a:schemeClr val="dk1"/>
                          </a:solidFill>
                          <a:latin typeface="Arial" panose="020B0604020202020204"/>
                        </a:defRPr>
                      </a:lvl4pPr>
                      <a:lvl5pPr marL="1365702" algn="l" defTabSz="682851" rtl="0" eaLnBrk="1" latinLnBrk="0" hangingPunct="1">
                        <a:defRPr sz="1344" kern="1200">
                          <a:solidFill>
                            <a:schemeClr val="dk1"/>
                          </a:solidFill>
                          <a:latin typeface="Arial" panose="020B0604020202020204"/>
                        </a:defRPr>
                      </a:lvl5pPr>
                      <a:lvl6pPr marL="1707128" algn="l" defTabSz="682851" rtl="0" eaLnBrk="1" latinLnBrk="0" hangingPunct="1">
                        <a:defRPr sz="1344" kern="1200">
                          <a:solidFill>
                            <a:schemeClr val="dk1"/>
                          </a:solidFill>
                          <a:latin typeface="Arial" panose="020B0604020202020204"/>
                        </a:defRPr>
                      </a:lvl6pPr>
                      <a:lvl7pPr marL="2048553" algn="l" defTabSz="682851" rtl="0" eaLnBrk="1" latinLnBrk="0" hangingPunct="1">
                        <a:defRPr sz="1344" kern="1200">
                          <a:solidFill>
                            <a:schemeClr val="dk1"/>
                          </a:solidFill>
                          <a:latin typeface="Arial" panose="020B0604020202020204"/>
                        </a:defRPr>
                      </a:lvl7pPr>
                      <a:lvl8pPr marL="2389979" algn="l" defTabSz="682851" rtl="0" eaLnBrk="1" latinLnBrk="0" hangingPunct="1">
                        <a:defRPr sz="1344" kern="1200">
                          <a:solidFill>
                            <a:schemeClr val="dk1"/>
                          </a:solidFill>
                          <a:latin typeface="Arial" panose="020B0604020202020204"/>
                        </a:defRPr>
                      </a:lvl8pPr>
                      <a:lvl9pPr marL="2731404" algn="l" defTabSz="682851" rtl="0" eaLnBrk="1" latinLnBrk="0" hangingPunct="1">
                        <a:defRPr sz="1344" kern="1200">
                          <a:solidFill>
                            <a:schemeClr val="dk1"/>
                          </a:solidFill>
                          <a:latin typeface="Arial" panose="020B0604020202020204"/>
                        </a:defRPr>
                      </a:lvl9p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de-DE" sz="14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43 (86)</a:t>
                      </a:r>
                      <a:endParaRPr lang="de-DE"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F3F4"/>
                    </a:solidFill>
                  </a:tcPr>
                </a:tc>
                <a:tc>
                  <a:txBody>
                    <a:bodyPr/>
                    <a:lstStyle>
                      <a:lvl1pPr marL="0" algn="l" defTabSz="682851" rtl="0" eaLnBrk="1" latinLnBrk="0" hangingPunct="1">
                        <a:defRPr sz="1344" kern="1200">
                          <a:solidFill>
                            <a:schemeClr val="dk1"/>
                          </a:solidFill>
                          <a:latin typeface="Arial" panose="020B0604020202020204"/>
                        </a:defRPr>
                      </a:lvl1pPr>
                      <a:lvl2pPr marL="341426" algn="l" defTabSz="682851" rtl="0" eaLnBrk="1" latinLnBrk="0" hangingPunct="1">
                        <a:defRPr sz="1344" kern="1200">
                          <a:solidFill>
                            <a:schemeClr val="dk1"/>
                          </a:solidFill>
                          <a:latin typeface="Arial" panose="020B0604020202020204"/>
                        </a:defRPr>
                      </a:lvl2pPr>
                      <a:lvl3pPr marL="682851" algn="l" defTabSz="682851" rtl="0" eaLnBrk="1" latinLnBrk="0" hangingPunct="1">
                        <a:defRPr sz="1344" kern="1200">
                          <a:solidFill>
                            <a:schemeClr val="dk1"/>
                          </a:solidFill>
                          <a:latin typeface="Arial" panose="020B0604020202020204"/>
                        </a:defRPr>
                      </a:lvl3pPr>
                      <a:lvl4pPr marL="1024277" algn="l" defTabSz="682851" rtl="0" eaLnBrk="1" latinLnBrk="0" hangingPunct="1">
                        <a:defRPr sz="1344" kern="1200">
                          <a:solidFill>
                            <a:schemeClr val="dk1"/>
                          </a:solidFill>
                          <a:latin typeface="Arial" panose="020B0604020202020204"/>
                        </a:defRPr>
                      </a:lvl4pPr>
                      <a:lvl5pPr marL="1365702" algn="l" defTabSz="682851" rtl="0" eaLnBrk="1" latinLnBrk="0" hangingPunct="1">
                        <a:defRPr sz="1344" kern="1200">
                          <a:solidFill>
                            <a:schemeClr val="dk1"/>
                          </a:solidFill>
                          <a:latin typeface="Arial" panose="020B0604020202020204"/>
                        </a:defRPr>
                      </a:lvl5pPr>
                      <a:lvl6pPr marL="1707128" algn="l" defTabSz="682851" rtl="0" eaLnBrk="1" latinLnBrk="0" hangingPunct="1">
                        <a:defRPr sz="1344" kern="1200">
                          <a:solidFill>
                            <a:schemeClr val="dk1"/>
                          </a:solidFill>
                          <a:latin typeface="Arial" panose="020B0604020202020204"/>
                        </a:defRPr>
                      </a:lvl6pPr>
                      <a:lvl7pPr marL="2048553" algn="l" defTabSz="682851" rtl="0" eaLnBrk="1" latinLnBrk="0" hangingPunct="1">
                        <a:defRPr sz="1344" kern="1200">
                          <a:solidFill>
                            <a:schemeClr val="dk1"/>
                          </a:solidFill>
                          <a:latin typeface="Arial" panose="020B0604020202020204"/>
                        </a:defRPr>
                      </a:lvl7pPr>
                      <a:lvl8pPr marL="2389979" algn="l" defTabSz="682851" rtl="0" eaLnBrk="1" latinLnBrk="0" hangingPunct="1">
                        <a:defRPr sz="1344" kern="1200">
                          <a:solidFill>
                            <a:schemeClr val="dk1"/>
                          </a:solidFill>
                          <a:latin typeface="Arial" panose="020B0604020202020204"/>
                        </a:defRPr>
                      </a:lvl8pPr>
                      <a:lvl9pPr marL="2731404" algn="l" defTabSz="682851" rtl="0" eaLnBrk="1" latinLnBrk="0" hangingPunct="1">
                        <a:defRPr sz="1344" kern="1200">
                          <a:solidFill>
                            <a:schemeClr val="dk1"/>
                          </a:solidFill>
                          <a:latin typeface="Arial" panose="020B0604020202020204"/>
                        </a:defRPr>
                      </a:lvl9p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de-DE" sz="1400" b="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44 (88)</a:t>
                      </a:r>
                      <a:endParaRPr lang="de-DE" sz="14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F3F4"/>
                    </a:solidFill>
                  </a:tcPr>
                </a:tc>
                <a:extLst>
                  <a:ext uri="{0D108BD9-81ED-4DB2-BD59-A6C34878D82A}">
                    <a16:rowId xmlns:a16="http://schemas.microsoft.com/office/drawing/2014/main" val="1646546463"/>
                  </a:ext>
                </a:extLst>
              </a:tr>
              <a:tr h="276900">
                <a:tc vMerge="1">
                  <a:txBody>
                    <a:bodyPr/>
                    <a:lstStyle>
                      <a:lvl1pPr marL="0" algn="l" defTabSz="682851" rtl="0" eaLnBrk="1" latinLnBrk="0" hangingPunct="1">
                        <a:defRPr sz="1344" kern="1200">
                          <a:solidFill>
                            <a:schemeClr val="dk1"/>
                          </a:solidFill>
                          <a:latin typeface="Arial" panose="020B0604020202020204"/>
                        </a:defRPr>
                      </a:lvl1pPr>
                      <a:lvl2pPr marL="341426" algn="l" defTabSz="682851" rtl="0" eaLnBrk="1" latinLnBrk="0" hangingPunct="1">
                        <a:defRPr sz="1344" kern="1200">
                          <a:solidFill>
                            <a:schemeClr val="dk1"/>
                          </a:solidFill>
                          <a:latin typeface="Arial" panose="020B0604020202020204"/>
                        </a:defRPr>
                      </a:lvl2pPr>
                      <a:lvl3pPr marL="682851" algn="l" defTabSz="682851" rtl="0" eaLnBrk="1" latinLnBrk="0" hangingPunct="1">
                        <a:defRPr sz="1344" kern="1200">
                          <a:solidFill>
                            <a:schemeClr val="dk1"/>
                          </a:solidFill>
                          <a:latin typeface="Arial" panose="020B0604020202020204"/>
                        </a:defRPr>
                      </a:lvl3pPr>
                      <a:lvl4pPr marL="1024277" algn="l" defTabSz="682851" rtl="0" eaLnBrk="1" latinLnBrk="0" hangingPunct="1">
                        <a:defRPr sz="1344" kern="1200">
                          <a:solidFill>
                            <a:schemeClr val="dk1"/>
                          </a:solidFill>
                          <a:latin typeface="Arial" panose="020B0604020202020204"/>
                        </a:defRPr>
                      </a:lvl4pPr>
                      <a:lvl5pPr marL="1365702" algn="l" defTabSz="682851" rtl="0" eaLnBrk="1" latinLnBrk="0" hangingPunct="1">
                        <a:defRPr sz="1344" kern="1200">
                          <a:solidFill>
                            <a:schemeClr val="dk1"/>
                          </a:solidFill>
                          <a:latin typeface="Arial" panose="020B0604020202020204"/>
                        </a:defRPr>
                      </a:lvl5pPr>
                      <a:lvl6pPr marL="1707128" algn="l" defTabSz="682851" rtl="0" eaLnBrk="1" latinLnBrk="0" hangingPunct="1">
                        <a:defRPr sz="1344" kern="1200">
                          <a:solidFill>
                            <a:schemeClr val="dk1"/>
                          </a:solidFill>
                          <a:latin typeface="Arial" panose="020B0604020202020204"/>
                        </a:defRPr>
                      </a:lvl6pPr>
                      <a:lvl7pPr marL="2048553" algn="l" defTabSz="682851" rtl="0" eaLnBrk="1" latinLnBrk="0" hangingPunct="1">
                        <a:defRPr sz="1344" kern="1200">
                          <a:solidFill>
                            <a:schemeClr val="dk1"/>
                          </a:solidFill>
                          <a:latin typeface="Arial" panose="020B0604020202020204"/>
                        </a:defRPr>
                      </a:lvl7pPr>
                      <a:lvl8pPr marL="2389979" algn="l" defTabSz="682851" rtl="0" eaLnBrk="1" latinLnBrk="0" hangingPunct="1">
                        <a:defRPr sz="1344" kern="1200">
                          <a:solidFill>
                            <a:schemeClr val="dk1"/>
                          </a:solidFill>
                          <a:latin typeface="Arial" panose="020B0604020202020204"/>
                        </a:defRPr>
                      </a:lvl8pPr>
                      <a:lvl9pPr marL="2731404" algn="l" defTabSz="682851" rtl="0" eaLnBrk="1" latinLnBrk="0" hangingPunct="1">
                        <a:defRPr sz="1344" kern="1200">
                          <a:solidFill>
                            <a:schemeClr val="dk1"/>
                          </a:solidFill>
                          <a:latin typeface="Arial" panose="020B0604020202020204"/>
                        </a:defRPr>
                      </a:lvl9pPr>
                    </a:lstStyle>
                    <a:p>
                      <a:pPr marL="274320" marR="0" lvl="0" indent="0" algn="l" defTabSz="914400" rtl="0" eaLnBrk="1" fontAlgn="auto" latinLnBrk="0" hangingPunct="1">
                        <a:lnSpc>
                          <a:spcPct val="100000"/>
                        </a:lnSpc>
                        <a:spcBef>
                          <a:spcPts val="0"/>
                        </a:spcBef>
                        <a:spcAft>
                          <a:spcPts val="0"/>
                        </a:spcAft>
                        <a:buClrTx/>
                        <a:buSzTx/>
                        <a:buFontTx/>
                        <a:buNone/>
                        <a:tabLst/>
                        <a:defRPr/>
                      </a:pPr>
                      <a:endParaRPr lang="en-US" sz="1000" b="1" kern="1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03661">
                        <a:tint val="20000"/>
                      </a:srgbClr>
                    </a:solidFill>
                  </a:tcPr>
                </a:tc>
                <a:tc>
                  <a:txBody>
                    <a:bodyPr/>
                    <a:lstStyle>
                      <a:lvl1pPr marL="0" algn="l" defTabSz="682851" rtl="0" eaLnBrk="1" latinLnBrk="0" hangingPunct="1">
                        <a:defRPr sz="1344" kern="1200">
                          <a:solidFill>
                            <a:schemeClr val="dk1"/>
                          </a:solidFill>
                          <a:latin typeface="Arial" panose="020B0604020202020204"/>
                        </a:defRPr>
                      </a:lvl1pPr>
                      <a:lvl2pPr marL="341426" algn="l" defTabSz="682851" rtl="0" eaLnBrk="1" latinLnBrk="0" hangingPunct="1">
                        <a:defRPr sz="1344" kern="1200">
                          <a:solidFill>
                            <a:schemeClr val="dk1"/>
                          </a:solidFill>
                          <a:latin typeface="Arial" panose="020B0604020202020204"/>
                        </a:defRPr>
                      </a:lvl2pPr>
                      <a:lvl3pPr marL="682851" algn="l" defTabSz="682851" rtl="0" eaLnBrk="1" latinLnBrk="0" hangingPunct="1">
                        <a:defRPr sz="1344" kern="1200">
                          <a:solidFill>
                            <a:schemeClr val="dk1"/>
                          </a:solidFill>
                          <a:latin typeface="Arial" panose="020B0604020202020204"/>
                        </a:defRPr>
                      </a:lvl3pPr>
                      <a:lvl4pPr marL="1024277" algn="l" defTabSz="682851" rtl="0" eaLnBrk="1" latinLnBrk="0" hangingPunct="1">
                        <a:defRPr sz="1344" kern="1200">
                          <a:solidFill>
                            <a:schemeClr val="dk1"/>
                          </a:solidFill>
                          <a:latin typeface="Arial" panose="020B0604020202020204"/>
                        </a:defRPr>
                      </a:lvl4pPr>
                      <a:lvl5pPr marL="1365702" algn="l" defTabSz="682851" rtl="0" eaLnBrk="1" latinLnBrk="0" hangingPunct="1">
                        <a:defRPr sz="1344" kern="1200">
                          <a:solidFill>
                            <a:schemeClr val="dk1"/>
                          </a:solidFill>
                          <a:latin typeface="Arial" panose="020B0604020202020204"/>
                        </a:defRPr>
                      </a:lvl5pPr>
                      <a:lvl6pPr marL="1707128" algn="l" defTabSz="682851" rtl="0" eaLnBrk="1" latinLnBrk="0" hangingPunct="1">
                        <a:defRPr sz="1344" kern="1200">
                          <a:solidFill>
                            <a:schemeClr val="dk1"/>
                          </a:solidFill>
                          <a:latin typeface="Arial" panose="020B0604020202020204"/>
                        </a:defRPr>
                      </a:lvl6pPr>
                      <a:lvl7pPr marL="2048553" algn="l" defTabSz="682851" rtl="0" eaLnBrk="1" latinLnBrk="0" hangingPunct="1">
                        <a:defRPr sz="1344" kern="1200">
                          <a:solidFill>
                            <a:schemeClr val="dk1"/>
                          </a:solidFill>
                          <a:latin typeface="Arial" panose="020B0604020202020204"/>
                        </a:defRPr>
                      </a:lvl7pPr>
                      <a:lvl8pPr marL="2389979" algn="l" defTabSz="682851" rtl="0" eaLnBrk="1" latinLnBrk="0" hangingPunct="1">
                        <a:defRPr sz="1344" kern="1200">
                          <a:solidFill>
                            <a:schemeClr val="dk1"/>
                          </a:solidFill>
                          <a:latin typeface="Arial" panose="020B0604020202020204"/>
                        </a:defRPr>
                      </a:lvl8pPr>
                      <a:lvl9pPr marL="2731404" algn="l" defTabSz="682851" rtl="0" eaLnBrk="1" latinLnBrk="0" hangingPunct="1">
                        <a:defRPr sz="1344" kern="1200">
                          <a:solidFill>
                            <a:schemeClr val="dk1"/>
                          </a:solidFill>
                          <a:latin typeface="Arial" panose="020B0604020202020204"/>
                        </a:defRPr>
                      </a:lvl9pPr>
                    </a:lstStyle>
                    <a:p>
                      <a:pPr marL="274320" marR="0" lvl="0" indent="0" algn="l" defTabSz="914400" rtl="0" eaLnBrk="1" fontAlgn="auto" latinLnBrk="0" hangingPunct="1">
                        <a:lnSpc>
                          <a:spcPct val="100000"/>
                        </a:lnSpc>
                        <a:spcBef>
                          <a:spcPts val="0"/>
                        </a:spcBef>
                        <a:spcAft>
                          <a:spcPts val="0"/>
                        </a:spcAft>
                        <a:buClrTx/>
                        <a:buSzTx/>
                        <a:buFontTx/>
                        <a:buNone/>
                        <a:tabLst/>
                        <a:defRPr/>
                      </a:pPr>
                      <a:r>
                        <a:rPr lang="fr-FR" sz="1400" b="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Asiatique</a:t>
                      </a:r>
                      <a:endParaRPr lang="fr-FR" sz="1400" b="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F3F4"/>
                    </a:solidFill>
                  </a:tcPr>
                </a:tc>
                <a:tc>
                  <a:txBody>
                    <a:bodyPr/>
                    <a:lstStyle>
                      <a:lvl1pPr marL="0" algn="l" defTabSz="682851" rtl="0" eaLnBrk="1" latinLnBrk="0" hangingPunct="1">
                        <a:defRPr sz="1344" kern="1200">
                          <a:solidFill>
                            <a:schemeClr val="dk1"/>
                          </a:solidFill>
                          <a:latin typeface="Arial" panose="020B0604020202020204"/>
                        </a:defRPr>
                      </a:lvl1pPr>
                      <a:lvl2pPr marL="341426" algn="l" defTabSz="682851" rtl="0" eaLnBrk="1" latinLnBrk="0" hangingPunct="1">
                        <a:defRPr sz="1344" kern="1200">
                          <a:solidFill>
                            <a:schemeClr val="dk1"/>
                          </a:solidFill>
                          <a:latin typeface="Arial" panose="020B0604020202020204"/>
                        </a:defRPr>
                      </a:lvl2pPr>
                      <a:lvl3pPr marL="682851" algn="l" defTabSz="682851" rtl="0" eaLnBrk="1" latinLnBrk="0" hangingPunct="1">
                        <a:defRPr sz="1344" kern="1200">
                          <a:solidFill>
                            <a:schemeClr val="dk1"/>
                          </a:solidFill>
                          <a:latin typeface="Arial" panose="020B0604020202020204"/>
                        </a:defRPr>
                      </a:lvl3pPr>
                      <a:lvl4pPr marL="1024277" algn="l" defTabSz="682851" rtl="0" eaLnBrk="1" latinLnBrk="0" hangingPunct="1">
                        <a:defRPr sz="1344" kern="1200">
                          <a:solidFill>
                            <a:schemeClr val="dk1"/>
                          </a:solidFill>
                          <a:latin typeface="Arial" panose="020B0604020202020204"/>
                        </a:defRPr>
                      </a:lvl4pPr>
                      <a:lvl5pPr marL="1365702" algn="l" defTabSz="682851" rtl="0" eaLnBrk="1" latinLnBrk="0" hangingPunct="1">
                        <a:defRPr sz="1344" kern="1200">
                          <a:solidFill>
                            <a:schemeClr val="dk1"/>
                          </a:solidFill>
                          <a:latin typeface="Arial" panose="020B0604020202020204"/>
                        </a:defRPr>
                      </a:lvl5pPr>
                      <a:lvl6pPr marL="1707128" algn="l" defTabSz="682851" rtl="0" eaLnBrk="1" latinLnBrk="0" hangingPunct="1">
                        <a:defRPr sz="1344" kern="1200">
                          <a:solidFill>
                            <a:schemeClr val="dk1"/>
                          </a:solidFill>
                          <a:latin typeface="Arial" panose="020B0604020202020204"/>
                        </a:defRPr>
                      </a:lvl6pPr>
                      <a:lvl7pPr marL="2048553" algn="l" defTabSz="682851" rtl="0" eaLnBrk="1" latinLnBrk="0" hangingPunct="1">
                        <a:defRPr sz="1344" kern="1200">
                          <a:solidFill>
                            <a:schemeClr val="dk1"/>
                          </a:solidFill>
                          <a:latin typeface="Arial" panose="020B0604020202020204"/>
                        </a:defRPr>
                      </a:lvl7pPr>
                      <a:lvl8pPr marL="2389979" algn="l" defTabSz="682851" rtl="0" eaLnBrk="1" latinLnBrk="0" hangingPunct="1">
                        <a:defRPr sz="1344" kern="1200">
                          <a:solidFill>
                            <a:schemeClr val="dk1"/>
                          </a:solidFill>
                          <a:latin typeface="Arial" panose="020B0604020202020204"/>
                        </a:defRPr>
                      </a:lvl8pPr>
                      <a:lvl9pPr marL="2731404" algn="l" defTabSz="682851" rtl="0" eaLnBrk="1" latinLnBrk="0" hangingPunct="1">
                        <a:defRPr sz="1344" kern="1200">
                          <a:solidFill>
                            <a:schemeClr val="dk1"/>
                          </a:solidFill>
                          <a:latin typeface="Arial" panose="020B0604020202020204"/>
                        </a:defRPr>
                      </a:lvl9p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de-DE" sz="14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4 (17)</a:t>
                      </a:r>
                      <a:endParaRPr lang="de-DE"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F3F4"/>
                    </a:solidFill>
                  </a:tcPr>
                </a:tc>
                <a:tc>
                  <a:txBody>
                    <a:bodyPr/>
                    <a:lstStyle>
                      <a:lvl1pPr marL="0" algn="l" defTabSz="682851" rtl="0" eaLnBrk="1" latinLnBrk="0" hangingPunct="1">
                        <a:defRPr sz="1344" kern="1200">
                          <a:solidFill>
                            <a:schemeClr val="dk1"/>
                          </a:solidFill>
                          <a:latin typeface="Arial" panose="020B0604020202020204"/>
                        </a:defRPr>
                      </a:lvl1pPr>
                      <a:lvl2pPr marL="341426" algn="l" defTabSz="682851" rtl="0" eaLnBrk="1" latinLnBrk="0" hangingPunct="1">
                        <a:defRPr sz="1344" kern="1200">
                          <a:solidFill>
                            <a:schemeClr val="dk1"/>
                          </a:solidFill>
                          <a:latin typeface="Arial" panose="020B0604020202020204"/>
                        </a:defRPr>
                      </a:lvl2pPr>
                      <a:lvl3pPr marL="682851" algn="l" defTabSz="682851" rtl="0" eaLnBrk="1" latinLnBrk="0" hangingPunct="1">
                        <a:defRPr sz="1344" kern="1200">
                          <a:solidFill>
                            <a:schemeClr val="dk1"/>
                          </a:solidFill>
                          <a:latin typeface="Arial" panose="020B0604020202020204"/>
                        </a:defRPr>
                      </a:lvl3pPr>
                      <a:lvl4pPr marL="1024277" algn="l" defTabSz="682851" rtl="0" eaLnBrk="1" latinLnBrk="0" hangingPunct="1">
                        <a:defRPr sz="1344" kern="1200">
                          <a:solidFill>
                            <a:schemeClr val="dk1"/>
                          </a:solidFill>
                          <a:latin typeface="Arial" panose="020B0604020202020204"/>
                        </a:defRPr>
                      </a:lvl4pPr>
                      <a:lvl5pPr marL="1365702" algn="l" defTabSz="682851" rtl="0" eaLnBrk="1" latinLnBrk="0" hangingPunct="1">
                        <a:defRPr sz="1344" kern="1200">
                          <a:solidFill>
                            <a:schemeClr val="dk1"/>
                          </a:solidFill>
                          <a:latin typeface="Arial" panose="020B0604020202020204"/>
                        </a:defRPr>
                      </a:lvl5pPr>
                      <a:lvl6pPr marL="1707128" algn="l" defTabSz="682851" rtl="0" eaLnBrk="1" latinLnBrk="0" hangingPunct="1">
                        <a:defRPr sz="1344" kern="1200">
                          <a:solidFill>
                            <a:schemeClr val="dk1"/>
                          </a:solidFill>
                          <a:latin typeface="Arial" panose="020B0604020202020204"/>
                        </a:defRPr>
                      </a:lvl6pPr>
                      <a:lvl7pPr marL="2048553" algn="l" defTabSz="682851" rtl="0" eaLnBrk="1" latinLnBrk="0" hangingPunct="1">
                        <a:defRPr sz="1344" kern="1200">
                          <a:solidFill>
                            <a:schemeClr val="dk1"/>
                          </a:solidFill>
                          <a:latin typeface="Arial" panose="020B0604020202020204"/>
                        </a:defRPr>
                      </a:lvl7pPr>
                      <a:lvl8pPr marL="2389979" algn="l" defTabSz="682851" rtl="0" eaLnBrk="1" latinLnBrk="0" hangingPunct="1">
                        <a:defRPr sz="1344" kern="1200">
                          <a:solidFill>
                            <a:schemeClr val="dk1"/>
                          </a:solidFill>
                          <a:latin typeface="Arial" panose="020B0604020202020204"/>
                        </a:defRPr>
                      </a:lvl8pPr>
                      <a:lvl9pPr marL="2731404" algn="l" defTabSz="682851" rtl="0" eaLnBrk="1" latinLnBrk="0" hangingPunct="1">
                        <a:defRPr sz="1344" kern="1200">
                          <a:solidFill>
                            <a:schemeClr val="dk1"/>
                          </a:solidFill>
                          <a:latin typeface="Arial" panose="020B0604020202020204"/>
                        </a:defRPr>
                      </a:lvl9p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de-DE" sz="1400" b="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3 (6)</a:t>
                      </a:r>
                      <a:endParaRPr lang="de-DE" sz="14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F3F4"/>
                    </a:solidFill>
                  </a:tcPr>
                </a:tc>
                <a:tc>
                  <a:txBody>
                    <a:bodyPr/>
                    <a:lstStyle>
                      <a:lvl1pPr marL="0" algn="l" defTabSz="682851" rtl="0" eaLnBrk="1" latinLnBrk="0" hangingPunct="1">
                        <a:defRPr sz="1344" kern="1200">
                          <a:solidFill>
                            <a:schemeClr val="dk1"/>
                          </a:solidFill>
                          <a:latin typeface="Arial" panose="020B0604020202020204"/>
                        </a:defRPr>
                      </a:lvl1pPr>
                      <a:lvl2pPr marL="341426" algn="l" defTabSz="682851" rtl="0" eaLnBrk="1" latinLnBrk="0" hangingPunct="1">
                        <a:defRPr sz="1344" kern="1200">
                          <a:solidFill>
                            <a:schemeClr val="dk1"/>
                          </a:solidFill>
                          <a:latin typeface="Arial" panose="020B0604020202020204"/>
                        </a:defRPr>
                      </a:lvl2pPr>
                      <a:lvl3pPr marL="682851" algn="l" defTabSz="682851" rtl="0" eaLnBrk="1" latinLnBrk="0" hangingPunct="1">
                        <a:defRPr sz="1344" kern="1200">
                          <a:solidFill>
                            <a:schemeClr val="dk1"/>
                          </a:solidFill>
                          <a:latin typeface="Arial" panose="020B0604020202020204"/>
                        </a:defRPr>
                      </a:lvl3pPr>
                      <a:lvl4pPr marL="1024277" algn="l" defTabSz="682851" rtl="0" eaLnBrk="1" latinLnBrk="0" hangingPunct="1">
                        <a:defRPr sz="1344" kern="1200">
                          <a:solidFill>
                            <a:schemeClr val="dk1"/>
                          </a:solidFill>
                          <a:latin typeface="Arial" panose="020B0604020202020204"/>
                        </a:defRPr>
                      </a:lvl4pPr>
                      <a:lvl5pPr marL="1365702" algn="l" defTabSz="682851" rtl="0" eaLnBrk="1" latinLnBrk="0" hangingPunct="1">
                        <a:defRPr sz="1344" kern="1200">
                          <a:solidFill>
                            <a:schemeClr val="dk1"/>
                          </a:solidFill>
                          <a:latin typeface="Arial" panose="020B0604020202020204"/>
                        </a:defRPr>
                      </a:lvl5pPr>
                      <a:lvl6pPr marL="1707128" algn="l" defTabSz="682851" rtl="0" eaLnBrk="1" latinLnBrk="0" hangingPunct="1">
                        <a:defRPr sz="1344" kern="1200">
                          <a:solidFill>
                            <a:schemeClr val="dk1"/>
                          </a:solidFill>
                          <a:latin typeface="Arial" panose="020B0604020202020204"/>
                        </a:defRPr>
                      </a:lvl6pPr>
                      <a:lvl7pPr marL="2048553" algn="l" defTabSz="682851" rtl="0" eaLnBrk="1" latinLnBrk="0" hangingPunct="1">
                        <a:defRPr sz="1344" kern="1200">
                          <a:solidFill>
                            <a:schemeClr val="dk1"/>
                          </a:solidFill>
                          <a:latin typeface="Arial" panose="020B0604020202020204"/>
                        </a:defRPr>
                      </a:lvl7pPr>
                      <a:lvl8pPr marL="2389979" algn="l" defTabSz="682851" rtl="0" eaLnBrk="1" latinLnBrk="0" hangingPunct="1">
                        <a:defRPr sz="1344" kern="1200">
                          <a:solidFill>
                            <a:schemeClr val="dk1"/>
                          </a:solidFill>
                          <a:latin typeface="Arial" panose="020B0604020202020204"/>
                        </a:defRPr>
                      </a:lvl8pPr>
                      <a:lvl9pPr marL="2731404" algn="l" defTabSz="682851" rtl="0" eaLnBrk="1" latinLnBrk="0" hangingPunct="1">
                        <a:defRPr sz="1344" kern="1200">
                          <a:solidFill>
                            <a:schemeClr val="dk1"/>
                          </a:solidFill>
                          <a:latin typeface="Arial" panose="020B0604020202020204"/>
                        </a:defRPr>
                      </a:lvl9p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de-DE" sz="1400" b="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4 (8)</a:t>
                      </a:r>
                      <a:endParaRPr lang="de-DE" sz="14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F3F4"/>
                    </a:solidFill>
                  </a:tcPr>
                </a:tc>
                <a:tc>
                  <a:txBody>
                    <a:bodyPr/>
                    <a:lstStyle>
                      <a:lvl1pPr marL="0" algn="l" defTabSz="682851" rtl="0" eaLnBrk="1" latinLnBrk="0" hangingPunct="1">
                        <a:defRPr sz="1344" kern="1200">
                          <a:solidFill>
                            <a:schemeClr val="dk1"/>
                          </a:solidFill>
                          <a:latin typeface="Arial" panose="020B0604020202020204"/>
                        </a:defRPr>
                      </a:lvl1pPr>
                      <a:lvl2pPr marL="341426" algn="l" defTabSz="682851" rtl="0" eaLnBrk="1" latinLnBrk="0" hangingPunct="1">
                        <a:defRPr sz="1344" kern="1200">
                          <a:solidFill>
                            <a:schemeClr val="dk1"/>
                          </a:solidFill>
                          <a:latin typeface="Arial" panose="020B0604020202020204"/>
                        </a:defRPr>
                      </a:lvl2pPr>
                      <a:lvl3pPr marL="682851" algn="l" defTabSz="682851" rtl="0" eaLnBrk="1" latinLnBrk="0" hangingPunct="1">
                        <a:defRPr sz="1344" kern="1200">
                          <a:solidFill>
                            <a:schemeClr val="dk1"/>
                          </a:solidFill>
                          <a:latin typeface="Arial" panose="020B0604020202020204"/>
                        </a:defRPr>
                      </a:lvl3pPr>
                      <a:lvl4pPr marL="1024277" algn="l" defTabSz="682851" rtl="0" eaLnBrk="1" latinLnBrk="0" hangingPunct="1">
                        <a:defRPr sz="1344" kern="1200">
                          <a:solidFill>
                            <a:schemeClr val="dk1"/>
                          </a:solidFill>
                          <a:latin typeface="Arial" panose="020B0604020202020204"/>
                        </a:defRPr>
                      </a:lvl4pPr>
                      <a:lvl5pPr marL="1365702" algn="l" defTabSz="682851" rtl="0" eaLnBrk="1" latinLnBrk="0" hangingPunct="1">
                        <a:defRPr sz="1344" kern="1200">
                          <a:solidFill>
                            <a:schemeClr val="dk1"/>
                          </a:solidFill>
                          <a:latin typeface="Arial" panose="020B0604020202020204"/>
                        </a:defRPr>
                      </a:lvl5pPr>
                      <a:lvl6pPr marL="1707128" algn="l" defTabSz="682851" rtl="0" eaLnBrk="1" latinLnBrk="0" hangingPunct="1">
                        <a:defRPr sz="1344" kern="1200">
                          <a:solidFill>
                            <a:schemeClr val="dk1"/>
                          </a:solidFill>
                          <a:latin typeface="Arial" panose="020B0604020202020204"/>
                        </a:defRPr>
                      </a:lvl6pPr>
                      <a:lvl7pPr marL="2048553" algn="l" defTabSz="682851" rtl="0" eaLnBrk="1" latinLnBrk="0" hangingPunct="1">
                        <a:defRPr sz="1344" kern="1200">
                          <a:solidFill>
                            <a:schemeClr val="dk1"/>
                          </a:solidFill>
                          <a:latin typeface="Arial" panose="020B0604020202020204"/>
                        </a:defRPr>
                      </a:lvl7pPr>
                      <a:lvl8pPr marL="2389979" algn="l" defTabSz="682851" rtl="0" eaLnBrk="1" latinLnBrk="0" hangingPunct="1">
                        <a:defRPr sz="1344" kern="1200">
                          <a:solidFill>
                            <a:schemeClr val="dk1"/>
                          </a:solidFill>
                          <a:latin typeface="Arial" panose="020B0604020202020204"/>
                        </a:defRPr>
                      </a:lvl8pPr>
                      <a:lvl9pPr marL="2731404" algn="l" defTabSz="682851" rtl="0" eaLnBrk="1" latinLnBrk="0" hangingPunct="1">
                        <a:defRPr sz="1344" kern="1200">
                          <a:solidFill>
                            <a:schemeClr val="dk1"/>
                          </a:solidFill>
                          <a:latin typeface="Arial" panose="020B0604020202020204"/>
                        </a:defRPr>
                      </a:lvl9p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de-DE" sz="1400" b="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4 (8)</a:t>
                      </a:r>
                      <a:endParaRPr lang="de-DE" sz="14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F3F4"/>
                    </a:solidFill>
                  </a:tcPr>
                </a:tc>
                <a:extLst>
                  <a:ext uri="{0D108BD9-81ED-4DB2-BD59-A6C34878D82A}">
                    <a16:rowId xmlns:a16="http://schemas.microsoft.com/office/drawing/2014/main" val="3526108162"/>
                  </a:ext>
                </a:extLst>
              </a:tr>
              <a:tr h="276900">
                <a:tc vMerge="1">
                  <a:txBody>
                    <a:bodyPr/>
                    <a:lstStyle>
                      <a:lvl1pPr marL="0" algn="l" defTabSz="682851" rtl="0" eaLnBrk="1" latinLnBrk="0" hangingPunct="1">
                        <a:defRPr sz="1344" kern="1200">
                          <a:solidFill>
                            <a:schemeClr val="dk1"/>
                          </a:solidFill>
                          <a:latin typeface="Arial" panose="020B0604020202020204"/>
                        </a:defRPr>
                      </a:lvl1pPr>
                      <a:lvl2pPr marL="341426" algn="l" defTabSz="682851" rtl="0" eaLnBrk="1" latinLnBrk="0" hangingPunct="1">
                        <a:defRPr sz="1344" kern="1200">
                          <a:solidFill>
                            <a:schemeClr val="dk1"/>
                          </a:solidFill>
                          <a:latin typeface="Arial" panose="020B0604020202020204"/>
                        </a:defRPr>
                      </a:lvl2pPr>
                      <a:lvl3pPr marL="682851" algn="l" defTabSz="682851" rtl="0" eaLnBrk="1" latinLnBrk="0" hangingPunct="1">
                        <a:defRPr sz="1344" kern="1200">
                          <a:solidFill>
                            <a:schemeClr val="dk1"/>
                          </a:solidFill>
                          <a:latin typeface="Arial" panose="020B0604020202020204"/>
                        </a:defRPr>
                      </a:lvl3pPr>
                      <a:lvl4pPr marL="1024277" algn="l" defTabSz="682851" rtl="0" eaLnBrk="1" latinLnBrk="0" hangingPunct="1">
                        <a:defRPr sz="1344" kern="1200">
                          <a:solidFill>
                            <a:schemeClr val="dk1"/>
                          </a:solidFill>
                          <a:latin typeface="Arial" panose="020B0604020202020204"/>
                        </a:defRPr>
                      </a:lvl4pPr>
                      <a:lvl5pPr marL="1365702" algn="l" defTabSz="682851" rtl="0" eaLnBrk="1" latinLnBrk="0" hangingPunct="1">
                        <a:defRPr sz="1344" kern="1200">
                          <a:solidFill>
                            <a:schemeClr val="dk1"/>
                          </a:solidFill>
                          <a:latin typeface="Arial" panose="020B0604020202020204"/>
                        </a:defRPr>
                      </a:lvl5pPr>
                      <a:lvl6pPr marL="1707128" algn="l" defTabSz="682851" rtl="0" eaLnBrk="1" latinLnBrk="0" hangingPunct="1">
                        <a:defRPr sz="1344" kern="1200">
                          <a:solidFill>
                            <a:schemeClr val="dk1"/>
                          </a:solidFill>
                          <a:latin typeface="Arial" panose="020B0604020202020204"/>
                        </a:defRPr>
                      </a:lvl6pPr>
                      <a:lvl7pPr marL="2048553" algn="l" defTabSz="682851" rtl="0" eaLnBrk="1" latinLnBrk="0" hangingPunct="1">
                        <a:defRPr sz="1344" kern="1200">
                          <a:solidFill>
                            <a:schemeClr val="dk1"/>
                          </a:solidFill>
                          <a:latin typeface="Arial" panose="020B0604020202020204"/>
                        </a:defRPr>
                      </a:lvl7pPr>
                      <a:lvl8pPr marL="2389979" algn="l" defTabSz="682851" rtl="0" eaLnBrk="1" latinLnBrk="0" hangingPunct="1">
                        <a:defRPr sz="1344" kern="1200">
                          <a:solidFill>
                            <a:schemeClr val="dk1"/>
                          </a:solidFill>
                          <a:latin typeface="Arial" panose="020B0604020202020204"/>
                        </a:defRPr>
                      </a:lvl8pPr>
                      <a:lvl9pPr marL="2731404" algn="l" defTabSz="682851" rtl="0" eaLnBrk="1" latinLnBrk="0" hangingPunct="1">
                        <a:defRPr sz="1344" kern="1200">
                          <a:solidFill>
                            <a:schemeClr val="dk1"/>
                          </a:solidFill>
                          <a:latin typeface="Arial" panose="020B0604020202020204"/>
                        </a:defRPr>
                      </a:lvl9pPr>
                    </a:lstStyle>
                    <a:p>
                      <a:pPr marL="274320" marR="0" lvl="0" indent="0" algn="l" defTabSz="914400" rtl="0" eaLnBrk="1" fontAlgn="auto" latinLnBrk="0" hangingPunct="1">
                        <a:lnSpc>
                          <a:spcPct val="100000"/>
                        </a:lnSpc>
                        <a:spcBef>
                          <a:spcPts val="0"/>
                        </a:spcBef>
                        <a:spcAft>
                          <a:spcPts val="0"/>
                        </a:spcAft>
                        <a:buClrTx/>
                        <a:buSzTx/>
                        <a:buFontTx/>
                        <a:buNone/>
                        <a:tabLst/>
                        <a:defRPr/>
                      </a:pPr>
                      <a:endParaRPr lang="de-DE" sz="10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ED2"/>
                    </a:solidFill>
                  </a:tcPr>
                </a:tc>
                <a:tc>
                  <a:txBody>
                    <a:bodyPr/>
                    <a:lstStyle>
                      <a:lvl1pPr marL="0" algn="l" defTabSz="682851" rtl="0" eaLnBrk="1" latinLnBrk="0" hangingPunct="1">
                        <a:defRPr sz="1344" kern="1200">
                          <a:solidFill>
                            <a:schemeClr val="dk1"/>
                          </a:solidFill>
                          <a:latin typeface="Arial" panose="020B0604020202020204"/>
                        </a:defRPr>
                      </a:lvl1pPr>
                      <a:lvl2pPr marL="341426" algn="l" defTabSz="682851" rtl="0" eaLnBrk="1" latinLnBrk="0" hangingPunct="1">
                        <a:defRPr sz="1344" kern="1200">
                          <a:solidFill>
                            <a:schemeClr val="dk1"/>
                          </a:solidFill>
                          <a:latin typeface="Arial" panose="020B0604020202020204"/>
                        </a:defRPr>
                      </a:lvl2pPr>
                      <a:lvl3pPr marL="682851" algn="l" defTabSz="682851" rtl="0" eaLnBrk="1" latinLnBrk="0" hangingPunct="1">
                        <a:defRPr sz="1344" kern="1200">
                          <a:solidFill>
                            <a:schemeClr val="dk1"/>
                          </a:solidFill>
                          <a:latin typeface="Arial" panose="020B0604020202020204"/>
                        </a:defRPr>
                      </a:lvl3pPr>
                      <a:lvl4pPr marL="1024277" algn="l" defTabSz="682851" rtl="0" eaLnBrk="1" latinLnBrk="0" hangingPunct="1">
                        <a:defRPr sz="1344" kern="1200">
                          <a:solidFill>
                            <a:schemeClr val="dk1"/>
                          </a:solidFill>
                          <a:latin typeface="Arial" panose="020B0604020202020204"/>
                        </a:defRPr>
                      </a:lvl4pPr>
                      <a:lvl5pPr marL="1365702" algn="l" defTabSz="682851" rtl="0" eaLnBrk="1" latinLnBrk="0" hangingPunct="1">
                        <a:defRPr sz="1344" kern="1200">
                          <a:solidFill>
                            <a:schemeClr val="dk1"/>
                          </a:solidFill>
                          <a:latin typeface="Arial" panose="020B0604020202020204"/>
                        </a:defRPr>
                      </a:lvl5pPr>
                      <a:lvl6pPr marL="1707128" algn="l" defTabSz="682851" rtl="0" eaLnBrk="1" latinLnBrk="0" hangingPunct="1">
                        <a:defRPr sz="1344" kern="1200">
                          <a:solidFill>
                            <a:schemeClr val="dk1"/>
                          </a:solidFill>
                          <a:latin typeface="Arial" panose="020B0604020202020204"/>
                        </a:defRPr>
                      </a:lvl6pPr>
                      <a:lvl7pPr marL="2048553" algn="l" defTabSz="682851" rtl="0" eaLnBrk="1" latinLnBrk="0" hangingPunct="1">
                        <a:defRPr sz="1344" kern="1200">
                          <a:solidFill>
                            <a:schemeClr val="dk1"/>
                          </a:solidFill>
                          <a:latin typeface="Arial" panose="020B0604020202020204"/>
                        </a:defRPr>
                      </a:lvl7pPr>
                      <a:lvl8pPr marL="2389979" algn="l" defTabSz="682851" rtl="0" eaLnBrk="1" latinLnBrk="0" hangingPunct="1">
                        <a:defRPr sz="1344" kern="1200">
                          <a:solidFill>
                            <a:schemeClr val="dk1"/>
                          </a:solidFill>
                          <a:latin typeface="Arial" panose="020B0604020202020204"/>
                        </a:defRPr>
                      </a:lvl8pPr>
                      <a:lvl9pPr marL="2731404" algn="l" defTabSz="682851" rtl="0" eaLnBrk="1" latinLnBrk="0" hangingPunct="1">
                        <a:defRPr sz="1344" kern="1200">
                          <a:solidFill>
                            <a:schemeClr val="dk1"/>
                          </a:solidFill>
                          <a:latin typeface="Arial" panose="020B0604020202020204"/>
                        </a:defRPr>
                      </a:lvl9pPr>
                    </a:lstStyle>
                    <a:p>
                      <a:pPr marL="274320" marR="0">
                        <a:spcBef>
                          <a:spcPts val="0"/>
                        </a:spcBef>
                        <a:spcAft>
                          <a:spcPts val="0"/>
                        </a:spcAft>
                      </a:pPr>
                      <a:r>
                        <a:rPr lang="fr-FR" sz="1400" b="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Noire</a:t>
                      </a:r>
                      <a:endParaRPr lang="fr-FR" sz="1400" b="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F3F4"/>
                    </a:solidFill>
                  </a:tcPr>
                </a:tc>
                <a:tc>
                  <a:txBody>
                    <a:bodyPr/>
                    <a:lstStyle>
                      <a:lvl1pPr marL="0" algn="l" defTabSz="682851" rtl="0" eaLnBrk="1" latinLnBrk="0" hangingPunct="1">
                        <a:defRPr sz="1344" kern="1200">
                          <a:solidFill>
                            <a:schemeClr val="dk1"/>
                          </a:solidFill>
                          <a:latin typeface="Arial" panose="020B0604020202020204"/>
                        </a:defRPr>
                      </a:lvl1pPr>
                      <a:lvl2pPr marL="341426" algn="l" defTabSz="682851" rtl="0" eaLnBrk="1" latinLnBrk="0" hangingPunct="1">
                        <a:defRPr sz="1344" kern="1200">
                          <a:solidFill>
                            <a:schemeClr val="dk1"/>
                          </a:solidFill>
                          <a:latin typeface="Arial" panose="020B0604020202020204"/>
                        </a:defRPr>
                      </a:lvl2pPr>
                      <a:lvl3pPr marL="682851" algn="l" defTabSz="682851" rtl="0" eaLnBrk="1" latinLnBrk="0" hangingPunct="1">
                        <a:defRPr sz="1344" kern="1200">
                          <a:solidFill>
                            <a:schemeClr val="dk1"/>
                          </a:solidFill>
                          <a:latin typeface="Arial" panose="020B0604020202020204"/>
                        </a:defRPr>
                      </a:lvl3pPr>
                      <a:lvl4pPr marL="1024277" algn="l" defTabSz="682851" rtl="0" eaLnBrk="1" latinLnBrk="0" hangingPunct="1">
                        <a:defRPr sz="1344" kern="1200">
                          <a:solidFill>
                            <a:schemeClr val="dk1"/>
                          </a:solidFill>
                          <a:latin typeface="Arial" panose="020B0604020202020204"/>
                        </a:defRPr>
                      </a:lvl4pPr>
                      <a:lvl5pPr marL="1365702" algn="l" defTabSz="682851" rtl="0" eaLnBrk="1" latinLnBrk="0" hangingPunct="1">
                        <a:defRPr sz="1344" kern="1200">
                          <a:solidFill>
                            <a:schemeClr val="dk1"/>
                          </a:solidFill>
                          <a:latin typeface="Arial" panose="020B0604020202020204"/>
                        </a:defRPr>
                      </a:lvl5pPr>
                      <a:lvl6pPr marL="1707128" algn="l" defTabSz="682851" rtl="0" eaLnBrk="1" latinLnBrk="0" hangingPunct="1">
                        <a:defRPr sz="1344" kern="1200">
                          <a:solidFill>
                            <a:schemeClr val="dk1"/>
                          </a:solidFill>
                          <a:latin typeface="Arial" panose="020B0604020202020204"/>
                        </a:defRPr>
                      </a:lvl6pPr>
                      <a:lvl7pPr marL="2048553" algn="l" defTabSz="682851" rtl="0" eaLnBrk="1" latinLnBrk="0" hangingPunct="1">
                        <a:defRPr sz="1344" kern="1200">
                          <a:solidFill>
                            <a:schemeClr val="dk1"/>
                          </a:solidFill>
                          <a:latin typeface="Arial" panose="020B0604020202020204"/>
                        </a:defRPr>
                      </a:lvl7pPr>
                      <a:lvl8pPr marL="2389979" algn="l" defTabSz="682851" rtl="0" eaLnBrk="1" latinLnBrk="0" hangingPunct="1">
                        <a:defRPr sz="1344" kern="1200">
                          <a:solidFill>
                            <a:schemeClr val="dk1"/>
                          </a:solidFill>
                          <a:latin typeface="Arial" panose="020B0604020202020204"/>
                        </a:defRPr>
                      </a:lvl8pPr>
                      <a:lvl9pPr marL="2731404" algn="l" defTabSz="682851" rtl="0" eaLnBrk="1" latinLnBrk="0" hangingPunct="1">
                        <a:defRPr sz="1344" kern="1200">
                          <a:solidFill>
                            <a:schemeClr val="dk1"/>
                          </a:solidFill>
                          <a:latin typeface="Arial" panose="020B0604020202020204"/>
                        </a:defRPr>
                      </a:lvl9pPr>
                    </a:lstStyle>
                    <a:p>
                      <a:pPr marL="0" marR="0" algn="ctr">
                        <a:lnSpc>
                          <a:spcPct val="106000"/>
                        </a:lnSpc>
                        <a:spcBef>
                          <a:spcPts val="0"/>
                        </a:spcBef>
                        <a:spcAft>
                          <a:spcPts val="0"/>
                        </a:spcAft>
                      </a:pPr>
                      <a:r>
                        <a:rPr lang="de-DE" sz="14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0</a:t>
                      </a:r>
                      <a:endParaRPr lang="de-DE"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F3F4"/>
                    </a:solidFill>
                  </a:tcPr>
                </a:tc>
                <a:tc>
                  <a:txBody>
                    <a:bodyPr/>
                    <a:lstStyle>
                      <a:lvl1pPr marL="0" algn="l" defTabSz="682851" rtl="0" eaLnBrk="1" latinLnBrk="0" hangingPunct="1">
                        <a:defRPr sz="1344" kern="1200">
                          <a:solidFill>
                            <a:schemeClr val="dk1"/>
                          </a:solidFill>
                          <a:latin typeface="Arial" panose="020B0604020202020204"/>
                        </a:defRPr>
                      </a:lvl1pPr>
                      <a:lvl2pPr marL="341426" algn="l" defTabSz="682851" rtl="0" eaLnBrk="1" latinLnBrk="0" hangingPunct="1">
                        <a:defRPr sz="1344" kern="1200">
                          <a:solidFill>
                            <a:schemeClr val="dk1"/>
                          </a:solidFill>
                          <a:latin typeface="Arial" panose="020B0604020202020204"/>
                        </a:defRPr>
                      </a:lvl2pPr>
                      <a:lvl3pPr marL="682851" algn="l" defTabSz="682851" rtl="0" eaLnBrk="1" latinLnBrk="0" hangingPunct="1">
                        <a:defRPr sz="1344" kern="1200">
                          <a:solidFill>
                            <a:schemeClr val="dk1"/>
                          </a:solidFill>
                          <a:latin typeface="Arial" panose="020B0604020202020204"/>
                        </a:defRPr>
                      </a:lvl3pPr>
                      <a:lvl4pPr marL="1024277" algn="l" defTabSz="682851" rtl="0" eaLnBrk="1" latinLnBrk="0" hangingPunct="1">
                        <a:defRPr sz="1344" kern="1200">
                          <a:solidFill>
                            <a:schemeClr val="dk1"/>
                          </a:solidFill>
                          <a:latin typeface="Arial" panose="020B0604020202020204"/>
                        </a:defRPr>
                      </a:lvl4pPr>
                      <a:lvl5pPr marL="1365702" algn="l" defTabSz="682851" rtl="0" eaLnBrk="1" latinLnBrk="0" hangingPunct="1">
                        <a:defRPr sz="1344" kern="1200">
                          <a:solidFill>
                            <a:schemeClr val="dk1"/>
                          </a:solidFill>
                          <a:latin typeface="Arial" panose="020B0604020202020204"/>
                        </a:defRPr>
                      </a:lvl5pPr>
                      <a:lvl6pPr marL="1707128" algn="l" defTabSz="682851" rtl="0" eaLnBrk="1" latinLnBrk="0" hangingPunct="1">
                        <a:defRPr sz="1344" kern="1200">
                          <a:solidFill>
                            <a:schemeClr val="dk1"/>
                          </a:solidFill>
                          <a:latin typeface="Arial" panose="020B0604020202020204"/>
                        </a:defRPr>
                      </a:lvl6pPr>
                      <a:lvl7pPr marL="2048553" algn="l" defTabSz="682851" rtl="0" eaLnBrk="1" latinLnBrk="0" hangingPunct="1">
                        <a:defRPr sz="1344" kern="1200">
                          <a:solidFill>
                            <a:schemeClr val="dk1"/>
                          </a:solidFill>
                          <a:latin typeface="Arial" panose="020B0604020202020204"/>
                        </a:defRPr>
                      </a:lvl7pPr>
                      <a:lvl8pPr marL="2389979" algn="l" defTabSz="682851" rtl="0" eaLnBrk="1" latinLnBrk="0" hangingPunct="1">
                        <a:defRPr sz="1344" kern="1200">
                          <a:solidFill>
                            <a:schemeClr val="dk1"/>
                          </a:solidFill>
                          <a:latin typeface="Arial" panose="020B0604020202020204"/>
                        </a:defRPr>
                      </a:lvl8pPr>
                      <a:lvl9pPr marL="2731404" algn="l" defTabSz="682851" rtl="0" eaLnBrk="1" latinLnBrk="0" hangingPunct="1">
                        <a:defRPr sz="1344" kern="1200">
                          <a:solidFill>
                            <a:schemeClr val="dk1"/>
                          </a:solidFill>
                          <a:latin typeface="Arial" panose="020B0604020202020204"/>
                        </a:defRPr>
                      </a:lvl9pPr>
                    </a:lstStyle>
                    <a:p>
                      <a:pPr marL="0" marR="0" algn="ctr">
                        <a:lnSpc>
                          <a:spcPct val="106000"/>
                        </a:lnSpc>
                        <a:spcBef>
                          <a:spcPts val="0"/>
                        </a:spcBef>
                        <a:spcAft>
                          <a:spcPts val="0"/>
                        </a:spcAft>
                      </a:pPr>
                      <a:r>
                        <a:rPr lang="de-DE" sz="14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 (6)</a:t>
                      </a:r>
                      <a:endParaRPr lang="de-DE"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F3F4"/>
                    </a:solidFill>
                  </a:tcPr>
                </a:tc>
                <a:tc>
                  <a:txBody>
                    <a:bodyPr/>
                    <a:lstStyle>
                      <a:lvl1pPr marL="0" algn="l" defTabSz="682851" rtl="0" eaLnBrk="1" latinLnBrk="0" hangingPunct="1">
                        <a:defRPr sz="1344" kern="1200">
                          <a:solidFill>
                            <a:schemeClr val="dk1"/>
                          </a:solidFill>
                          <a:latin typeface="Arial" panose="020B0604020202020204"/>
                        </a:defRPr>
                      </a:lvl1pPr>
                      <a:lvl2pPr marL="341426" algn="l" defTabSz="682851" rtl="0" eaLnBrk="1" latinLnBrk="0" hangingPunct="1">
                        <a:defRPr sz="1344" kern="1200">
                          <a:solidFill>
                            <a:schemeClr val="dk1"/>
                          </a:solidFill>
                          <a:latin typeface="Arial" panose="020B0604020202020204"/>
                        </a:defRPr>
                      </a:lvl2pPr>
                      <a:lvl3pPr marL="682851" algn="l" defTabSz="682851" rtl="0" eaLnBrk="1" latinLnBrk="0" hangingPunct="1">
                        <a:defRPr sz="1344" kern="1200">
                          <a:solidFill>
                            <a:schemeClr val="dk1"/>
                          </a:solidFill>
                          <a:latin typeface="Arial" panose="020B0604020202020204"/>
                        </a:defRPr>
                      </a:lvl3pPr>
                      <a:lvl4pPr marL="1024277" algn="l" defTabSz="682851" rtl="0" eaLnBrk="1" latinLnBrk="0" hangingPunct="1">
                        <a:defRPr sz="1344" kern="1200">
                          <a:solidFill>
                            <a:schemeClr val="dk1"/>
                          </a:solidFill>
                          <a:latin typeface="Arial" panose="020B0604020202020204"/>
                        </a:defRPr>
                      </a:lvl4pPr>
                      <a:lvl5pPr marL="1365702" algn="l" defTabSz="682851" rtl="0" eaLnBrk="1" latinLnBrk="0" hangingPunct="1">
                        <a:defRPr sz="1344" kern="1200">
                          <a:solidFill>
                            <a:schemeClr val="dk1"/>
                          </a:solidFill>
                          <a:latin typeface="Arial" panose="020B0604020202020204"/>
                        </a:defRPr>
                      </a:lvl5pPr>
                      <a:lvl6pPr marL="1707128" algn="l" defTabSz="682851" rtl="0" eaLnBrk="1" latinLnBrk="0" hangingPunct="1">
                        <a:defRPr sz="1344" kern="1200">
                          <a:solidFill>
                            <a:schemeClr val="dk1"/>
                          </a:solidFill>
                          <a:latin typeface="Arial" panose="020B0604020202020204"/>
                        </a:defRPr>
                      </a:lvl6pPr>
                      <a:lvl7pPr marL="2048553" algn="l" defTabSz="682851" rtl="0" eaLnBrk="1" latinLnBrk="0" hangingPunct="1">
                        <a:defRPr sz="1344" kern="1200">
                          <a:solidFill>
                            <a:schemeClr val="dk1"/>
                          </a:solidFill>
                          <a:latin typeface="Arial" panose="020B0604020202020204"/>
                        </a:defRPr>
                      </a:lvl7pPr>
                      <a:lvl8pPr marL="2389979" algn="l" defTabSz="682851" rtl="0" eaLnBrk="1" latinLnBrk="0" hangingPunct="1">
                        <a:defRPr sz="1344" kern="1200">
                          <a:solidFill>
                            <a:schemeClr val="dk1"/>
                          </a:solidFill>
                          <a:latin typeface="Arial" panose="020B0604020202020204"/>
                        </a:defRPr>
                      </a:lvl8pPr>
                      <a:lvl9pPr marL="2731404" algn="l" defTabSz="682851" rtl="0" eaLnBrk="1" latinLnBrk="0" hangingPunct="1">
                        <a:defRPr sz="1344" kern="1200">
                          <a:solidFill>
                            <a:schemeClr val="dk1"/>
                          </a:solidFill>
                          <a:latin typeface="Arial" panose="020B0604020202020204"/>
                        </a:defRPr>
                      </a:lvl9pPr>
                    </a:lstStyle>
                    <a:p>
                      <a:pPr marL="0" marR="0" algn="ctr">
                        <a:lnSpc>
                          <a:spcPct val="106000"/>
                        </a:lnSpc>
                        <a:spcBef>
                          <a:spcPts val="0"/>
                        </a:spcBef>
                        <a:spcAft>
                          <a:spcPts val="0"/>
                        </a:spcAft>
                      </a:pPr>
                      <a:r>
                        <a:rPr lang="de-DE" sz="1400" b="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2 (4)</a:t>
                      </a:r>
                      <a:endParaRPr lang="de-DE" sz="14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F3F4"/>
                    </a:solidFill>
                  </a:tcPr>
                </a:tc>
                <a:tc>
                  <a:txBody>
                    <a:bodyPr/>
                    <a:lstStyle>
                      <a:lvl1pPr marL="0" algn="l" defTabSz="682851" rtl="0" eaLnBrk="1" latinLnBrk="0" hangingPunct="1">
                        <a:defRPr sz="1344" kern="1200">
                          <a:solidFill>
                            <a:schemeClr val="dk1"/>
                          </a:solidFill>
                          <a:latin typeface="Arial" panose="020B0604020202020204"/>
                        </a:defRPr>
                      </a:lvl1pPr>
                      <a:lvl2pPr marL="341426" algn="l" defTabSz="682851" rtl="0" eaLnBrk="1" latinLnBrk="0" hangingPunct="1">
                        <a:defRPr sz="1344" kern="1200">
                          <a:solidFill>
                            <a:schemeClr val="dk1"/>
                          </a:solidFill>
                          <a:latin typeface="Arial" panose="020B0604020202020204"/>
                        </a:defRPr>
                      </a:lvl2pPr>
                      <a:lvl3pPr marL="682851" algn="l" defTabSz="682851" rtl="0" eaLnBrk="1" latinLnBrk="0" hangingPunct="1">
                        <a:defRPr sz="1344" kern="1200">
                          <a:solidFill>
                            <a:schemeClr val="dk1"/>
                          </a:solidFill>
                          <a:latin typeface="Arial" panose="020B0604020202020204"/>
                        </a:defRPr>
                      </a:lvl3pPr>
                      <a:lvl4pPr marL="1024277" algn="l" defTabSz="682851" rtl="0" eaLnBrk="1" latinLnBrk="0" hangingPunct="1">
                        <a:defRPr sz="1344" kern="1200">
                          <a:solidFill>
                            <a:schemeClr val="dk1"/>
                          </a:solidFill>
                          <a:latin typeface="Arial" panose="020B0604020202020204"/>
                        </a:defRPr>
                      </a:lvl4pPr>
                      <a:lvl5pPr marL="1365702" algn="l" defTabSz="682851" rtl="0" eaLnBrk="1" latinLnBrk="0" hangingPunct="1">
                        <a:defRPr sz="1344" kern="1200">
                          <a:solidFill>
                            <a:schemeClr val="dk1"/>
                          </a:solidFill>
                          <a:latin typeface="Arial" panose="020B0604020202020204"/>
                        </a:defRPr>
                      </a:lvl5pPr>
                      <a:lvl6pPr marL="1707128" algn="l" defTabSz="682851" rtl="0" eaLnBrk="1" latinLnBrk="0" hangingPunct="1">
                        <a:defRPr sz="1344" kern="1200">
                          <a:solidFill>
                            <a:schemeClr val="dk1"/>
                          </a:solidFill>
                          <a:latin typeface="Arial" panose="020B0604020202020204"/>
                        </a:defRPr>
                      </a:lvl6pPr>
                      <a:lvl7pPr marL="2048553" algn="l" defTabSz="682851" rtl="0" eaLnBrk="1" latinLnBrk="0" hangingPunct="1">
                        <a:defRPr sz="1344" kern="1200">
                          <a:solidFill>
                            <a:schemeClr val="dk1"/>
                          </a:solidFill>
                          <a:latin typeface="Arial" panose="020B0604020202020204"/>
                        </a:defRPr>
                      </a:lvl7pPr>
                      <a:lvl8pPr marL="2389979" algn="l" defTabSz="682851" rtl="0" eaLnBrk="1" latinLnBrk="0" hangingPunct="1">
                        <a:defRPr sz="1344" kern="1200">
                          <a:solidFill>
                            <a:schemeClr val="dk1"/>
                          </a:solidFill>
                          <a:latin typeface="Arial" panose="020B0604020202020204"/>
                        </a:defRPr>
                      </a:lvl8pPr>
                      <a:lvl9pPr marL="2731404" algn="l" defTabSz="682851" rtl="0" eaLnBrk="1" latinLnBrk="0" hangingPunct="1">
                        <a:defRPr sz="1344" kern="1200">
                          <a:solidFill>
                            <a:schemeClr val="dk1"/>
                          </a:solidFill>
                          <a:latin typeface="Arial" panose="020B0604020202020204"/>
                        </a:defRPr>
                      </a:lvl9pPr>
                    </a:lstStyle>
                    <a:p>
                      <a:pPr marL="0" marR="0" algn="ctr">
                        <a:lnSpc>
                          <a:spcPct val="106000"/>
                        </a:lnSpc>
                        <a:spcBef>
                          <a:spcPts val="0"/>
                        </a:spcBef>
                        <a:spcAft>
                          <a:spcPts val="0"/>
                        </a:spcAft>
                      </a:pPr>
                      <a:r>
                        <a:rPr lang="de-DE" sz="1400" b="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2 (4)</a:t>
                      </a:r>
                      <a:endParaRPr lang="de-DE" sz="14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F3F4"/>
                    </a:solidFill>
                  </a:tcPr>
                </a:tc>
                <a:extLst>
                  <a:ext uri="{0D108BD9-81ED-4DB2-BD59-A6C34878D82A}">
                    <a16:rowId xmlns:a16="http://schemas.microsoft.com/office/drawing/2014/main" val="3394600944"/>
                  </a:ext>
                </a:extLst>
              </a:tr>
              <a:tr h="297681">
                <a:tc gridSpan="2">
                  <a:txBody>
                    <a:bodyPr/>
                    <a:lstStyle>
                      <a:lvl1pPr marL="0" algn="l" defTabSz="682851" rtl="0" eaLnBrk="1" latinLnBrk="0" hangingPunct="1">
                        <a:defRPr sz="1344" kern="1200">
                          <a:solidFill>
                            <a:schemeClr val="dk1"/>
                          </a:solidFill>
                          <a:latin typeface="Arial" panose="020B0604020202020204"/>
                        </a:defRPr>
                      </a:lvl1pPr>
                      <a:lvl2pPr marL="341426" algn="l" defTabSz="682851" rtl="0" eaLnBrk="1" latinLnBrk="0" hangingPunct="1">
                        <a:defRPr sz="1344" kern="1200">
                          <a:solidFill>
                            <a:schemeClr val="dk1"/>
                          </a:solidFill>
                          <a:latin typeface="Arial" panose="020B0604020202020204"/>
                        </a:defRPr>
                      </a:lvl2pPr>
                      <a:lvl3pPr marL="682851" algn="l" defTabSz="682851" rtl="0" eaLnBrk="1" latinLnBrk="0" hangingPunct="1">
                        <a:defRPr sz="1344" kern="1200">
                          <a:solidFill>
                            <a:schemeClr val="dk1"/>
                          </a:solidFill>
                          <a:latin typeface="Arial" panose="020B0604020202020204"/>
                        </a:defRPr>
                      </a:lvl3pPr>
                      <a:lvl4pPr marL="1024277" algn="l" defTabSz="682851" rtl="0" eaLnBrk="1" latinLnBrk="0" hangingPunct="1">
                        <a:defRPr sz="1344" kern="1200">
                          <a:solidFill>
                            <a:schemeClr val="dk1"/>
                          </a:solidFill>
                          <a:latin typeface="Arial" panose="020B0604020202020204"/>
                        </a:defRPr>
                      </a:lvl4pPr>
                      <a:lvl5pPr marL="1365702" algn="l" defTabSz="682851" rtl="0" eaLnBrk="1" latinLnBrk="0" hangingPunct="1">
                        <a:defRPr sz="1344" kern="1200">
                          <a:solidFill>
                            <a:schemeClr val="dk1"/>
                          </a:solidFill>
                          <a:latin typeface="Arial" panose="020B0604020202020204"/>
                        </a:defRPr>
                      </a:lvl5pPr>
                      <a:lvl6pPr marL="1707128" algn="l" defTabSz="682851" rtl="0" eaLnBrk="1" latinLnBrk="0" hangingPunct="1">
                        <a:defRPr sz="1344" kern="1200">
                          <a:solidFill>
                            <a:schemeClr val="dk1"/>
                          </a:solidFill>
                          <a:latin typeface="Arial" panose="020B0604020202020204"/>
                        </a:defRPr>
                      </a:lvl6pPr>
                      <a:lvl7pPr marL="2048553" algn="l" defTabSz="682851" rtl="0" eaLnBrk="1" latinLnBrk="0" hangingPunct="1">
                        <a:defRPr sz="1344" kern="1200">
                          <a:solidFill>
                            <a:schemeClr val="dk1"/>
                          </a:solidFill>
                          <a:latin typeface="Arial" panose="020B0604020202020204"/>
                        </a:defRPr>
                      </a:lvl7pPr>
                      <a:lvl8pPr marL="2389979" algn="l" defTabSz="682851" rtl="0" eaLnBrk="1" latinLnBrk="0" hangingPunct="1">
                        <a:defRPr sz="1344" kern="1200">
                          <a:solidFill>
                            <a:schemeClr val="dk1"/>
                          </a:solidFill>
                          <a:latin typeface="Arial" panose="020B0604020202020204"/>
                        </a:defRPr>
                      </a:lvl8pPr>
                      <a:lvl9pPr marL="2731404" algn="l" defTabSz="682851" rtl="0" eaLnBrk="1" latinLnBrk="0" hangingPunct="1">
                        <a:defRPr sz="1344" kern="1200">
                          <a:solidFill>
                            <a:schemeClr val="dk1"/>
                          </a:solidFill>
                          <a:latin typeface="Arial" panose="020B0604020202020204"/>
                        </a:defRPr>
                      </a:lvl9pPr>
                    </a:lstStyle>
                    <a:p>
                      <a:pPr marL="0" marR="0">
                        <a:spcBef>
                          <a:spcPts val="0"/>
                        </a:spcBef>
                        <a:spcAft>
                          <a:spcPts val="0"/>
                        </a:spcAft>
                      </a:pPr>
                      <a:r>
                        <a:rPr lang="fr-FR" sz="1400" b="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Cirrhose, n (%)</a:t>
                      </a:r>
                      <a:endParaRPr lang="fr-FR" sz="1400" b="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F9FA"/>
                    </a:solidFill>
                  </a:tcPr>
                </a:tc>
                <a:tc hMerge="1">
                  <a:txBody>
                    <a:bodyPr/>
                    <a:lstStyle/>
                    <a:p>
                      <a:pPr marL="0" marR="0">
                        <a:spcBef>
                          <a:spcPts val="0"/>
                        </a:spcBef>
                        <a:spcAft>
                          <a:spcPts val="0"/>
                        </a:spcAft>
                      </a:pPr>
                      <a:endParaRPr lang="de-DE" sz="10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ED2"/>
                    </a:solidFill>
                  </a:tcPr>
                </a:tc>
                <a:tc>
                  <a:txBody>
                    <a:bodyPr/>
                    <a:lstStyle>
                      <a:lvl1pPr marL="0" algn="l" defTabSz="682851" rtl="0" eaLnBrk="1" latinLnBrk="0" hangingPunct="1">
                        <a:defRPr sz="1344" kern="1200">
                          <a:solidFill>
                            <a:schemeClr val="dk1"/>
                          </a:solidFill>
                          <a:latin typeface="Arial" panose="020B0604020202020204"/>
                        </a:defRPr>
                      </a:lvl1pPr>
                      <a:lvl2pPr marL="341426" algn="l" defTabSz="682851" rtl="0" eaLnBrk="1" latinLnBrk="0" hangingPunct="1">
                        <a:defRPr sz="1344" kern="1200">
                          <a:solidFill>
                            <a:schemeClr val="dk1"/>
                          </a:solidFill>
                          <a:latin typeface="Arial" panose="020B0604020202020204"/>
                        </a:defRPr>
                      </a:lvl2pPr>
                      <a:lvl3pPr marL="682851" algn="l" defTabSz="682851" rtl="0" eaLnBrk="1" latinLnBrk="0" hangingPunct="1">
                        <a:defRPr sz="1344" kern="1200">
                          <a:solidFill>
                            <a:schemeClr val="dk1"/>
                          </a:solidFill>
                          <a:latin typeface="Arial" panose="020B0604020202020204"/>
                        </a:defRPr>
                      </a:lvl3pPr>
                      <a:lvl4pPr marL="1024277" algn="l" defTabSz="682851" rtl="0" eaLnBrk="1" latinLnBrk="0" hangingPunct="1">
                        <a:defRPr sz="1344" kern="1200">
                          <a:solidFill>
                            <a:schemeClr val="dk1"/>
                          </a:solidFill>
                          <a:latin typeface="Arial" panose="020B0604020202020204"/>
                        </a:defRPr>
                      </a:lvl4pPr>
                      <a:lvl5pPr marL="1365702" algn="l" defTabSz="682851" rtl="0" eaLnBrk="1" latinLnBrk="0" hangingPunct="1">
                        <a:defRPr sz="1344" kern="1200">
                          <a:solidFill>
                            <a:schemeClr val="dk1"/>
                          </a:solidFill>
                          <a:latin typeface="Arial" panose="020B0604020202020204"/>
                        </a:defRPr>
                      </a:lvl5pPr>
                      <a:lvl6pPr marL="1707128" algn="l" defTabSz="682851" rtl="0" eaLnBrk="1" latinLnBrk="0" hangingPunct="1">
                        <a:defRPr sz="1344" kern="1200">
                          <a:solidFill>
                            <a:schemeClr val="dk1"/>
                          </a:solidFill>
                          <a:latin typeface="Arial" panose="020B0604020202020204"/>
                        </a:defRPr>
                      </a:lvl6pPr>
                      <a:lvl7pPr marL="2048553" algn="l" defTabSz="682851" rtl="0" eaLnBrk="1" latinLnBrk="0" hangingPunct="1">
                        <a:defRPr sz="1344" kern="1200">
                          <a:solidFill>
                            <a:schemeClr val="dk1"/>
                          </a:solidFill>
                          <a:latin typeface="Arial" panose="020B0604020202020204"/>
                        </a:defRPr>
                      </a:lvl7pPr>
                      <a:lvl8pPr marL="2389979" algn="l" defTabSz="682851" rtl="0" eaLnBrk="1" latinLnBrk="0" hangingPunct="1">
                        <a:defRPr sz="1344" kern="1200">
                          <a:solidFill>
                            <a:schemeClr val="dk1"/>
                          </a:solidFill>
                          <a:latin typeface="Arial" panose="020B0604020202020204"/>
                        </a:defRPr>
                      </a:lvl8pPr>
                      <a:lvl9pPr marL="2731404" algn="l" defTabSz="682851" rtl="0" eaLnBrk="1" latinLnBrk="0" hangingPunct="1">
                        <a:defRPr sz="1344" kern="1200">
                          <a:solidFill>
                            <a:schemeClr val="dk1"/>
                          </a:solidFill>
                          <a:latin typeface="Arial" panose="020B0604020202020204"/>
                        </a:defRPr>
                      </a:lvl9pPr>
                    </a:lstStyle>
                    <a:p>
                      <a:pPr marL="0" marR="0" algn="ctr">
                        <a:spcBef>
                          <a:spcPts val="0"/>
                        </a:spcBef>
                        <a:spcAft>
                          <a:spcPts val="0"/>
                        </a:spcAft>
                      </a:pPr>
                      <a:r>
                        <a:rPr lang="de-DE" sz="14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8 (33)</a:t>
                      </a:r>
                      <a:endParaRPr lang="de-DE"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F9FA"/>
                    </a:solidFill>
                  </a:tcPr>
                </a:tc>
                <a:tc>
                  <a:txBody>
                    <a:bodyPr/>
                    <a:lstStyle>
                      <a:lvl1pPr marL="0" algn="l" defTabSz="682851" rtl="0" eaLnBrk="1" latinLnBrk="0" hangingPunct="1">
                        <a:defRPr sz="1344" kern="1200">
                          <a:solidFill>
                            <a:schemeClr val="dk1"/>
                          </a:solidFill>
                          <a:latin typeface="Arial" panose="020B0604020202020204"/>
                        </a:defRPr>
                      </a:lvl1pPr>
                      <a:lvl2pPr marL="341426" algn="l" defTabSz="682851" rtl="0" eaLnBrk="1" latinLnBrk="0" hangingPunct="1">
                        <a:defRPr sz="1344" kern="1200">
                          <a:solidFill>
                            <a:schemeClr val="dk1"/>
                          </a:solidFill>
                          <a:latin typeface="Arial" panose="020B0604020202020204"/>
                        </a:defRPr>
                      </a:lvl2pPr>
                      <a:lvl3pPr marL="682851" algn="l" defTabSz="682851" rtl="0" eaLnBrk="1" latinLnBrk="0" hangingPunct="1">
                        <a:defRPr sz="1344" kern="1200">
                          <a:solidFill>
                            <a:schemeClr val="dk1"/>
                          </a:solidFill>
                          <a:latin typeface="Arial" panose="020B0604020202020204"/>
                        </a:defRPr>
                      </a:lvl3pPr>
                      <a:lvl4pPr marL="1024277" algn="l" defTabSz="682851" rtl="0" eaLnBrk="1" latinLnBrk="0" hangingPunct="1">
                        <a:defRPr sz="1344" kern="1200">
                          <a:solidFill>
                            <a:schemeClr val="dk1"/>
                          </a:solidFill>
                          <a:latin typeface="Arial" panose="020B0604020202020204"/>
                        </a:defRPr>
                      </a:lvl4pPr>
                      <a:lvl5pPr marL="1365702" algn="l" defTabSz="682851" rtl="0" eaLnBrk="1" latinLnBrk="0" hangingPunct="1">
                        <a:defRPr sz="1344" kern="1200">
                          <a:solidFill>
                            <a:schemeClr val="dk1"/>
                          </a:solidFill>
                          <a:latin typeface="Arial" panose="020B0604020202020204"/>
                        </a:defRPr>
                      </a:lvl5pPr>
                      <a:lvl6pPr marL="1707128" algn="l" defTabSz="682851" rtl="0" eaLnBrk="1" latinLnBrk="0" hangingPunct="1">
                        <a:defRPr sz="1344" kern="1200">
                          <a:solidFill>
                            <a:schemeClr val="dk1"/>
                          </a:solidFill>
                          <a:latin typeface="Arial" panose="020B0604020202020204"/>
                        </a:defRPr>
                      </a:lvl6pPr>
                      <a:lvl7pPr marL="2048553" algn="l" defTabSz="682851" rtl="0" eaLnBrk="1" latinLnBrk="0" hangingPunct="1">
                        <a:defRPr sz="1344" kern="1200">
                          <a:solidFill>
                            <a:schemeClr val="dk1"/>
                          </a:solidFill>
                          <a:latin typeface="Arial" panose="020B0604020202020204"/>
                        </a:defRPr>
                      </a:lvl7pPr>
                      <a:lvl8pPr marL="2389979" algn="l" defTabSz="682851" rtl="0" eaLnBrk="1" latinLnBrk="0" hangingPunct="1">
                        <a:defRPr sz="1344" kern="1200">
                          <a:solidFill>
                            <a:schemeClr val="dk1"/>
                          </a:solidFill>
                          <a:latin typeface="Arial" panose="020B0604020202020204"/>
                        </a:defRPr>
                      </a:lvl8pPr>
                      <a:lvl9pPr marL="2731404" algn="l" defTabSz="682851" rtl="0" eaLnBrk="1" latinLnBrk="0" hangingPunct="1">
                        <a:defRPr sz="1344" kern="1200">
                          <a:solidFill>
                            <a:schemeClr val="dk1"/>
                          </a:solidFill>
                          <a:latin typeface="Arial" panose="020B0604020202020204"/>
                        </a:defRPr>
                      </a:lvl9pPr>
                    </a:lstStyle>
                    <a:p>
                      <a:pPr marL="0" marR="0" algn="ctr">
                        <a:spcBef>
                          <a:spcPts val="0"/>
                        </a:spcBef>
                        <a:spcAft>
                          <a:spcPts val="0"/>
                        </a:spcAft>
                      </a:pPr>
                      <a:r>
                        <a:rPr lang="de-DE" sz="14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17 (34)</a:t>
                      </a:r>
                      <a:endParaRPr lang="de-DE"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F9FA"/>
                    </a:solidFill>
                  </a:tcPr>
                </a:tc>
                <a:tc>
                  <a:txBody>
                    <a:bodyPr/>
                    <a:lstStyle>
                      <a:lvl1pPr marL="0" algn="l" defTabSz="682851" rtl="0" eaLnBrk="1" latinLnBrk="0" hangingPunct="1">
                        <a:defRPr sz="1344" kern="1200">
                          <a:solidFill>
                            <a:schemeClr val="dk1"/>
                          </a:solidFill>
                          <a:latin typeface="Arial" panose="020B0604020202020204"/>
                        </a:defRPr>
                      </a:lvl1pPr>
                      <a:lvl2pPr marL="341426" algn="l" defTabSz="682851" rtl="0" eaLnBrk="1" latinLnBrk="0" hangingPunct="1">
                        <a:defRPr sz="1344" kern="1200">
                          <a:solidFill>
                            <a:schemeClr val="dk1"/>
                          </a:solidFill>
                          <a:latin typeface="Arial" panose="020B0604020202020204"/>
                        </a:defRPr>
                      </a:lvl2pPr>
                      <a:lvl3pPr marL="682851" algn="l" defTabSz="682851" rtl="0" eaLnBrk="1" latinLnBrk="0" hangingPunct="1">
                        <a:defRPr sz="1344" kern="1200">
                          <a:solidFill>
                            <a:schemeClr val="dk1"/>
                          </a:solidFill>
                          <a:latin typeface="Arial" panose="020B0604020202020204"/>
                        </a:defRPr>
                      </a:lvl3pPr>
                      <a:lvl4pPr marL="1024277" algn="l" defTabSz="682851" rtl="0" eaLnBrk="1" latinLnBrk="0" hangingPunct="1">
                        <a:defRPr sz="1344" kern="1200">
                          <a:solidFill>
                            <a:schemeClr val="dk1"/>
                          </a:solidFill>
                          <a:latin typeface="Arial" panose="020B0604020202020204"/>
                        </a:defRPr>
                      </a:lvl4pPr>
                      <a:lvl5pPr marL="1365702" algn="l" defTabSz="682851" rtl="0" eaLnBrk="1" latinLnBrk="0" hangingPunct="1">
                        <a:defRPr sz="1344" kern="1200">
                          <a:solidFill>
                            <a:schemeClr val="dk1"/>
                          </a:solidFill>
                          <a:latin typeface="Arial" panose="020B0604020202020204"/>
                        </a:defRPr>
                      </a:lvl5pPr>
                      <a:lvl6pPr marL="1707128" algn="l" defTabSz="682851" rtl="0" eaLnBrk="1" latinLnBrk="0" hangingPunct="1">
                        <a:defRPr sz="1344" kern="1200">
                          <a:solidFill>
                            <a:schemeClr val="dk1"/>
                          </a:solidFill>
                          <a:latin typeface="Arial" panose="020B0604020202020204"/>
                        </a:defRPr>
                      </a:lvl6pPr>
                      <a:lvl7pPr marL="2048553" algn="l" defTabSz="682851" rtl="0" eaLnBrk="1" latinLnBrk="0" hangingPunct="1">
                        <a:defRPr sz="1344" kern="1200">
                          <a:solidFill>
                            <a:schemeClr val="dk1"/>
                          </a:solidFill>
                          <a:latin typeface="Arial" panose="020B0604020202020204"/>
                        </a:defRPr>
                      </a:lvl7pPr>
                      <a:lvl8pPr marL="2389979" algn="l" defTabSz="682851" rtl="0" eaLnBrk="1" latinLnBrk="0" hangingPunct="1">
                        <a:defRPr sz="1344" kern="1200">
                          <a:solidFill>
                            <a:schemeClr val="dk1"/>
                          </a:solidFill>
                          <a:latin typeface="Arial" panose="020B0604020202020204"/>
                        </a:defRPr>
                      </a:lvl8pPr>
                      <a:lvl9pPr marL="2731404" algn="l" defTabSz="682851" rtl="0" eaLnBrk="1" latinLnBrk="0" hangingPunct="1">
                        <a:defRPr sz="1344" kern="1200">
                          <a:solidFill>
                            <a:schemeClr val="dk1"/>
                          </a:solidFill>
                          <a:latin typeface="Arial" panose="020B0604020202020204"/>
                        </a:defRPr>
                      </a:lvl9pPr>
                    </a:lstStyle>
                    <a:p>
                      <a:pPr marL="0" marR="0" algn="ctr">
                        <a:spcBef>
                          <a:spcPts val="0"/>
                        </a:spcBef>
                        <a:spcAft>
                          <a:spcPts val="0"/>
                        </a:spcAft>
                      </a:pPr>
                      <a:r>
                        <a:rPr lang="de-DE" sz="14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17 (34)</a:t>
                      </a:r>
                      <a:endParaRPr lang="de-DE"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F9FA"/>
                    </a:solidFill>
                  </a:tcPr>
                </a:tc>
                <a:tc>
                  <a:txBody>
                    <a:bodyPr/>
                    <a:lstStyle>
                      <a:lvl1pPr marL="0" algn="l" defTabSz="682851" rtl="0" eaLnBrk="1" latinLnBrk="0" hangingPunct="1">
                        <a:defRPr sz="1344" kern="1200">
                          <a:solidFill>
                            <a:schemeClr val="dk1"/>
                          </a:solidFill>
                          <a:latin typeface="Arial" panose="020B0604020202020204"/>
                        </a:defRPr>
                      </a:lvl1pPr>
                      <a:lvl2pPr marL="341426" algn="l" defTabSz="682851" rtl="0" eaLnBrk="1" latinLnBrk="0" hangingPunct="1">
                        <a:defRPr sz="1344" kern="1200">
                          <a:solidFill>
                            <a:schemeClr val="dk1"/>
                          </a:solidFill>
                          <a:latin typeface="Arial" panose="020B0604020202020204"/>
                        </a:defRPr>
                      </a:lvl2pPr>
                      <a:lvl3pPr marL="682851" algn="l" defTabSz="682851" rtl="0" eaLnBrk="1" latinLnBrk="0" hangingPunct="1">
                        <a:defRPr sz="1344" kern="1200">
                          <a:solidFill>
                            <a:schemeClr val="dk1"/>
                          </a:solidFill>
                          <a:latin typeface="Arial" panose="020B0604020202020204"/>
                        </a:defRPr>
                      </a:lvl3pPr>
                      <a:lvl4pPr marL="1024277" algn="l" defTabSz="682851" rtl="0" eaLnBrk="1" latinLnBrk="0" hangingPunct="1">
                        <a:defRPr sz="1344" kern="1200">
                          <a:solidFill>
                            <a:schemeClr val="dk1"/>
                          </a:solidFill>
                          <a:latin typeface="Arial" panose="020B0604020202020204"/>
                        </a:defRPr>
                      </a:lvl4pPr>
                      <a:lvl5pPr marL="1365702" algn="l" defTabSz="682851" rtl="0" eaLnBrk="1" latinLnBrk="0" hangingPunct="1">
                        <a:defRPr sz="1344" kern="1200">
                          <a:solidFill>
                            <a:schemeClr val="dk1"/>
                          </a:solidFill>
                          <a:latin typeface="Arial" panose="020B0604020202020204"/>
                        </a:defRPr>
                      </a:lvl5pPr>
                      <a:lvl6pPr marL="1707128" algn="l" defTabSz="682851" rtl="0" eaLnBrk="1" latinLnBrk="0" hangingPunct="1">
                        <a:defRPr sz="1344" kern="1200">
                          <a:solidFill>
                            <a:schemeClr val="dk1"/>
                          </a:solidFill>
                          <a:latin typeface="Arial" panose="020B0604020202020204"/>
                        </a:defRPr>
                      </a:lvl6pPr>
                      <a:lvl7pPr marL="2048553" algn="l" defTabSz="682851" rtl="0" eaLnBrk="1" latinLnBrk="0" hangingPunct="1">
                        <a:defRPr sz="1344" kern="1200">
                          <a:solidFill>
                            <a:schemeClr val="dk1"/>
                          </a:solidFill>
                          <a:latin typeface="Arial" panose="020B0604020202020204"/>
                        </a:defRPr>
                      </a:lvl7pPr>
                      <a:lvl8pPr marL="2389979" algn="l" defTabSz="682851" rtl="0" eaLnBrk="1" latinLnBrk="0" hangingPunct="1">
                        <a:defRPr sz="1344" kern="1200">
                          <a:solidFill>
                            <a:schemeClr val="dk1"/>
                          </a:solidFill>
                          <a:latin typeface="Arial" panose="020B0604020202020204"/>
                        </a:defRPr>
                      </a:lvl8pPr>
                      <a:lvl9pPr marL="2731404" algn="l" defTabSz="682851" rtl="0" eaLnBrk="1" latinLnBrk="0" hangingPunct="1">
                        <a:defRPr sz="1344" kern="1200">
                          <a:solidFill>
                            <a:schemeClr val="dk1"/>
                          </a:solidFill>
                          <a:latin typeface="Arial" panose="020B0604020202020204"/>
                        </a:defRPr>
                      </a:lvl9pPr>
                    </a:lstStyle>
                    <a:p>
                      <a:pPr marL="0" marR="0" algn="ctr">
                        <a:spcBef>
                          <a:spcPts val="0"/>
                        </a:spcBef>
                        <a:spcAft>
                          <a:spcPts val="0"/>
                        </a:spcAft>
                      </a:pPr>
                      <a:r>
                        <a:rPr lang="de-DE" sz="14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17 (34)</a:t>
                      </a:r>
                      <a:endParaRPr lang="de-DE"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F9FA"/>
                    </a:solidFill>
                  </a:tcPr>
                </a:tc>
                <a:extLst>
                  <a:ext uri="{0D108BD9-81ED-4DB2-BD59-A6C34878D82A}">
                    <a16:rowId xmlns:a16="http://schemas.microsoft.com/office/drawing/2014/main" val="3882479574"/>
                  </a:ext>
                </a:extLst>
              </a:tr>
              <a:tr h="297681">
                <a:tc gridSpan="2">
                  <a:txBody>
                    <a:bodyPr/>
                    <a:lstStyle>
                      <a:lvl1pPr marL="0" algn="l" defTabSz="682851" rtl="0" eaLnBrk="1" latinLnBrk="0" hangingPunct="1">
                        <a:defRPr sz="1344" kern="1200">
                          <a:solidFill>
                            <a:schemeClr val="dk1"/>
                          </a:solidFill>
                          <a:latin typeface="Arial" panose="020B0604020202020204"/>
                        </a:defRPr>
                      </a:lvl1pPr>
                      <a:lvl2pPr marL="341426" algn="l" defTabSz="682851" rtl="0" eaLnBrk="1" latinLnBrk="0" hangingPunct="1">
                        <a:defRPr sz="1344" kern="1200">
                          <a:solidFill>
                            <a:schemeClr val="dk1"/>
                          </a:solidFill>
                          <a:latin typeface="Arial" panose="020B0604020202020204"/>
                        </a:defRPr>
                      </a:lvl2pPr>
                      <a:lvl3pPr marL="682851" algn="l" defTabSz="682851" rtl="0" eaLnBrk="1" latinLnBrk="0" hangingPunct="1">
                        <a:defRPr sz="1344" kern="1200">
                          <a:solidFill>
                            <a:schemeClr val="dk1"/>
                          </a:solidFill>
                          <a:latin typeface="Arial" panose="020B0604020202020204"/>
                        </a:defRPr>
                      </a:lvl3pPr>
                      <a:lvl4pPr marL="1024277" algn="l" defTabSz="682851" rtl="0" eaLnBrk="1" latinLnBrk="0" hangingPunct="1">
                        <a:defRPr sz="1344" kern="1200">
                          <a:solidFill>
                            <a:schemeClr val="dk1"/>
                          </a:solidFill>
                          <a:latin typeface="Arial" panose="020B0604020202020204"/>
                        </a:defRPr>
                      </a:lvl4pPr>
                      <a:lvl5pPr marL="1365702" algn="l" defTabSz="682851" rtl="0" eaLnBrk="1" latinLnBrk="0" hangingPunct="1">
                        <a:defRPr sz="1344" kern="1200">
                          <a:solidFill>
                            <a:schemeClr val="dk1"/>
                          </a:solidFill>
                          <a:latin typeface="Arial" panose="020B0604020202020204"/>
                        </a:defRPr>
                      </a:lvl5pPr>
                      <a:lvl6pPr marL="1707128" algn="l" defTabSz="682851" rtl="0" eaLnBrk="1" latinLnBrk="0" hangingPunct="1">
                        <a:defRPr sz="1344" kern="1200">
                          <a:solidFill>
                            <a:schemeClr val="dk1"/>
                          </a:solidFill>
                          <a:latin typeface="Arial" panose="020B0604020202020204"/>
                        </a:defRPr>
                      </a:lvl6pPr>
                      <a:lvl7pPr marL="2048553" algn="l" defTabSz="682851" rtl="0" eaLnBrk="1" latinLnBrk="0" hangingPunct="1">
                        <a:defRPr sz="1344" kern="1200">
                          <a:solidFill>
                            <a:schemeClr val="dk1"/>
                          </a:solidFill>
                          <a:latin typeface="Arial" panose="020B0604020202020204"/>
                        </a:defRPr>
                      </a:lvl7pPr>
                      <a:lvl8pPr marL="2389979" algn="l" defTabSz="682851" rtl="0" eaLnBrk="1" latinLnBrk="0" hangingPunct="1">
                        <a:defRPr sz="1344" kern="1200">
                          <a:solidFill>
                            <a:schemeClr val="dk1"/>
                          </a:solidFill>
                          <a:latin typeface="Arial" panose="020B0604020202020204"/>
                        </a:defRPr>
                      </a:lvl8pPr>
                      <a:lvl9pPr marL="2731404" algn="l" defTabSz="682851" rtl="0" eaLnBrk="1" latinLnBrk="0" hangingPunct="1">
                        <a:defRPr sz="1344" kern="1200">
                          <a:solidFill>
                            <a:schemeClr val="dk1"/>
                          </a:solidFill>
                          <a:latin typeface="Arial" panose="020B0604020202020204"/>
                        </a:defRPr>
                      </a:lvl9pPr>
                    </a:lstStyle>
                    <a:p>
                      <a:pPr marL="0" marR="0">
                        <a:spcBef>
                          <a:spcPts val="0"/>
                        </a:spcBef>
                        <a:spcAft>
                          <a:spcPts val="0"/>
                        </a:spcAft>
                      </a:pPr>
                      <a:r>
                        <a:rPr lang="fr-FR" sz="1400" b="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Elasticité médiane, kPa (Q1, Q3)</a:t>
                      </a:r>
                      <a:endParaRPr lang="fr-FR" sz="1400" b="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F3F4"/>
                    </a:solidFill>
                  </a:tcPr>
                </a:tc>
                <a:tc hMerge="1">
                  <a:txBody>
                    <a:bodyPr/>
                    <a:lstStyle/>
                    <a:p>
                      <a:pPr marL="0" marR="0">
                        <a:spcBef>
                          <a:spcPts val="0"/>
                        </a:spcBef>
                        <a:spcAft>
                          <a:spcPts val="0"/>
                        </a:spcAft>
                      </a:pPr>
                      <a:endParaRPr lang="de-DE" sz="10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8EA"/>
                    </a:solidFill>
                  </a:tcPr>
                </a:tc>
                <a:tc>
                  <a:txBody>
                    <a:bodyPr/>
                    <a:lstStyle>
                      <a:lvl1pPr marL="0" algn="l" defTabSz="682851" rtl="0" eaLnBrk="1" latinLnBrk="0" hangingPunct="1">
                        <a:defRPr sz="1344" kern="1200">
                          <a:solidFill>
                            <a:schemeClr val="dk1"/>
                          </a:solidFill>
                          <a:latin typeface="Arial" panose="020B0604020202020204"/>
                        </a:defRPr>
                      </a:lvl1pPr>
                      <a:lvl2pPr marL="341426" algn="l" defTabSz="682851" rtl="0" eaLnBrk="1" latinLnBrk="0" hangingPunct="1">
                        <a:defRPr sz="1344" kern="1200">
                          <a:solidFill>
                            <a:schemeClr val="dk1"/>
                          </a:solidFill>
                          <a:latin typeface="Arial" panose="020B0604020202020204"/>
                        </a:defRPr>
                      </a:lvl2pPr>
                      <a:lvl3pPr marL="682851" algn="l" defTabSz="682851" rtl="0" eaLnBrk="1" latinLnBrk="0" hangingPunct="1">
                        <a:defRPr sz="1344" kern="1200">
                          <a:solidFill>
                            <a:schemeClr val="dk1"/>
                          </a:solidFill>
                          <a:latin typeface="Arial" panose="020B0604020202020204"/>
                        </a:defRPr>
                      </a:lvl3pPr>
                      <a:lvl4pPr marL="1024277" algn="l" defTabSz="682851" rtl="0" eaLnBrk="1" latinLnBrk="0" hangingPunct="1">
                        <a:defRPr sz="1344" kern="1200">
                          <a:solidFill>
                            <a:schemeClr val="dk1"/>
                          </a:solidFill>
                          <a:latin typeface="Arial" panose="020B0604020202020204"/>
                        </a:defRPr>
                      </a:lvl4pPr>
                      <a:lvl5pPr marL="1365702" algn="l" defTabSz="682851" rtl="0" eaLnBrk="1" latinLnBrk="0" hangingPunct="1">
                        <a:defRPr sz="1344" kern="1200">
                          <a:solidFill>
                            <a:schemeClr val="dk1"/>
                          </a:solidFill>
                          <a:latin typeface="Arial" panose="020B0604020202020204"/>
                        </a:defRPr>
                      </a:lvl5pPr>
                      <a:lvl6pPr marL="1707128" algn="l" defTabSz="682851" rtl="0" eaLnBrk="1" latinLnBrk="0" hangingPunct="1">
                        <a:defRPr sz="1344" kern="1200">
                          <a:solidFill>
                            <a:schemeClr val="dk1"/>
                          </a:solidFill>
                          <a:latin typeface="Arial" panose="020B0604020202020204"/>
                        </a:defRPr>
                      </a:lvl6pPr>
                      <a:lvl7pPr marL="2048553" algn="l" defTabSz="682851" rtl="0" eaLnBrk="1" latinLnBrk="0" hangingPunct="1">
                        <a:defRPr sz="1344" kern="1200">
                          <a:solidFill>
                            <a:schemeClr val="dk1"/>
                          </a:solidFill>
                          <a:latin typeface="Arial" panose="020B0604020202020204"/>
                        </a:defRPr>
                      </a:lvl7pPr>
                      <a:lvl8pPr marL="2389979" algn="l" defTabSz="682851" rtl="0" eaLnBrk="1" latinLnBrk="0" hangingPunct="1">
                        <a:defRPr sz="1344" kern="1200">
                          <a:solidFill>
                            <a:schemeClr val="dk1"/>
                          </a:solidFill>
                          <a:latin typeface="Arial" panose="020B0604020202020204"/>
                        </a:defRPr>
                      </a:lvl8pPr>
                      <a:lvl9pPr marL="2731404" algn="l" defTabSz="682851" rtl="0" eaLnBrk="1" latinLnBrk="0" hangingPunct="1">
                        <a:defRPr sz="1344" kern="1200">
                          <a:solidFill>
                            <a:schemeClr val="dk1"/>
                          </a:solidFill>
                          <a:latin typeface="Arial" panose="020B0604020202020204"/>
                        </a:defRPr>
                      </a:lvl9pPr>
                    </a:lstStyle>
                    <a:p>
                      <a:pPr marL="0" marR="0" algn="ctr">
                        <a:spcBef>
                          <a:spcPts val="0"/>
                        </a:spcBef>
                        <a:spcAft>
                          <a:spcPts val="0"/>
                        </a:spcAft>
                      </a:pPr>
                      <a:r>
                        <a:rPr lang="de-DE" sz="14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12,2 (8,6-18,9)</a:t>
                      </a:r>
                      <a:endParaRPr lang="de-DE"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F3F4"/>
                    </a:solidFill>
                  </a:tcPr>
                </a:tc>
                <a:tc>
                  <a:txBody>
                    <a:bodyPr/>
                    <a:lstStyle>
                      <a:lvl1pPr marL="0" algn="l" defTabSz="682851" rtl="0" eaLnBrk="1" latinLnBrk="0" hangingPunct="1">
                        <a:defRPr sz="1344" kern="1200">
                          <a:solidFill>
                            <a:schemeClr val="dk1"/>
                          </a:solidFill>
                          <a:latin typeface="Arial" panose="020B0604020202020204"/>
                        </a:defRPr>
                      </a:lvl1pPr>
                      <a:lvl2pPr marL="341426" algn="l" defTabSz="682851" rtl="0" eaLnBrk="1" latinLnBrk="0" hangingPunct="1">
                        <a:defRPr sz="1344" kern="1200">
                          <a:solidFill>
                            <a:schemeClr val="dk1"/>
                          </a:solidFill>
                          <a:latin typeface="Arial" panose="020B0604020202020204"/>
                        </a:defRPr>
                      </a:lvl2pPr>
                      <a:lvl3pPr marL="682851" algn="l" defTabSz="682851" rtl="0" eaLnBrk="1" latinLnBrk="0" hangingPunct="1">
                        <a:defRPr sz="1344" kern="1200">
                          <a:solidFill>
                            <a:schemeClr val="dk1"/>
                          </a:solidFill>
                          <a:latin typeface="Arial" panose="020B0604020202020204"/>
                        </a:defRPr>
                      </a:lvl3pPr>
                      <a:lvl4pPr marL="1024277" algn="l" defTabSz="682851" rtl="0" eaLnBrk="1" latinLnBrk="0" hangingPunct="1">
                        <a:defRPr sz="1344" kern="1200">
                          <a:solidFill>
                            <a:schemeClr val="dk1"/>
                          </a:solidFill>
                          <a:latin typeface="Arial" panose="020B0604020202020204"/>
                        </a:defRPr>
                      </a:lvl4pPr>
                      <a:lvl5pPr marL="1365702" algn="l" defTabSz="682851" rtl="0" eaLnBrk="1" latinLnBrk="0" hangingPunct="1">
                        <a:defRPr sz="1344" kern="1200">
                          <a:solidFill>
                            <a:schemeClr val="dk1"/>
                          </a:solidFill>
                          <a:latin typeface="Arial" panose="020B0604020202020204"/>
                        </a:defRPr>
                      </a:lvl5pPr>
                      <a:lvl6pPr marL="1707128" algn="l" defTabSz="682851" rtl="0" eaLnBrk="1" latinLnBrk="0" hangingPunct="1">
                        <a:defRPr sz="1344" kern="1200">
                          <a:solidFill>
                            <a:schemeClr val="dk1"/>
                          </a:solidFill>
                          <a:latin typeface="Arial" panose="020B0604020202020204"/>
                        </a:defRPr>
                      </a:lvl6pPr>
                      <a:lvl7pPr marL="2048553" algn="l" defTabSz="682851" rtl="0" eaLnBrk="1" latinLnBrk="0" hangingPunct="1">
                        <a:defRPr sz="1344" kern="1200">
                          <a:solidFill>
                            <a:schemeClr val="dk1"/>
                          </a:solidFill>
                          <a:latin typeface="Arial" panose="020B0604020202020204"/>
                        </a:defRPr>
                      </a:lvl7pPr>
                      <a:lvl8pPr marL="2389979" algn="l" defTabSz="682851" rtl="0" eaLnBrk="1" latinLnBrk="0" hangingPunct="1">
                        <a:defRPr sz="1344" kern="1200">
                          <a:solidFill>
                            <a:schemeClr val="dk1"/>
                          </a:solidFill>
                          <a:latin typeface="Arial" panose="020B0604020202020204"/>
                        </a:defRPr>
                      </a:lvl8pPr>
                      <a:lvl9pPr marL="2731404" algn="l" defTabSz="682851" rtl="0" eaLnBrk="1" latinLnBrk="0" hangingPunct="1">
                        <a:defRPr sz="1344" kern="1200">
                          <a:solidFill>
                            <a:schemeClr val="dk1"/>
                          </a:solidFill>
                          <a:latin typeface="Arial" panose="020B0604020202020204"/>
                        </a:defRPr>
                      </a:lvl9pPr>
                    </a:lstStyle>
                    <a:p>
                      <a:pPr marL="0" marR="0" algn="ctr">
                        <a:spcBef>
                          <a:spcPts val="0"/>
                        </a:spcBef>
                        <a:spcAft>
                          <a:spcPts val="0"/>
                        </a:spcAft>
                      </a:pPr>
                      <a:r>
                        <a:rPr lang="de-DE" sz="14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10,7 (7,8-16,5)</a:t>
                      </a:r>
                      <a:endParaRPr lang="de-DE"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F3F4"/>
                    </a:solidFill>
                  </a:tcPr>
                </a:tc>
                <a:tc>
                  <a:txBody>
                    <a:bodyPr/>
                    <a:lstStyle>
                      <a:lvl1pPr marL="0" algn="l" defTabSz="682851" rtl="0" eaLnBrk="1" latinLnBrk="0" hangingPunct="1">
                        <a:defRPr sz="1344" kern="1200">
                          <a:solidFill>
                            <a:schemeClr val="dk1"/>
                          </a:solidFill>
                          <a:latin typeface="Arial" panose="020B0604020202020204"/>
                        </a:defRPr>
                      </a:lvl1pPr>
                      <a:lvl2pPr marL="341426" algn="l" defTabSz="682851" rtl="0" eaLnBrk="1" latinLnBrk="0" hangingPunct="1">
                        <a:defRPr sz="1344" kern="1200">
                          <a:solidFill>
                            <a:schemeClr val="dk1"/>
                          </a:solidFill>
                          <a:latin typeface="Arial" panose="020B0604020202020204"/>
                        </a:defRPr>
                      </a:lvl2pPr>
                      <a:lvl3pPr marL="682851" algn="l" defTabSz="682851" rtl="0" eaLnBrk="1" latinLnBrk="0" hangingPunct="1">
                        <a:defRPr sz="1344" kern="1200">
                          <a:solidFill>
                            <a:schemeClr val="dk1"/>
                          </a:solidFill>
                          <a:latin typeface="Arial" panose="020B0604020202020204"/>
                        </a:defRPr>
                      </a:lvl3pPr>
                      <a:lvl4pPr marL="1024277" algn="l" defTabSz="682851" rtl="0" eaLnBrk="1" latinLnBrk="0" hangingPunct="1">
                        <a:defRPr sz="1344" kern="1200">
                          <a:solidFill>
                            <a:schemeClr val="dk1"/>
                          </a:solidFill>
                          <a:latin typeface="Arial" panose="020B0604020202020204"/>
                        </a:defRPr>
                      </a:lvl4pPr>
                      <a:lvl5pPr marL="1365702" algn="l" defTabSz="682851" rtl="0" eaLnBrk="1" latinLnBrk="0" hangingPunct="1">
                        <a:defRPr sz="1344" kern="1200">
                          <a:solidFill>
                            <a:schemeClr val="dk1"/>
                          </a:solidFill>
                          <a:latin typeface="Arial" panose="020B0604020202020204"/>
                        </a:defRPr>
                      </a:lvl5pPr>
                      <a:lvl6pPr marL="1707128" algn="l" defTabSz="682851" rtl="0" eaLnBrk="1" latinLnBrk="0" hangingPunct="1">
                        <a:defRPr sz="1344" kern="1200">
                          <a:solidFill>
                            <a:schemeClr val="dk1"/>
                          </a:solidFill>
                          <a:latin typeface="Arial" panose="020B0604020202020204"/>
                        </a:defRPr>
                      </a:lvl6pPr>
                      <a:lvl7pPr marL="2048553" algn="l" defTabSz="682851" rtl="0" eaLnBrk="1" latinLnBrk="0" hangingPunct="1">
                        <a:defRPr sz="1344" kern="1200">
                          <a:solidFill>
                            <a:schemeClr val="dk1"/>
                          </a:solidFill>
                          <a:latin typeface="Arial" panose="020B0604020202020204"/>
                        </a:defRPr>
                      </a:lvl7pPr>
                      <a:lvl8pPr marL="2389979" algn="l" defTabSz="682851" rtl="0" eaLnBrk="1" latinLnBrk="0" hangingPunct="1">
                        <a:defRPr sz="1344" kern="1200">
                          <a:solidFill>
                            <a:schemeClr val="dk1"/>
                          </a:solidFill>
                          <a:latin typeface="Arial" panose="020B0604020202020204"/>
                        </a:defRPr>
                      </a:lvl8pPr>
                      <a:lvl9pPr marL="2731404" algn="l" defTabSz="682851" rtl="0" eaLnBrk="1" latinLnBrk="0" hangingPunct="1">
                        <a:defRPr sz="1344" kern="1200">
                          <a:solidFill>
                            <a:schemeClr val="dk1"/>
                          </a:solidFill>
                          <a:latin typeface="Arial" panose="020B0604020202020204"/>
                        </a:defRPr>
                      </a:lvl9pPr>
                    </a:lstStyle>
                    <a:p>
                      <a:pPr marL="0" marR="0" algn="ctr">
                        <a:spcBef>
                          <a:spcPts val="0"/>
                        </a:spcBef>
                        <a:spcAft>
                          <a:spcPts val="0"/>
                        </a:spcAft>
                      </a:pPr>
                      <a:r>
                        <a:rPr lang="de-DE" sz="14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10,5 (7,8-14,3)</a:t>
                      </a:r>
                      <a:endParaRPr lang="de-DE"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F3F4"/>
                    </a:solidFill>
                  </a:tcPr>
                </a:tc>
                <a:tc>
                  <a:txBody>
                    <a:bodyPr/>
                    <a:lstStyle>
                      <a:lvl1pPr marL="0" algn="l" defTabSz="682851" rtl="0" eaLnBrk="1" latinLnBrk="0" hangingPunct="1">
                        <a:defRPr sz="1344" kern="1200">
                          <a:solidFill>
                            <a:schemeClr val="dk1"/>
                          </a:solidFill>
                          <a:latin typeface="Arial" panose="020B0604020202020204"/>
                        </a:defRPr>
                      </a:lvl1pPr>
                      <a:lvl2pPr marL="341426" algn="l" defTabSz="682851" rtl="0" eaLnBrk="1" latinLnBrk="0" hangingPunct="1">
                        <a:defRPr sz="1344" kern="1200">
                          <a:solidFill>
                            <a:schemeClr val="dk1"/>
                          </a:solidFill>
                          <a:latin typeface="Arial" panose="020B0604020202020204"/>
                        </a:defRPr>
                      </a:lvl2pPr>
                      <a:lvl3pPr marL="682851" algn="l" defTabSz="682851" rtl="0" eaLnBrk="1" latinLnBrk="0" hangingPunct="1">
                        <a:defRPr sz="1344" kern="1200">
                          <a:solidFill>
                            <a:schemeClr val="dk1"/>
                          </a:solidFill>
                          <a:latin typeface="Arial" panose="020B0604020202020204"/>
                        </a:defRPr>
                      </a:lvl3pPr>
                      <a:lvl4pPr marL="1024277" algn="l" defTabSz="682851" rtl="0" eaLnBrk="1" latinLnBrk="0" hangingPunct="1">
                        <a:defRPr sz="1344" kern="1200">
                          <a:solidFill>
                            <a:schemeClr val="dk1"/>
                          </a:solidFill>
                          <a:latin typeface="Arial" panose="020B0604020202020204"/>
                        </a:defRPr>
                      </a:lvl4pPr>
                      <a:lvl5pPr marL="1365702" algn="l" defTabSz="682851" rtl="0" eaLnBrk="1" latinLnBrk="0" hangingPunct="1">
                        <a:defRPr sz="1344" kern="1200">
                          <a:solidFill>
                            <a:schemeClr val="dk1"/>
                          </a:solidFill>
                          <a:latin typeface="Arial" panose="020B0604020202020204"/>
                        </a:defRPr>
                      </a:lvl5pPr>
                      <a:lvl6pPr marL="1707128" algn="l" defTabSz="682851" rtl="0" eaLnBrk="1" latinLnBrk="0" hangingPunct="1">
                        <a:defRPr sz="1344" kern="1200">
                          <a:solidFill>
                            <a:schemeClr val="dk1"/>
                          </a:solidFill>
                          <a:latin typeface="Arial" panose="020B0604020202020204"/>
                        </a:defRPr>
                      </a:lvl6pPr>
                      <a:lvl7pPr marL="2048553" algn="l" defTabSz="682851" rtl="0" eaLnBrk="1" latinLnBrk="0" hangingPunct="1">
                        <a:defRPr sz="1344" kern="1200">
                          <a:solidFill>
                            <a:schemeClr val="dk1"/>
                          </a:solidFill>
                          <a:latin typeface="Arial" panose="020B0604020202020204"/>
                        </a:defRPr>
                      </a:lvl7pPr>
                      <a:lvl8pPr marL="2389979" algn="l" defTabSz="682851" rtl="0" eaLnBrk="1" latinLnBrk="0" hangingPunct="1">
                        <a:defRPr sz="1344" kern="1200">
                          <a:solidFill>
                            <a:schemeClr val="dk1"/>
                          </a:solidFill>
                          <a:latin typeface="Arial" panose="020B0604020202020204"/>
                        </a:defRPr>
                      </a:lvl8pPr>
                      <a:lvl9pPr marL="2731404" algn="l" defTabSz="682851" rtl="0" eaLnBrk="1" latinLnBrk="0" hangingPunct="1">
                        <a:defRPr sz="1344" kern="1200">
                          <a:solidFill>
                            <a:schemeClr val="dk1"/>
                          </a:solidFill>
                          <a:latin typeface="Arial" panose="020B0604020202020204"/>
                        </a:defRPr>
                      </a:lvl9pPr>
                    </a:lstStyle>
                    <a:p>
                      <a:pPr marL="0" marR="0" algn="ctr">
                        <a:spcBef>
                          <a:spcPts val="0"/>
                        </a:spcBef>
                        <a:spcAft>
                          <a:spcPts val="0"/>
                        </a:spcAft>
                      </a:pPr>
                      <a:r>
                        <a:rPr lang="de-DE" sz="14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10,8 (8,5-14,1)</a:t>
                      </a:r>
                      <a:endParaRPr lang="de-DE"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F3F4"/>
                    </a:solidFill>
                  </a:tcPr>
                </a:tc>
                <a:extLst>
                  <a:ext uri="{0D108BD9-81ED-4DB2-BD59-A6C34878D82A}">
                    <a16:rowId xmlns:a16="http://schemas.microsoft.com/office/drawing/2014/main" val="1993455930"/>
                  </a:ext>
                </a:extLst>
              </a:tr>
              <a:tr h="297681">
                <a:tc gridSpan="2">
                  <a:txBody>
                    <a:bodyPr/>
                    <a:lstStyle>
                      <a:lvl1pPr marL="0" algn="l" defTabSz="682851" rtl="0" eaLnBrk="1" latinLnBrk="0" hangingPunct="1">
                        <a:defRPr sz="1344" kern="1200">
                          <a:solidFill>
                            <a:schemeClr val="dk1"/>
                          </a:solidFill>
                          <a:latin typeface="Arial" panose="020B0604020202020204"/>
                        </a:defRPr>
                      </a:lvl1pPr>
                      <a:lvl2pPr marL="341426" algn="l" defTabSz="682851" rtl="0" eaLnBrk="1" latinLnBrk="0" hangingPunct="1">
                        <a:defRPr sz="1344" kern="1200">
                          <a:solidFill>
                            <a:schemeClr val="dk1"/>
                          </a:solidFill>
                          <a:latin typeface="Arial" panose="020B0604020202020204"/>
                        </a:defRPr>
                      </a:lvl2pPr>
                      <a:lvl3pPr marL="682851" algn="l" defTabSz="682851" rtl="0" eaLnBrk="1" latinLnBrk="0" hangingPunct="1">
                        <a:defRPr sz="1344" kern="1200">
                          <a:solidFill>
                            <a:schemeClr val="dk1"/>
                          </a:solidFill>
                          <a:latin typeface="Arial" panose="020B0604020202020204"/>
                        </a:defRPr>
                      </a:lvl3pPr>
                      <a:lvl4pPr marL="1024277" algn="l" defTabSz="682851" rtl="0" eaLnBrk="1" latinLnBrk="0" hangingPunct="1">
                        <a:defRPr sz="1344" kern="1200">
                          <a:solidFill>
                            <a:schemeClr val="dk1"/>
                          </a:solidFill>
                          <a:latin typeface="Arial" panose="020B0604020202020204"/>
                        </a:defRPr>
                      </a:lvl4pPr>
                      <a:lvl5pPr marL="1365702" algn="l" defTabSz="682851" rtl="0" eaLnBrk="1" latinLnBrk="0" hangingPunct="1">
                        <a:defRPr sz="1344" kern="1200">
                          <a:solidFill>
                            <a:schemeClr val="dk1"/>
                          </a:solidFill>
                          <a:latin typeface="Arial" panose="020B0604020202020204"/>
                        </a:defRPr>
                      </a:lvl5pPr>
                      <a:lvl6pPr marL="1707128" algn="l" defTabSz="682851" rtl="0" eaLnBrk="1" latinLnBrk="0" hangingPunct="1">
                        <a:defRPr sz="1344" kern="1200">
                          <a:solidFill>
                            <a:schemeClr val="dk1"/>
                          </a:solidFill>
                          <a:latin typeface="Arial" panose="020B0604020202020204"/>
                        </a:defRPr>
                      </a:lvl6pPr>
                      <a:lvl7pPr marL="2048553" algn="l" defTabSz="682851" rtl="0" eaLnBrk="1" latinLnBrk="0" hangingPunct="1">
                        <a:defRPr sz="1344" kern="1200">
                          <a:solidFill>
                            <a:schemeClr val="dk1"/>
                          </a:solidFill>
                          <a:latin typeface="Arial" panose="020B0604020202020204"/>
                        </a:defRPr>
                      </a:lvl7pPr>
                      <a:lvl8pPr marL="2389979" algn="l" defTabSz="682851" rtl="0" eaLnBrk="1" latinLnBrk="0" hangingPunct="1">
                        <a:defRPr sz="1344" kern="1200">
                          <a:solidFill>
                            <a:schemeClr val="dk1"/>
                          </a:solidFill>
                          <a:latin typeface="Arial" panose="020B0604020202020204"/>
                        </a:defRPr>
                      </a:lvl8pPr>
                      <a:lvl9pPr marL="2731404" algn="l" defTabSz="682851" rtl="0" eaLnBrk="1" latinLnBrk="0" hangingPunct="1">
                        <a:defRPr sz="1344" kern="1200">
                          <a:solidFill>
                            <a:schemeClr val="dk1"/>
                          </a:solidFill>
                          <a:latin typeface="Arial" panose="020B0604020202020204"/>
                        </a:defRPr>
                      </a:lvl9pPr>
                    </a:lstStyle>
                    <a:p>
                      <a:pPr marL="0" marR="0">
                        <a:spcBef>
                          <a:spcPts val="0"/>
                        </a:spcBef>
                        <a:spcAft>
                          <a:spcPts val="0"/>
                        </a:spcAft>
                      </a:pPr>
                      <a:r>
                        <a:rPr lang="fr-FR" sz="1400" b="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ALAT médiane, U/l (Q1, Q3))</a:t>
                      </a:r>
                      <a:endParaRPr lang="fr-FR" sz="1400" b="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F9FA"/>
                    </a:solidFill>
                  </a:tcPr>
                </a:tc>
                <a:tc hMerge="1">
                  <a:txBody>
                    <a:bodyPr/>
                    <a:lstStyle/>
                    <a:p>
                      <a:pPr marL="0" marR="0">
                        <a:spcBef>
                          <a:spcPts val="0"/>
                        </a:spcBef>
                        <a:spcAft>
                          <a:spcPts val="0"/>
                        </a:spcAft>
                      </a:pPr>
                      <a:endParaRPr lang="de-DE" sz="10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ED2"/>
                    </a:solidFill>
                  </a:tcPr>
                </a:tc>
                <a:tc>
                  <a:txBody>
                    <a:bodyPr/>
                    <a:lstStyle>
                      <a:lvl1pPr marL="0" algn="l" defTabSz="682851" rtl="0" eaLnBrk="1" latinLnBrk="0" hangingPunct="1">
                        <a:defRPr sz="1344" kern="1200">
                          <a:solidFill>
                            <a:schemeClr val="dk1"/>
                          </a:solidFill>
                          <a:latin typeface="Arial" panose="020B0604020202020204"/>
                        </a:defRPr>
                      </a:lvl1pPr>
                      <a:lvl2pPr marL="341426" algn="l" defTabSz="682851" rtl="0" eaLnBrk="1" latinLnBrk="0" hangingPunct="1">
                        <a:defRPr sz="1344" kern="1200">
                          <a:solidFill>
                            <a:schemeClr val="dk1"/>
                          </a:solidFill>
                          <a:latin typeface="Arial" panose="020B0604020202020204"/>
                        </a:defRPr>
                      </a:lvl2pPr>
                      <a:lvl3pPr marL="682851" algn="l" defTabSz="682851" rtl="0" eaLnBrk="1" latinLnBrk="0" hangingPunct="1">
                        <a:defRPr sz="1344" kern="1200">
                          <a:solidFill>
                            <a:schemeClr val="dk1"/>
                          </a:solidFill>
                          <a:latin typeface="Arial" panose="020B0604020202020204"/>
                        </a:defRPr>
                      </a:lvl3pPr>
                      <a:lvl4pPr marL="1024277" algn="l" defTabSz="682851" rtl="0" eaLnBrk="1" latinLnBrk="0" hangingPunct="1">
                        <a:defRPr sz="1344" kern="1200">
                          <a:solidFill>
                            <a:schemeClr val="dk1"/>
                          </a:solidFill>
                          <a:latin typeface="Arial" panose="020B0604020202020204"/>
                        </a:defRPr>
                      </a:lvl4pPr>
                      <a:lvl5pPr marL="1365702" algn="l" defTabSz="682851" rtl="0" eaLnBrk="1" latinLnBrk="0" hangingPunct="1">
                        <a:defRPr sz="1344" kern="1200">
                          <a:solidFill>
                            <a:schemeClr val="dk1"/>
                          </a:solidFill>
                          <a:latin typeface="Arial" panose="020B0604020202020204"/>
                        </a:defRPr>
                      </a:lvl5pPr>
                      <a:lvl6pPr marL="1707128" algn="l" defTabSz="682851" rtl="0" eaLnBrk="1" latinLnBrk="0" hangingPunct="1">
                        <a:defRPr sz="1344" kern="1200">
                          <a:solidFill>
                            <a:schemeClr val="dk1"/>
                          </a:solidFill>
                          <a:latin typeface="Arial" panose="020B0604020202020204"/>
                        </a:defRPr>
                      </a:lvl6pPr>
                      <a:lvl7pPr marL="2048553" algn="l" defTabSz="682851" rtl="0" eaLnBrk="1" latinLnBrk="0" hangingPunct="1">
                        <a:defRPr sz="1344" kern="1200">
                          <a:solidFill>
                            <a:schemeClr val="dk1"/>
                          </a:solidFill>
                          <a:latin typeface="Arial" panose="020B0604020202020204"/>
                        </a:defRPr>
                      </a:lvl7pPr>
                      <a:lvl8pPr marL="2389979" algn="l" defTabSz="682851" rtl="0" eaLnBrk="1" latinLnBrk="0" hangingPunct="1">
                        <a:defRPr sz="1344" kern="1200">
                          <a:solidFill>
                            <a:schemeClr val="dk1"/>
                          </a:solidFill>
                          <a:latin typeface="Arial" panose="020B0604020202020204"/>
                        </a:defRPr>
                      </a:lvl8pPr>
                      <a:lvl9pPr marL="2731404" algn="l" defTabSz="682851" rtl="0" eaLnBrk="1" latinLnBrk="0" hangingPunct="1">
                        <a:defRPr sz="1344" kern="1200">
                          <a:solidFill>
                            <a:schemeClr val="dk1"/>
                          </a:solidFill>
                          <a:latin typeface="Arial" panose="020B0604020202020204"/>
                        </a:defRPr>
                      </a:lvl9pPr>
                    </a:lstStyle>
                    <a:p>
                      <a:pPr marL="0" marR="0" algn="ctr">
                        <a:lnSpc>
                          <a:spcPct val="106000"/>
                        </a:lnSpc>
                        <a:spcBef>
                          <a:spcPts val="0"/>
                        </a:spcBef>
                        <a:spcAft>
                          <a:spcPts val="0"/>
                        </a:spcAft>
                      </a:pPr>
                      <a:r>
                        <a:rPr lang="de-DE" sz="14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91 (64-152)</a:t>
                      </a:r>
                      <a:endParaRPr lang="de-DE"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F9FA"/>
                    </a:solidFill>
                  </a:tcPr>
                </a:tc>
                <a:tc>
                  <a:txBody>
                    <a:bodyPr/>
                    <a:lstStyle>
                      <a:lvl1pPr marL="0" algn="l" defTabSz="682851" rtl="0" eaLnBrk="1" latinLnBrk="0" hangingPunct="1">
                        <a:defRPr sz="1344" kern="1200">
                          <a:solidFill>
                            <a:schemeClr val="dk1"/>
                          </a:solidFill>
                          <a:latin typeface="Arial" panose="020B0604020202020204"/>
                        </a:defRPr>
                      </a:lvl1pPr>
                      <a:lvl2pPr marL="341426" algn="l" defTabSz="682851" rtl="0" eaLnBrk="1" latinLnBrk="0" hangingPunct="1">
                        <a:defRPr sz="1344" kern="1200">
                          <a:solidFill>
                            <a:schemeClr val="dk1"/>
                          </a:solidFill>
                          <a:latin typeface="Arial" panose="020B0604020202020204"/>
                        </a:defRPr>
                      </a:lvl2pPr>
                      <a:lvl3pPr marL="682851" algn="l" defTabSz="682851" rtl="0" eaLnBrk="1" latinLnBrk="0" hangingPunct="1">
                        <a:defRPr sz="1344" kern="1200">
                          <a:solidFill>
                            <a:schemeClr val="dk1"/>
                          </a:solidFill>
                          <a:latin typeface="Arial" panose="020B0604020202020204"/>
                        </a:defRPr>
                      </a:lvl3pPr>
                      <a:lvl4pPr marL="1024277" algn="l" defTabSz="682851" rtl="0" eaLnBrk="1" latinLnBrk="0" hangingPunct="1">
                        <a:defRPr sz="1344" kern="1200">
                          <a:solidFill>
                            <a:schemeClr val="dk1"/>
                          </a:solidFill>
                          <a:latin typeface="Arial" panose="020B0604020202020204"/>
                        </a:defRPr>
                      </a:lvl4pPr>
                      <a:lvl5pPr marL="1365702" algn="l" defTabSz="682851" rtl="0" eaLnBrk="1" latinLnBrk="0" hangingPunct="1">
                        <a:defRPr sz="1344" kern="1200">
                          <a:solidFill>
                            <a:schemeClr val="dk1"/>
                          </a:solidFill>
                          <a:latin typeface="Arial" panose="020B0604020202020204"/>
                        </a:defRPr>
                      </a:lvl5pPr>
                      <a:lvl6pPr marL="1707128" algn="l" defTabSz="682851" rtl="0" eaLnBrk="1" latinLnBrk="0" hangingPunct="1">
                        <a:defRPr sz="1344" kern="1200">
                          <a:solidFill>
                            <a:schemeClr val="dk1"/>
                          </a:solidFill>
                          <a:latin typeface="Arial" panose="020B0604020202020204"/>
                        </a:defRPr>
                      </a:lvl6pPr>
                      <a:lvl7pPr marL="2048553" algn="l" defTabSz="682851" rtl="0" eaLnBrk="1" latinLnBrk="0" hangingPunct="1">
                        <a:defRPr sz="1344" kern="1200">
                          <a:solidFill>
                            <a:schemeClr val="dk1"/>
                          </a:solidFill>
                          <a:latin typeface="Arial" panose="020B0604020202020204"/>
                        </a:defRPr>
                      </a:lvl7pPr>
                      <a:lvl8pPr marL="2389979" algn="l" defTabSz="682851" rtl="0" eaLnBrk="1" latinLnBrk="0" hangingPunct="1">
                        <a:defRPr sz="1344" kern="1200">
                          <a:solidFill>
                            <a:schemeClr val="dk1"/>
                          </a:solidFill>
                          <a:latin typeface="Arial" panose="020B0604020202020204"/>
                        </a:defRPr>
                      </a:lvl8pPr>
                      <a:lvl9pPr marL="2731404" algn="l" defTabSz="682851" rtl="0" eaLnBrk="1" latinLnBrk="0" hangingPunct="1">
                        <a:defRPr sz="1344" kern="1200">
                          <a:solidFill>
                            <a:schemeClr val="dk1"/>
                          </a:solidFill>
                          <a:latin typeface="Arial" panose="020B0604020202020204"/>
                        </a:defRPr>
                      </a:lvl9pPr>
                    </a:lstStyle>
                    <a:p>
                      <a:pPr marL="0" marR="0" algn="ctr">
                        <a:lnSpc>
                          <a:spcPct val="106000"/>
                        </a:lnSpc>
                        <a:spcBef>
                          <a:spcPts val="0"/>
                        </a:spcBef>
                        <a:spcAft>
                          <a:spcPts val="0"/>
                        </a:spcAft>
                      </a:pPr>
                      <a:r>
                        <a:rPr lang="de-DE" sz="14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81 (56-143)</a:t>
                      </a:r>
                      <a:endParaRPr lang="de-DE"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F9FA"/>
                    </a:solidFill>
                  </a:tcPr>
                </a:tc>
                <a:tc>
                  <a:txBody>
                    <a:bodyPr/>
                    <a:lstStyle>
                      <a:lvl1pPr marL="0" algn="l" defTabSz="682851" rtl="0" eaLnBrk="1" latinLnBrk="0" hangingPunct="1">
                        <a:defRPr sz="1344" kern="1200">
                          <a:solidFill>
                            <a:schemeClr val="dk1"/>
                          </a:solidFill>
                          <a:latin typeface="Arial" panose="020B0604020202020204"/>
                        </a:defRPr>
                      </a:lvl1pPr>
                      <a:lvl2pPr marL="341426" algn="l" defTabSz="682851" rtl="0" eaLnBrk="1" latinLnBrk="0" hangingPunct="1">
                        <a:defRPr sz="1344" kern="1200">
                          <a:solidFill>
                            <a:schemeClr val="dk1"/>
                          </a:solidFill>
                          <a:latin typeface="Arial" panose="020B0604020202020204"/>
                        </a:defRPr>
                      </a:lvl2pPr>
                      <a:lvl3pPr marL="682851" algn="l" defTabSz="682851" rtl="0" eaLnBrk="1" latinLnBrk="0" hangingPunct="1">
                        <a:defRPr sz="1344" kern="1200">
                          <a:solidFill>
                            <a:schemeClr val="dk1"/>
                          </a:solidFill>
                          <a:latin typeface="Arial" panose="020B0604020202020204"/>
                        </a:defRPr>
                      </a:lvl3pPr>
                      <a:lvl4pPr marL="1024277" algn="l" defTabSz="682851" rtl="0" eaLnBrk="1" latinLnBrk="0" hangingPunct="1">
                        <a:defRPr sz="1344" kern="1200">
                          <a:solidFill>
                            <a:schemeClr val="dk1"/>
                          </a:solidFill>
                          <a:latin typeface="Arial" panose="020B0604020202020204"/>
                        </a:defRPr>
                      </a:lvl4pPr>
                      <a:lvl5pPr marL="1365702" algn="l" defTabSz="682851" rtl="0" eaLnBrk="1" latinLnBrk="0" hangingPunct="1">
                        <a:defRPr sz="1344" kern="1200">
                          <a:solidFill>
                            <a:schemeClr val="dk1"/>
                          </a:solidFill>
                          <a:latin typeface="Arial" panose="020B0604020202020204"/>
                        </a:defRPr>
                      </a:lvl5pPr>
                      <a:lvl6pPr marL="1707128" algn="l" defTabSz="682851" rtl="0" eaLnBrk="1" latinLnBrk="0" hangingPunct="1">
                        <a:defRPr sz="1344" kern="1200">
                          <a:solidFill>
                            <a:schemeClr val="dk1"/>
                          </a:solidFill>
                          <a:latin typeface="Arial" panose="020B0604020202020204"/>
                        </a:defRPr>
                      </a:lvl6pPr>
                      <a:lvl7pPr marL="2048553" algn="l" defTabSz="682851" rtl="0" eaLnBrk="1" latinLnBrk="0" hangingPunct="1">
                        <a:defRPr sz="1344" kern="1200">
                          <a:solidFill>
                            <a:schemeClr val="dk1"/>
                          </a:solidFill>
                          <a:latin typeface="Arial" panose="020B0604020202020204"/>
                        </a:defRPr>
                      </a:lvl7pPr>
                      <a:lvl8pPr marL="2389979" algn="l" defTabSz="682851" rtl="0" eaLnBrk="1" latinLnBrk="0" hangingPunct="1">
                        <a:defRPr sz="1344" kern="1200">
                          <a:solidFill>
                            <a:schemeClr val="dk1"/>
                          </a:solidFill>
                          <a:latin typeface="Arial" panose="020B0604020202020204"/>
                        </a:defRPr>
                      </a:lvl8pPr>
                      <a:lvl9pPr marL="2731404" algn="l" defTabSz="682851" rtl="0" eaLnBrk="1" latinLnBrk="0" hangingPunct="1">
                        <a:defRPr sz="1344" kern="1200">
                          <a:solidFill>
                            <a:schemeClr val="dk1"/>
                          </a:solidFill>
                          <a:latin typeface="Arial" panose="020B0604020202020204"/>
                        </a:defRPr>
                      </a:lvl9pPr>
                    </a:lstStyle>
                    <a:p>
                      <a:pPr marL="0" marR="0" algn="ctr">
                        <a:lnSpc>
                          <a:spcPct val="106000"/>
                        </a:lnSpc>
                        <a:spcBef>
                          <a:spcPts val="0"/>
                        </a:spcBef>
                        <a:spcAft>
                          <a:spcPts val="0"/>
                        </a:spcAft>
                      </a:pPr>
                      <a:r>
                        <a:rPr lang="de-DE" sz="14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82 (55-117)</a:t>
                      </a:r>
                      <a:endParaRPr lang="de-DE"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F9FA"/>
                    </a:solidFill>
                  </a:tcPr>
                </a:tc>
                <a:tc>
                  <a:txBody>
                    <a:bodyPr/>
                    <a:lstStyle>
                      <a:lvl1pPr marL="0" algn="l" defTabSz="682851" rtl="0" eaLnBrk="1" latinLnBrk="0" hangingPunct="1">
                        <a:defRPr sz="1344" kern="1200">
                          <a:solidFill>
                            <a:schemeClr val="dk1"/>
                          </a:solidFill>
                          <a:latin typeface="Arial" panose="020B0604020202020204"/>
                        </a:defRPr>
                      </a:lvl1pPr>
                      <a:lvl2pPr marL="341426" algn="l" defTabSz="682851" rtl="0" eaLnBrk="1" latinLnBrk="0" hangingPunct="1">
                        <a:defRPr sz="1344" kern="1200">
                          <a:solidFill>
                            <a:schemeClr val="dk1"/>
                          </a:solidFill>
                          <a:latin typeface="Arial" panose="020B0604020202020204"/>
                        </a:defRPr>
                      </a:lvl2pPr>
                      <a:lvl3pPr marL="682851" algn="l" defTabSz="682851" rtl="0" eaLnBrk="1" latinLnBrk="0" hangingPunct="1">
                        <a:defRPr sz="1344" kern="1200">
                          <a:solidFill>
                            <a:schemeClr val="dk1"/>
                          </a:solidFill>
                          <a:latin typeface="Arial" panose="020B0604020202020204"/>
                        </a:defRPr>
                      </a:lvl3pPr>
                      <a:lvl4pPr marL="1024277" algn="l" defTabSz="682851" rtl="0" eaLnBrk="1" latinLnBrk="0" hangingPunct="1">
                        <a:defRPr sz="1344" kern="1200">
                          <a:solidFill>
                            <a:schemeClr val="dk1"/>
                          </a:solidFill>
                          <a:latin typeface="Arial" panose="020B0604020202020204"/>
                        </a:defRPr>
                      </a:lvl4pPr>
                      <a:lvl5pPr marL="1365702" algn="l" defTabSz="682851" rtl="0" eaLnBrk="1" latinLnBrk="0" hangingPunct="1">
                        <a:defRPr sz="1344" kern="1200">
                          <a:solidFill>
                            <a:schemeClr val="dk1"/>
                          </a:solidFill>
                          <a:latin typeface="Arial" panose="020B0604020202020204"/>
                        </a:defRPr>
                      </a:lvl5pPr>
                      <a:lvl6pPr marL="1707128" algn="l" defTabSz="682851" rtl="0" eaLnBrk="1" latinLnBrk="0" hangingPunct="1">
                        <a:defRPr sz="1344" kern="1200">
                          <a:solidFill>
                            <a:schemeClr val="dk1"/>
                          </a:solidFill>
                          <a:latin typeface="Arial" panose="020B0604020202020204"/>
                        </a:defRPr>
                      </a:lvl6pPr>
                      <a:lvl7pPr marL="2048553" algn="l" defTabSz="682851" rtl="0" eaLnBrk="1" latinLnBrk="0" hangingPunct="1">
                        <a:defRPr sz="1344" kern="1200">
                          <a:solidFill>
                            <a:schemeClr val="dk1"/>
                          </a:solidFill>
                          <a:latin typeface="Arial" panose="020B0604020202020204"/>
                        </a:defRPr>
                      </a:lvl7pPr>
                      <a:lvl8pPr marL="2389979" algn="l" defTabSz="682851" rtl="0" eaLnBrk="1" latinLnBrk="0" hangingPunct="1">
                        <a:defRPr sz="1344" kern="1200">
                          <a:solidFill>
                            <a:schemeClr val="dk1"/>
                          </a:solidFill>
                          <a:latin typeface="Arial" panose="020B0604020202020204"/>
                        </a:defRPr>
                      </a:lvl8pPr>
                      <a:lvl9pPr marL="2731404" algn="l" defTabSz="682851" rtl="0" eaLnBrk="1" latinLnBrk="0" hangingPunct="1">
                        <a:defRPr sz="1344" kern="1200">
                          <a:solidFill>
                            <a:schemeClr val="dk1"/>
                          </a:solidFill>
                          <a:latin typeface="Arial" panose="020B0604020202020204"/>
                        </a:defRPr>
                      </a:lvl9pPr>
                    </a:lstStyle>
                    <a:p>
                      <a:pPr marL="0" marR="0" algn="ctr">
                        <a:lnSpc>
                          <a:spcPct val="106000"/>
                        </a:lnSpc>
                        <a:spcBef>
                          <a:spcPts val="0"/>
                        </a:spcBef>
                        <a:spcAft>
                          <a:spcPts val="0"/>
                        </a:spcAft>
                      </a:pPr>
                      <a:r>
                        <a:rPr lang="de-DE" sz="14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90 (63-127)</a:t>
                      </a:r>
                      <a:endParaRPr lang="de-DE"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F9FA"/>
                    </a:solidFill>
                  </a:tcPr>
                </a:tc>
                <a:extLst>
                  <a:ext uri="{0D108BD9-81ED-4DB2-BD59-A6C34878D82A}">
                    <a16:rowId xmlns:a16="http://schemas.microsoft.com/office/drawing/2014/main" val="3933616441"/>
                  </a:ext>
                </a:extLst>
              </a:tr>
              <a:tr h="297681">
                <a:tc gridSpan="2">
                  <a:txBody>
                    <a:bodyPr/>
                    <a:lstStyle>
                      <a:lvl1pPr marL="0" algn="l" defTabSz="682851" rtl="0" eaLnBrk="1" latinLnBrk="0" hangingPunct="1">
                        <a:defRPr sz="1344" kern="1200">
                          <a:solidFill>
                            <a:schemeClr val="dk1"/>
                          </a:solidFill>
                          <a:latin typeface="Arial" panose="020B0604020202020204"/>
                        </a:defRPr>
                      </a:lvl1pPr>
                      <a:lvl2pPr marL="341426" algn="l" defTabSz="682851" rtl="0" eaLnBrk="1" latinLnBrk="0" hangingPunct="1">
                        <a:defRPr sz="1344" kern="1200">
                          <a:solidFill>
                            <a:schemeClr val="dk1"/>
                          </a:solidFill>
                          <a:latin typeface="Arial" panose="020B0604020202020204"/>
                        </a:defRPr>
                      </a:lvl2pPr>
                      <a:lvl3pPr marL="682851" algn="l" defTabSz="682851" rtl="0" eaLnBrk="1" latinLnBrk="0" hangingPunct="1">
                        <a:defRPr sz="1344" kern="1200">
                          <a:solidFill>
                            <a:schemeClr val="dk1"/>
                          </a:solidFill>
                          <a:latin typeface="Arial" panose="020B0604020202020204"/>
                        </a:defRPr>
                      </a:lvl3pPr>
                      <a:lvl4pPr marL="1024277" algn="l" defTabSz="682851" rtl="0" eaLnBrk="1" latinLnBrk="0" hangingPunct="1">
                        <a:defRPr sz="1344" kern="1200">
                          <a:solidFill>
                            <a:schemeClr val="dk1"/>
                          </a:solidFill>
                          <a:latin typeface="Arial" panose="020B0604020202020204"/>
                        </a:defRPr>
                      </a:lvl4pPr>
                      <a:lvl5pPr marL="1365702" algn="l" defTabSz="682851" rtl="0" eaLnBrk="1" latinLnBrk="0" hangingPunct="1">
                        <a:defRPr sz="1344" kern="1200">
                          <a:solidFill>
                            <a:schemeClr val="dk1"/>
                          </a:solidFill>
                          <a:latin typeface="Arial" panose="020B0604020202020204"/>
                        </a:defRPr>
                      </a:lvl5pPr>
                      <a:lvl6pPr marL="1707128" algn="l" defTabSz="682851" rtl="0" eaLnBrk="1" latinLnBrk="0" hangingPunct="1">
                        <a:defRPr sz="1344" kern="1200">
                          <a:solidFill>
                            <a:schemeClr val="dk1"/>
                          </a:solidFill>
                          <a:latin typeface="Arial" panose="020B0604020202020204"/>
                        </a:defRPr>
                      </a:lvl6pPr>
                      <a:lvl7pPr marL="2048553" algn="l" defTabSz="682851" rtl="0" eaLnBrk="1" latinLnBrk="0" hangingPunct="1">
                        <a:defRPr sz="1344" kern="1200">
                          <a:solidFill>
                            <a:schemeClr val="dk1"/>
                          </a:solidFill>
                          <a:latin typeface="Arial" panose="020B0604020202020204"/>
                        </a:defRPr>
                      </a:lvl7pPr>
                      <a:lvl8pPr marL="2389979" algn="l" defTabSz="682851" rtl="0" eaLnBrk="1" latinLnBrk="0" hangingPunct="1">
                        <a:defRPr sz="1344" kern="1200">
                          <a:solidFill>
                            <a:schemeClr val="dk1"/>
                          </a:solidFill>
                          <a:latin typeface="Arial" panose="020B0604020202020204"/>
                        </a:defRPr>
                      </a:lvl8pPr>
                      <a:lvl9pPr marL="2731404" algn="l" defTabSz="682851" rtl="0" eaLnBrk="1" latinLnBrk="0" hangingPunct="1">
                        <a:defRPr sz="1344" kern="1200">
                          <a:solidFill>
                            <a:schemeClr val="dk1"/>
                          </a:solidFill>
                          <a:latin typeface="Arial" panose="020B0604020202020204"/>
                        </a:defRPr>
                      </a:lvl9pPr>
                    </a:lstStyle>
                    <a:p>
                      <a:pPr marL="0" marR="0">
                        <a:spcBef>
                          <a:spcPts val="0"/>
                        </a:spcBef>
                        <a:spcAft>
                          <a:spcPts val="0"/>
                        </a:spcAft>
                      </a:pPr>
                      <a:r>
                        <a:rPr lang="fr-FR" sz="1400" b="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ARN VHD médiane, log</a:t>
                      </a:r>
                      <a:r>
                        <a:rPr lang="fr-FR" sz="1400" b="0" kern="1200" baseline="-250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10</a:t>
                      </a:r>
                      <a:r>
                        <a:rPr lang="fr-FR" sz="1400" b="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UI/ml (IQR)</a:t>
                      </a:r>
                      <a:endParaRPr lang="fr-FR" sz="1400" b="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F3F4"/>
                    </a:solidFill>
                  </a:tcPr>
                </a:tc>
                <a:tc hMerge="1">
                  <a:txBody>
                    <a:bodyPr/>
                    <a:lstStyle/>
                    <a:p>
                      <a:pPr marL="0" marR="0">
                        <a:spcBef>
                          <a:spcPts val="0"/>
                        </a:spcBef>
                        <a:spcAft>
                          <a:spcPts val="0"/>
                        </a:spcAft>
                      </a:pPr>
                      <a:endParaRPr lang="de-DE" sz="10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8EA"/>
                    </a:solidFill>
                  </a:tcPr>
                </a:tc>
                <a:tc>
                  <a:txBody>
                    <a:bodyPr/>
                    <a:lstStyle>
                      <a:lvl1pPr marL="0" algn="l" defTabSz="682851" rtl="0" eaLnBrk="1" latinLnBrk="0" hangingPunct="1">
                        <a:defRPr sz="1344" kern="1200">
                          <a:solidFill>
                            <a:schemeClr val="dk1"/>
                          </a:solidFill>
                          <a:latin typeface="Arial" panose="020B0604020202020204"/>
                        </a:defRPr>
                      </a:lvl1pPr>
                      <a:lvl2pPr marL="341426" algn="l" defTabSz="682851" rtl="0" eaLnBrk="1" latinLnBrk="0" hangingPunct="1">
                        <a:defRPr sz="1344" kern="1200">
                          <a:solidFill>
                            <a:schemeClr val="dk1"/>
                          </a:solidFill>
                          <a:latin typeface="Arial" panose="020B0604020202020204"/>
                        </a:defRPr>
                      </a:lvl2pPr>
                      <a:lvl3pPr marL="682851" algn="l" defTabSz="682851" rtl="0" eaLnBrk="1" latinLnBrk="0" hangingPunct="1">
                        <a:defRPr sz="1344" kern="1200">
                          <a:solidFill>
                            <a:schemeClr val="dk1"/>
                          </a:solidFill>
                          <a:latin typeface="Arial" panose="020B0604020202020204"/>
                        </a:defRPr>
                      </a:lvl3pPr>
                      <a:lvl4pPr marL="1024277" algn="l" defTabSz="682851" rtl="0" eaLnBrk="1" latinLnBrk="0" hangingPunct="1">
                        <a:defRPr sz="1344" kern="1200">
                          <a:solidFill>
                            <a:schemeClr val="dk1"/>
                          </a:solidFill>
                          <a:latin typeface="Arial" panose="020B0604020202020204"/>
                        </a:defRPr>
                      </a:lvl4pPr>
                      <a:lvl5pPr marL="1365702" algn="l" defTabSz="682851" rtl="0" eaLnBrk="1" latinLnBrk="0" hangingPunct="1">
                        <a:defRPr sz="1344" kern="1200">
                          <a:solidFill>
                            <a:schemeClr val="dk1"/>
                          </a:solidFill>
                          <a:latin typeface="Arial" panose="020B0604020202020204"/>
                        </a:defRPr>
                      </a:lvl5pPr>
                      <a:lvl6pPr marL="1707128" algn="l" defTabSz="682851" rtl="0" eaLnBrk="1" latinLnBrk="0" hangingPunct="1">
                        <a:defRPr sz="1344" kern="1200">
                          <a:solidFill>
                            <a:schemeClr val="dk1"/>
                          </a:solidFill>
                          <a:latin typeface="Arial" panose="020B0604020202020204"/>
                        </a:defRPr>
                      </a:lvl6pPr>
                      <a:lvl7pPr marL="2048553" algn="l" defTabSz="682851" rtl="0" eaLnBrk="1" latinLnBrk="0" hangingPunct="1">
                        <a:defRPr sz="1344" kern="1200">
                          <a:solidFill>
                            <a:schemeClr val="dk1"/>
                          </a:solidFill>
                          <a:latin typeface="Arial" panose="020B0604020202020204"/>
                        </a:defRPr>
                      </a:lvl7pPr>
                      <a:lvl8pPr marL="2389979" algn="l" defTabSz="682851" rtl="0" eaLnBrk="1" latinLnBrk="0" hangingPunct="1">
                        <a:defRPr sz="1344" kern="1200">
                          <a:solidFill>
                            <a:schemeClr val="dk1"/>
                          </a:solidFill>
                          <a:latin typeface="Arial" panose="020B0604020202020204"/>
                        </a:defRPr>
                      </a:lvl8pPr>
                      <a:lvl9pPr marL="2731404" algn="l" defTabSz="682851" rtl="0" eaLnBrk="1" latinLnBrk="0" hangingPunct="1">
                        <a:defRPr sz="1344" kern="1200">
                          <a:solidFill>
                            <a:schemeClr val="dk1"/>
                          </a:solidFill>
                          <a:latin typeface="Arial" panose="020B0604020202020204"/>
                        </a:defRPr>
                      </a:lvl9pPr>
                    </a:lstStyle>
                    <a:p>
                      <a:pPr marL="0" marR="0" algn="ctr">
                        <a:lnSpc>
                          <a:spcPct val="106000"/>
                        </a:lnSpc>
                        <a:spcBef>
                          <a:spcPts val="0"/>
                        </a:spcBef>
                        <a:spcAft>
                          <a:spcPts val="0"/>
                        </a:spcAft>
                      </a:pPr>
                      <a:r>
                        <a:rPr lang="de-DE" sz="14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5,2 (4,6-5,8)</a:t>
                      </a:r>
                      <a:endParaRPr lang="de-DE"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F3F4"/>
                    </a:solidFill>
                  </a:tcPr>
                </a:tc>
                <a:tc>
                  <a:txBody>
                    <a:bodyPr/>
                    <a:lstStyle>
                      <a:lvl1pPr marL="0" algn="l" defTabSz="682851" rtl="0" eaLnBrk="1" latinLnBrk="0" hangingPunct="1">
                        <a:defRPr sz="1344" kern="1200">
                          <a:solidFill>
                            <a:schemeClr val="dk1"/>
                          </a:solidFill>
                          <a:latin typeface="Arial" panose="020B0604020202020204"/>
                        </a:defRPr>
                      </a:lvl1pPr>
                      <a:lvl2pPr marL="341426" algn="l" defTabSz="682851" rtl="0" eaLnBrk="1" latinLnBrk="0" hangingPunct="1">
                        <a:defRPr sz="1344" kern="1200">
                          <a:solidFill>
                            <a:schemeClr val="dk1"/>
                          </a:solidFill>
                          <a:latin typeface="Arial" panose="020B0604020202020204"/>
                        </a:defRPr>
                      </a:lvl2pPr>
                      <a:lvl3pPr marL="682851" algn="l" defTabSz="682851" rtl="0" eaLnBrk="1" latinLnBrk="0" hangingPunct="1">
                        <a:defRPr sz="1344" kern="1200">
                          <a:solidFill>
                            <a:schemeClr val="dk1"/>
                          </a:solidFill>
                          <a:latin typeface="Arial" panose="020B0604020202020204"/>
                        </a:defRPr>
                      </a:lvl3pPr>
                      <a:lvl4pPr marL="1024277" algn="l" defTabSz="682851" rtl="0" eaLnBrk="1" latinLnBrk="0" hangingPunct="1">
                        <a:defRPr sz="1344" kern="1200">
                          <a:solidFill>
                            <a:schemeClr val="dk1"/>
                          </a:solidFill>
                          <a:latin typeface="Arial" panose="020B0604020202020204"/>
                        </a:defRPr>
                      </a:lvl4pPr>
                      <a:lvl5pPr marL="1365702" algn="l" defTabSz="682851" rtl="0" eaLnBrk="1" latinLnBrk="0" hangingPunct="1">
                        <a:defRPr sz="1344" kern="1200">
                          <a:solidFill>
                            <a:schemeClr val="dk1"/>
                          </a:solidFill>
                          <a:latin typeface="Arial" panose="020B0604020202020204"/>
                        </a:defRPr>
                      </a:lvl5pPr>
                      <a:lvl6pPr marL="1707128" algn="l" defTabSz="682851" rtl="0" eaLnBrk="1" latinLnBrk="0" hangingPunct="1">
                        <a:defRPr sz="1344" kern="1200">
                          <a:solidFill>
                            <a:schemeClr val="dk1"/>
                          </a:solidFill>
                          <a:latin typeface="Arial" panose="020B0604020202020204"/>
                        </a:defRPr>
                      </a:lvl6pPr>
                      <a:lvl7pPr marL="2048553" algn="l" defTabSz="682851" rtl="0" eaLnBrk="1" latinLnBrk="0" hangingPunct="1">
                        <a:defRPr sz="1344" kern="1200">
                          <a:solidFill>
                            <a:schemeClr val="dk1"/>
                          </a:solidFill>
                          <a:latin typeface="Arial" panose="020B0604020202020204"/>
                        </a:defRPr>
                      </a:lvl7pPr>
                      <a:lvl8pPr marL="2389979" algn="l" defTabSz="682851" rtl="0" eaLnBrk="1" latinLnBrk="0" hangingPunct="1">
                        <a:defRPr sz="1344" kern="1200">
                          <a:solidFill>
                            <a:schemeClr val="dk1"/>
                          </a:solidFill>
                          <a:latin typeface="Arial" panose="020B0604020202020204"/>
                        </a:defRPr>
                      </a:lvl8pPr>
                      <a:lvl9pPr marL="2731404" algn="l" defTabSz="682851" rtl="0" eaLnBrk="1" latinLnBrk="0" hangingPunct="1">
                        <a:defRPr sz="1344" kern="1200">
                          <a:solidFill>
                            <a:schemeClr val="dk1"/>
                          </a:solidFill>
                          <a:latin typeface="Arial" panose="020B0604020202020204"/>
                        </a:defRPr>
                      </a:lvl9pPr>
                    </a:lstStyle>
                    <a:p>
                      <a:pPr marL="0" marR="0" algn="ctr">
                        <a:lnSpc>
                          <a:spcPct val="106000"/>
                        </a:lnSpc>
                        <a:spcBef>
                          <a:spcPts val="0"/>
                        </a:spcBef>
                        <a:spcAft>
                          <a:spcPts val="0"/>
                        </a:spcAft>
                      </a:pPr>
                      <a:r>
                        <a:rPr lang="de-DE" sz="14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5,6 (4,3–6,3)</a:t>
                      </a:r>
                      <a:endParaRPr lang="de-DE"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F3F4"/>
                    </a:solidFill>
                  </a:tcPr>
                </a:tc>
                <a:tc>
                  <a:txBody>
                    <a:bodyPr/>
                    <a:lstStyle>
                      <a:lvl1pPr marL="0" algn="l" defTabSz="682851" rtl="0" eaLnBrk="1" latinLnBrk="0" hangingPunct="1">
                        <a:defRPr sz="1344" kern="1200">
                          <a:solidFill>
                            <a:schemeClr val="dk1"/>
                          </a:solidFill>
                          <a:latin typeface="Arial" panose="020B0604020202020204"/>
                        </a:defRPr>
                      </a:lvl1pPr>
                      <a:lvl2pPr marL="341426" algn="l" defTabSz="682851" rtl="0" eaLnBrk="1" latinLnBrk="0" hangingPunct="1">
                        <a:defRPr sz="1344" kern="1200">
                          <a:solidFill>
                            <a:schemeClr val="dk1"/>
                          </a:solidFill>
                          <a:latin typeface="Arial" panose="020B0604020202020204"/>
                        </a:defRPr>
                      </a:lvl2pPr>
                      <a:lvl3pPr marL="682851" algn="l" defTabSz="682851" rtl="0" eaLnBrk="1" latinLnBrk="0" hangingPunct="1">
                        <a:defRPr sz="1344" kern="1200">
                          <a:solidFill>
                            <a:schemeClr val="dk1"/>
                          </a:solidFill>
                          <a:latin typeface="Arial" panose="020B0604020202020204"/>
                        </a:defRPr>
                      </a:lvl3pPr>
                      <a:lvl4pPr marL="1024277" algn="l" defTabSz="682851" rtl="0" eaLnBrk="1" latinLnBrk="0" hangingPunct="1">
                        <a:defRPr sz="1344" kern="1200">
                          <a:solidFill>
                            <a:schemeClr val="dk1"/>
                          </a:solidFill>
                          <a:latin typeface="Arial" panose="020B0604020202020204"/>
                        </a:defRPr>
                      </a:lvl4pPr>
                      <a:lvl5pPr marL="1365702" algn="l" defTabSz="682851" rtl="0" eaLnBrk="1" latinLnBrk="0" hangingPunct="1">
                        <a:defRPr sz="1344" kern="1200">
                          <a:solidFill>
                            <a:schemeClr val="dk1"/>
                          </a:solidFill>
                          <a:latin typeface="Arial" panose="020B0604020202020204"/>
                        </a:defRPr>
                      </a:lvl5pPr>
                      <a:lvl6pPr marL="1707128" algn="l" defTabSz="682851" rtl="0" eaLnBrk="1" latinLnBrk="0" hangingPunct="1">
                        <a:defRPr sz="1344" kern="1200">
                          <a:solidFill>
                            <a:schemeClr val="dk1"/>
                          </a:solidFill>
                          <a:latin typeface="Arial" panose="020B0604020202020204"/>
                        </a:defRPr>
                      </a:lvl6pPr>
                      <a:lvl7pPr marL="2048553" algn="l" defTabSz="682851" rtl="0" eaLnBrk="1" latinLnBrk="0" hangingPunct="1">
                        <a:defRPr sz="1344" kern="1200">
                          <a:solidFill>
                            <a:schemeClr val="dk1"/>
                          </a:solidFill>
                          <a:latin typeface="Arial" panose="020B0604020202020204"/>
                        </a:defRPr>
                      </a:lvl7pPr>
                      <a:lvl8pPr marL="2389979" algn="l" defTabSz="682851" rtl="0" eaLnBrk="1" latinLnBrk="0" hangingPunct="1">
                        <a:defRPr sz="1344" kern="1200">
                          <a:solidFill>
                            <a:schemeClr val="dk1"/>
                          </a:solidFill>
                          <a:latin typeface="Arial" panose="020B0604020202020204"/>
                        </a:defRPr>
                      </a:lvl8pPr>
                      <a:lvl9pPr marL="2731404" algn="l" defTabSz="682851" rtl="0" eaLnBrk="1" latinLnBrk="0" hangingPunct="1">
                        <a:defRPr sz="1344" kern="1200">
                          <a:solidFill>
                            <a:schemeClr val="dk1"/>
                          </a:solidFill>
                          <a:latin typeface="Arial" panose="020B0604020202020204"/>
                        </a:defRPr>
                      </a:lvl9pPr>
                    </a:lstStyle>
                    <a:p>
                      <a:pPr marL="0" marR="0" algn="ctr">
                        <a:lnSpc>
                          <a:spcPct val="106000"/>
                        </a:lnSpc>
                        <a:spcBef>
                          <a:spcPts val="0"/>
                        </a:spcBef>
                        <a:spcAft>
                          <a:spcPts val="0"/>
                        </a:spcAft>
                      </a:pPr>
                      <a:r>
                        <a:rPr lang="de-DE" sz="14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5,5 (4,4–6,1)</a:t>
                      </a:r>
                      <a:endParaRPr lang="de-DE"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F3F4"/>
                    </a:solidFill>
                  </a:tcPr>
                </a:tc>
                <a:tc>
                  <a:txBody>
                    <a:bodyPr/>
                    <a:lstStyle>
                      <a:lvl1pPr marL="0" algn="l" defTabSz="682851" rtl="0" eaLnBrk="1" latinLnBrk="0" hangingPunct="1">
                        <a:defRPr sz="1344" kern="1200">
                          <a:solidFill>
                            <a:schemeClr val="dk1"/>
                          </a:solidFill>
                          <a:latin typeface="Arial" panose="020B0604020202020204"/>
                        </a:defRPr>
                      </a:lvl1pPr>
                      <a:lvl2pPr marL="341426" algn="l" defTabSz="682851" rtl="0" eaLnBrk="1" latinLnBrk="0" hangingPunct="1">
                        <a:defRPr sz="1344" kern="1200">
                          <a:solidFill>
                            <a:schemeClr val="dk1"/>
                          </a:solidFill>
                          <a:latin typeface="Arial" panose="020B0604020202020204"/>
                        </a:defRPr>
                      </a:lvl2pPr>
                      <a:lvl3pPr marL="682851" algn="l" defTabSz="682851" rtl="0" eaLnBrk="1" latinLnBrk="0" hangingPunct="1">
                        <a:defRPr sz="1344" kern="1200">
                          <a:solidFill>
                            <a:schemeClr val="dk1"/>
                          </a:solidFill>
                          <a:latin typeface="Arial" panose="020B0604020202020204"/>
                        </a:defRPr>
                      </a:lvl3pPr>
                      <a:lvl4pPr marL="1024277" algn="l" defTabSz="682851" rtl="0" eaLnBrk="1" latinLnBrk="0" hangingPunct="1">
                        <a:defRPr sz="1344" kern="1200">
                          <a:solidFill>
                            <a:schemeClr val="dk1"/>
                          </a:solidFill>
                          <a:latin typeface="Arial" panose="020B0604020202020204"/>
                        </a:defRPr>
                      </a:lvl4pPr>
                      <a:lvl5pPr marL="1365702" algn="l" defTabSz="682851" rtl="0" eaLnBrk="1" latinLnBrk="0" hangingPunct="1">
                        <a:defRPr sz="1344" kern="1200">
                          <a:solidFill>
                            <a:schemeClr val="dk1"/>
                          </a:solidFill>
                          <a:latin typeface="Arial" panose="020B0604020202020204"/>
                        </a:defRPr>
                      </a:lvl5pPr>
                      <a:lvl6pPr marL="1707128" algn="l" defTabSz="682851" rtl="0" eaLnBrk="1" latinLnBrk="0" hangingPunct="1">
                        <a:defRPr sz="1344" kern="1200">
                          <a:solidFill>
                            <a:schemeClr val="dk1"/>
                          </a:solidFill>
                          <a:latin typeface="Arial" panose="020B0604020202020204"/>
                        </a:defRPr>
                      </a:lvl6pPr>
                      <a:lvl7pPr marL="2048553" algn="l" defTabSz="682851" rtl="0" eaLnBrk="1" latinLnBrk="0" hangingPunct="1">
                        <a:defRPr sz="1344" kern="1200">
                          <a:solidFill>
                            <a:schemeClr val="dk1"/>
                          </a:solidFill>
                          <a:latin typeface="Arial" panose="020B0604020202020204"/>
                        </a:defRPr>
                      </a:lvl7pPr>
                      <a:lvl8pPr marL="2389979" algn="l" defTabSz="682851" rtl="0" eaLnBrk="1" latinLnBrk="0" hangingPunct="1">
                        <a:defRPr sz="1344" kern="1200">
                          <a:solidFill>
                            <a:schemeClr val="dk1"/>
                          </a:solidFill>
                          <a:latin typeface="Arial" panose="020B0604020202020204"/>
                        </a:defRPr>
                      </a:lvl8pPr>
                      <a:lvl9pPr marL="2731404" algn="l" defTabSz="682851" rtl="0" eaLnBrk="1" latinLnBrk="0" hangingPunct="1">
                        <a:defRPr sz="1344" kern="1200">
                          <a:solidFill>
                            <a:schemeClr val="dk1"/>
                          </a:solidFill>
                          <a:latin typeface="Arial" panose="020B0604020202020204"/>
                        </a:defRPr>
                      </a:lvl9pPr>
                    </a:lstStyle>
                    <a:p>
                      <a:pPr marL="0" marR="0" algn="ctr">
                        <a:lnSpc>
                          <a:spcPct val="106000"/>
                        </a:lnSpc>
                        <a:spcBef>
                          <a:spcPts val="0"/>
                        </a:spcBef>
                        <a:spcAft>
                          <a:spcPts val="0"/>
                        </a:spcAft>
                      </a:pPr>
                      <a:r>
                        <a:rPr lang="de-DE" sz="14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5,6 (4,6-6,3)</a:t>
                      </a:r>
                      <a:endParaRPr lang="de-DE"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F3F4"/>
                    </a:solidFill>
                  </a:tcPr>
                </a:tc>
                <a:extLst>
                  <a:ext uri="{0D108BD9-81ED-4DB2-BD59-A6C34878D82A}">
                    <a16:rowId xmlns:a16="http://schemas.microsoft.com/office/drawing/2014/main" val="4053939896"/>
                  </a:ext>
                </a:extLst>
              </a:tr>
              <a:tr h="297681">
                <a:tc gridSpan="2">
                  <a:txBody>
                    <a:bodyPr/>
                    <a:lstStyle>
                      <a:lvl1pPr marL="0" algn="l" defTabSz="682851" rtl="0" eaLnBrk="1" latinLnBrk="0" hangingPunct="1">
                        <a:defRPr sz="1344" kern="1200">
                          <a:solidFill>
                            <a:schemeClr val="dk1"/>
                          </a:solidFill>
                          <a:latin typeface="Arial" panose="020B0604020202020204"/>
                        </a:defRPr>
                      </a:lvl1pPr>
                      <a:lvl2pPr marL="341426" algn="l" defTabSz="682851" rtl="0" eaLnBrk="1" latinLnBrk="0" hangingPunct="1">
                        <a:defRPr sz="1344" kern="1200">
                          <a:solidFill>
                            <a:schemeClr val="dk1"/>
                          </a:solidFill>
                          <a:latin typeface="Arial" panose="020B0604020202020204"/>
                        </a:defRPr>
                      </a:lvl2pPr>
                      <a:lvl3pPr marL="682851" algn="l" defTabSz="682851" rtl="0" eaLnBrk="1" latinLnBrk="0" hangingPunct="1">
                        <a:defRPr sz="1344" kern="1200">
                          <a:solidFill>
                            <a:schemeClr val="dk1"/>
                          </a:solidFill>
                          <a:latin typeface="Arial" panose="020B0604020202020204"/>
                        </a:defRPr>
                      </a:lvl3pPr>
                      <a:lvl4pPr marL="1024277" algn="l" defTabSz="682851" rtl="0" eaLnBrk="1" latinLnBrk="0" hangingPunct="1">
                        <a:defRPr sz="1344" kern="1200">
                          <a:solidFill>
                            <a:schemeClr val="dk1"/>
                          </a:solidFill>
                          <a:latin typeface="Arial" panose="020B0604020202020204"/>
                        </a:defRPr>
                      </a:lvl4pPr>
                      <a:lvl5pPr marL="1365702" algn="l" defTabSz="682851" rtl="0" eaLnBrk="1" latinLnBrk="0" hangingPunct="1">
                        <a:defRPr sz="1344" kern="1200">
                          <a:solidFill>
                            <a:schemeClr val="dk1"/>
                          </a:solidFill>
                          <a:latin typeface="Arial" panose="020B0604020202020204"/>
                        </a:defRPr>
                      </a:lvl5pPr>
                      <a:lvl6pPr marL="1707128" algn="l" defTabSz="682851" rtl="0" eaLnBrk="1" latinLnBrk="0" hangingPunct="1">
                        <a:defRPr sz="1344" kern="1200">
                          <a:solidFill>
                            <a:schemeClr val="dk1"/>
                          </a:solidFill>
                          <a:latin typeface="Arial" panose="020B0604020202020204"/>
                        </a:defRPr>
                      </a:lvl6pPr>
                      <a:lvl7pPr marL="2048553" algn="l" defTabSz="682851" rtl="0" eaLnBrk="1" latinLnBrk="0" hangingPunct="1">
                        <a:defRPr sz="1344" kern="1200">
                          <a:solidFill>
                            <a:schemeClr val="dk1"/>
                          </a:solidFill>
                          <a:latin typeface="Arial" panose="020B0604020202020204"/>
                        </a:defRPr>
                      </a:lvl7pPr>
                      <a:lvl8pPr marL="2389979" algn="l" defTabSz="682851" rtl="0" eaLnBrk="1" latinLnBrk="0" hangingPunct="1">
                        <a:defRPr sz="1344" kern="1200">
                          <a:solidFill>
                            <a:schemeClr val="dk1"/>
                          </a:solidFill>
                          <a:latin typeface="Arial" panose="020B0604020202020204"/>
                        </a:defRPr>
                      </a:lvl8pPr>
                      <a:lvl9pPr marL="2731404" algn="l" defTabSz="682851" rtl="0" eaLnBrk="1" latinLnBrk="0" hangingPunct="1">
                        <a:defRPr sz="1344"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Génotype VHD 1/ 5/ 6, n (%)</a:t>
                      </a:r>
                      <a:endParaRPr lang="fr-FR" sz="1400" b="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F9FA"/>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0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ED2"/>
                    </a:solidFill>
                  </a:tcPr>
                </a:tc>
                <a:tc>
                  <a:txBody>
                    <a:bodyPr/>
                    <a:lstStyle>
                      <a:lvl1pPr marL="0" algn="l" defTabSz="682851" rtl="0" eaLnBrk="1" latinLnBrk="0" hangingPunct="1">
                        <a:defRPr sz="1344" kern="1200">
                          <a:solidFill>
                            <a:schemeClr val="dk1"/>
                          </a:solidFill>
                          <a:latin typeface="Arial" panose="020B0604020202020204"/>
                        </a:defRPr>
                      </a:lvl1pPr>
                      <a:lvl2pPr marL="341426" algn="l" defTabSz="682851" rtl="0" eaLnBrk="1" latinLnBrk="0" hangingPunct="1">
                        <a:defRPr sz="1344" kern="1200">
                          <a:solidFill>
                            <a:schemeClr val="dk1"/>
                          </a:solidFill>
                          <a:latin typeface="Arial" panose="020B0604020202020204"/>
                        </a:defRPr>
                      </a:lvl2pPr>
                      <a:lvl3pPr marL="682851" algn="l" defTabSz="682851" rtl="0" eaLnBrk="1" latinLnBrk="0" hangingPunct="1">
                        <a:defRPr sz="1344" kern="1200">
                          <a:solidFill>
                            <a:schemeClr val="dk1"/>
                          </a:solidFill>
                          <a:latin typeface="Arial" panose="020B0604020202020204"/>
                        </a:defRPr>
                      </a:lvl3pPr>
                      <a:lvl4pPr marL="1024277" algn="l" defTabSz="682851" rtl="0" eaLnBrk="1" latinLnBrk="0" hangingPunct="1">
                        <a:defRPr sz="1344" kern="1200">
                          <a:solidFill>
                            <a:schemeClr val="dk1"/>
                          </a:solidFill>
                          <a:latin typeface="Arial" panose="020B0604020202020204"/>
                        </a:defRPr>
                      </a:lvl4pPr>
                      <a:lvl5pPr marL="1365702" algn="l" defTabSz="682851" rtl="0" eaLnBrk="1" latinLnBrk="0" hangingPunct="1">
                        <a:defRPr sz="1344" kern="1200">
                          <a:solidFill>
                            <a:schemeClr val="dk1"/>
                          </a:solidFill>
                          <a:latin typeface="Arial" panose="020B0604020202020204"/>
                        </a:defRPr>
                      </a:lvl5pPr>
                      <a:lvl6pPr marL="1707128" algn="l" defTabSz="682851" rtl="0" eaLnBrk="1" latinLnBrk="0" hangingPunct="1">
                        <a:defRPr sz="1344" kern="1200">
                          <a:solidFill>
                            <a:schemeClr val="dk1"/>
                          </a:solidFill>
                          <a:latin typeface="Arial" panose="020B0604020202020204"/>
                        </a:defRPr>
                      </a:lvl6pPr>
                      <a:lvl7pPr marL="2048553" algn="l" defTabSz="682851" rtl="0" eaLnBrk="1" latinLnBrk="0" hangingPunct="1">
                        <a:defRPr sz="1344" kern="1200">
                          <a:solidFill>
                            <a:schemeClr val="dk1"/>
                          </a:solidFill>
                          <a:latin typeface="Arial" panose="020B0604020202020204"/>
                        </a:defRPr>
                      </a:lvl7pPr>
                      <a:lvl8pPr marL="2389979" algn="l" defTabSz="682851" rtl="0" eaLnBrk="1" latinLnBrk="0" hangingPunct="1">
                        <a:defRPr sz="1344" kern="1200">
                          <a:solidFill>
                            <a:schemeClr val="dk1"/>
                          </a:solidFill>
                          <a:latin typeface="Arial" panose="020B0604020202020204"/>
                        </a:defRPr>
                      </a:lvl8pPr>
                      <a:lvl9pPr marL="2731404" algn="l" defTabSz="682851" rtl="0" eaLnBrk="1" latinLnBrk="0" hangingPunct="1">
                        <a:defRPr sz="1344" kern="1200">
                          <a:solidFill>
                            <a:schemeClr val="dk1"/>
                          </a:solidFill>
                          <a:latin typeface="Arial" panose="020B0604020202020204"/>
                        </a:defRPr>
                      </a:lvl9pPr>
                    </a:lstStyle>
                    <a:p>
                      <a:pPr marL="0" marR="0" lvl="0" indent="0" algn="ctr" defTabSz="682851" rtl="0" eaLnBrk="1" fontAlgn="auto" latinLnBrk="0" hangingPunct="1">
                        <a:lnSpc>
                          <a:spcPct val="100000"/>
                        </a:lnSpc>
                        <a:spcBef>
                          <a:spcPts val="0"/>
                        </a:spcBef>
                        <a:spcAft>
                          <a:spcPts val="0"/>
                        </a:spcAft>
                        <a:buClrTx/>
                        <a:buSzTx/>
                        <a:buFontTx/>
                        <a:buNone/>
                        <a:tabLst/>
                        <a:defRPr/>
                      </a:pPr>
                      <a:r>
                        <a:rPr lang="de-DE" sz="14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24 (100)</a:t>
                      </a:r>
                      <a:endParaRPr lang="de-DE"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F9FA"/>
                    </a:solidFill>
                  </a:tcPr>
                </a:tc>
                <a:tc>
                  <a:txBody>
                    <a:bodyPr/>
                    <a:lstStyle>
                      <a:lvl1pPr marL="0" algn="l" defTabSz="682851" rtl="0" eaLnBrk="1" latinLnBrk="0" hangingPunct="1">
                        <a:defRPr sz="1344" kern="1200">
                          <a:solidFill>
                            <a:schemeClr val="dk1"/>
                          </a:solidFill>
                          <a:latin typeface="Arial" panose="020B0604020202020204"/>
                        </a:defRPr>
                      </a:lvl1pPr>
                      <a:lvl2pPr marL="341426" algn="l" defTabSz="682851" rtl="0" eaLnBrk="1" latinLnBrk="0" hangingPunct="1">
                        <a:defRPr sz="1344" kern="1200">
                          <a:solidFill>
                            <a:schemeClr val="dk1"/>
                          </a:solidFill>
                          <a:latin typeface="Arial" panose="020B0604020202020204"/>
                        </a:defRPr>
                      </a:lvl2pPr>
                      <a:lvl3pPr marL="682851" algn="l" defTabSz="682851" rtl="0" eaLnBrk="1" latinLnBrk="0" hangingPunct="1">
                        <a:defRPr sz="1344" kern="1200">
                          <a:solidFill>
                            <a:schemeClr val="dk1"/>
                          </a:solidFill>
                          <a:latin typeface="Arial" panose="020B0604020202020204"/>
                        </a:defRPr>
                      </a:lvl3pPr>
                      <a:lvl4pPr marL="1024277" algn="l" defTabSz="682851" rtl="0" eaLnBrk="1" latinLnBrk="0" hangingPunct="1">
                        <a:defRPr sz="1344" kern="1200">
                          <a:solidFill>
                            <a:schemeClr val="dk1"/>
                          </a:solidFill>
                          <a:latin typeface="Arial" panose="020B0604020202020204"/>
                        </a:defRPr>
                      </a:lvl4pPr>
                      <a:lvl5pPr marL="1365702" algn="l" defTabSz="682851" rtl="0" eaLnBrk="1" latinLnBrk="0" hangingPunct="1">
                        <a:defRPr sz="1344" kern="1200">
                          <a:solidFill>
                            <a:schemeClr val="dk1"/>
                          </a:solidFill>
                          <a:latin typeface="Arial" panose="020B0604020202020204"/>
                        </a:defRPr>
                      </a:lvl5pPr>
                      <a:lvl6pPr marL="1707128" algn="l" defTabSz="682851" rtl="0" eaLnBrk="1" latinLnBrk="0" hangingPunct="1">
                        <a:defRPr sz="1344" kern="1200">
                          <a:solidFill>
                            <a:schemeClr val="dk1"/>
                          </a:solidFill>
                          <a:latin typeface="Arial" panose="020B0604020202020204"/>
                        </a:defRPr>
                      </a:lvl6pPr>
                      <a:lvl7pPr marL="2048553" algn="l" defTabSz="682851" rtl="0" eaLnBrk="1" latinLnBrk="0" hangingPunct="1">
                        <a:defRPr sz="1344" kern="1200">
                          <a:solidFill>
                            <a:schemeClr val="dk1"/>
                          </a:solidFill>
                          <a:latin typeface="Arial" panose="020B0604020202020204"/>
                        </a:defRPr>
                      </a:lvl7pPr>
                      <a:lvl8pPr marL="2389979" algn="l" defTabSz="682851" rtl="0" eaLnBrk="1" latinLnBrk="0" hangingPunct="1">
                        <a:defRPr sz="1344" kern="1200">
                          <a:solidFill>
                            <a:schemeClr val="dk1"/>
                          </a:solidFill>
                          <a:latin typeface="Arial" panose="020B0604020202020204"/>
                        </a:defRPr>
                      </a:lvl8pPr>
                      <a:lvl9pPr marL="2731404" algn="l" defTabSz="682851" rtl="0" eaLnBrk="1" latinLnBrk="0" hangingPunct="1">
                        <a:defRPr sz="1344" kern="1200">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48 (96) / 1 (2) / 1 (2)</a:t>
                      </a:r>
                      <a:endParaRPr lang="de-DE"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F9FA"/>
                    </a:solidFill>
                  </a:tcPr>
                </a:tc>
                <a:tc>
                  <a:txBody>
                    <a:bodyPr/>
                    <a:lstStyle>
                      <a:lvl1pPr marL="0" algn="l" defTabSz="682851" rtl="0" eaLnBrk="1" latinLnBrk="0" hangingPunct="1">
                        <a:defRPr sz="1344" kern="1200">
                          <a:solidFill>
                            <a:schemeClr val="dk1"/>
                          </a:solidFill>
                          <a:latin typeface="Arial" panose="020B0604020202020204"/>
                        </a:defRPr>
                      </a:lvl1pPr>
                      <a:lvl2pPr marL="341426" algn="l" defTabSz="682851" rtl="0" eaLnBrk="1" latinLnBrk="0" hangingPunct="1">
                        <a:defRPr sz="1344" kern="1200">
                          <a:solidFill>
                            <a:schemeClr val="dk1"/>
                          </a:solidFill>
                          <a:latin typeface="Arial" panose="020B0604020202020204"/>
                        </a:defRPr>
                      </a:lvl2pPr>
                      <a:lvl3pPr marL="682851" algn="l" defTabSz="682851" rtl="0" eaLnBrk="1" latinLnBrk="0" hangingPunct="1">
                        <a:defRPr sz="1344" kern="1200">
                          <a:solidFill>
                            <a:schemeClr val="dk1"/>
                          </a:solidFill>
                          <a:latin typeface="Arial" panose="020B0604020202020204"/>
                        </a:defRPr>
                      </a:lvl3pPr>
                      <a:lvl4pPr marL="1024277" algn="l" defTabSz="682851" rtl="0" eaLnBrk="1" latinLnBrk="0" hangingPunct="1">
                        <a:defRPr sz="1344" kern="1200">
                          <a:solidFill>
                            <a:schemeClr val="dk1"/>
                          </a:solidFill>
                          <a:latin typeface="Arial" panose="020B0604020202020204"/>
                        </a:defRPr>
                      </a:lvl4pPr>
                      <a:lvl5pPr marL="1365702" algn="l" defTabSz="682851" rtl="0" eaLnBrk="1" latinLnBrk="0" hangingPunct="1">
                        <a:defRPr sz="1344" kern="1200">
                          <a:solidFill>
                            <a:schemeClr val="dk1"/>
                          </a:solidFill>
                          <a:latin typeface="Arial" panose="020B0604020202020204"/>
                        </a:defRPr>
                      </a:lvl5pPr>
                      <a:lvl6pPr marL="1707128" algn="l" defTabSz="682851" rtl="0" eaLnBrk="1" latinLnBrk="0" hangingPunct="1">
                        <a:defRPr sz="1344" kern="1200">
                          <a:solidFill>
                            <a:schemeClr val="dk1"/>
                          </a:solidFill>
                          <a:latin typeface="Arial" panose="020B0604020202020204"/>
                        </a:defRPr>
                      </a:lvl6pPr>
                      <a:lvl7pPr marL="2048553" algn="l" defTabSz="682851" rtl="0" eaLnBrk="1" latinLnBrk="0" hangingPunct="1">
                        <a:defRPr sz="1344" kern="1200">
                          <a:solidFill>
                            <a:schemeClr val="dk1"/>
                          </a:solidFill>
                          <a:latin typeface="Arial" panose="020B0604020202020204"/>
                        </a:defRPr>
                      </a:lvl7pPr>
                      <a:lvl8pPr marL="2389979" algn="l" defTabSz="682851" rtl="0" eaLnBrk="1" latinLnBrk="0" hangingPunct="1">
                        <a:defRPr sz="1344" kern="1200">
                          <a:solidFill>
                            <a:schemeClr val="dk1"/>
                          </a:solidFill>
                          <a:latin typeface="Arial" panose="020B0604020202020204"/>
                        </a:defRPr>
                      </a:lvl8pPr>
                      <a:lvl9pPr marL="2731404" algn="l" defTabSz="682851" rtl="0" eaLnBrk="1" latinLnBrk="0" hangingPunct="1">
                        <a:defRPr sz="1344" kern="1200">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47 (94) / 2 (4) / 1 (2)</a:t>
                      </a:r>
                      <a:endParaRPr lang="de-DE"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F9FA"/>
                    </a:solidFill>
                  </a:tcPr>
                </a:tc>
                <a:tc>
                  <a:txBody>
                    <a:bodyPr/>
                    <a:lstStyle>
                      <a:lvl1pPr marL="0" algn="l" defTabSz="682851" rtl="0" eaLnBrk="1" latinLnBrk="0" hangingPunct="1">
                        <a:defRPr sz="1344" kern="1200">
                          <a:solidFill>
                            <a:schemeClr val="dk1"/>
                          </a:solidFill>
                          <a:latin typeface="Arial" panose="020B0604020202020204"/>
                        </a:defRPr>
                      </a:lvl1pPr>
                      <a:lvl2pPr marL="341426" algn="l" defTabSz="682851" rtl="0" eaLnBrk="1" latinLnBrk="0" hangingPunct="1">
                        <a:defRPr sz="1344" kern="1200">
                          <a:solidFill>
                            <a:schemeClr val="dk1"/>
                          </a:solidFill>
                          <a:latin typeface="Arial" panose="020B0604020202020204"/>
                        </a:defRPr>
                      </a:lvl2pPr>
                      <a:lvl3pPr marL="682851" algn="l" defTabSz="682851" rtl="0" eaLnBrk="1" latinLnBrk="0" hangingPunct="1">
                        <a:defRPr sz="1344" kern="1200">
                          <a:solidFill>
                            <a:schemeClr val="dk1"/>
                          </a:solidFill>
                          <a:latin typeface="Arial" panose="020B0604020202020204"/>
                        </a:defRPr>
                      </a:lvl3pPr>
                      <a:lvl4pPr marL="1024277" algn="l" defTabSz="682851" rtl="0" eaLnBrk="1" latinLnBrk="0" hangingPunct="1">
                        <a:defRPr sz="1344" kern="1200">
                          <a:solidFill>
                            <a:schemeClr val="dk1"/>
                          </a:solidFill>
                          <a:latin typeface="Arial" panose="020B0604020202020204"/>
                        </a:defRPr>
                      </a:lvl4pPr>
                      <a:lvl5pPr marL="1365702" algn="l" defTabSz="682851" rtl="0" eaLnBrk="1" latinLnBrk="0" hangingPunct="1">
                        <a:defRPr sz="1344" kern="1200">
                          <a:solidFill>
                            <a:schemeClr val="dk1"/>
                          </a:solidFill>
                          <a:latin typeface="Arial" panose="020B0604020202020204"/>
                        </a:defRPr>
                      </a:lvl5pPr>
                      <a:lvl6pPr marL="1707128" algn="l" defTabSz="682851" rtl="0" eaLnBrk="1" latinLnBrk="0" hangingPunct="1">
                        <a:defRPr sz="1344" kern="1200">
                          <a:solidFill>
                            <a:schemeClr val="dk1"/>
                          </a:solidFill>
                          <a:latin typeface="Arial" panose="020B0604020202020204"/>
                        </a:defRPr>
                      </a:lvl6pPr>
                      <a:lvl7pPr marL="2048553" algn="l" defTabSz="682851" rtl="0" eaLnBrk="1" latinLnBrk="0" hangingPunct="1">
                        <a:defRPr sz="1344" kern="1200">
                          <a:solidFill>
                            <a:schemeClr val="dk1"/>
                          </a:solidFill>
                          <a:latin typeface="Arial" panose="020B0604020202020204"/>
                        </a:defRPr>
                      </a:lvl7pPr>
                      <a:lvl8pPr marL="2389979" algn="l" defTabSz="682851" rtl="0" eaLnBrk="1" latinLnBrk="0" hangingPunct="1">
                        <a:defRPr sz="1344" kern="1200">
                          <a:solidFill>
                            <a:schemeClr val="dk1"/>
                          </a:solidFill>
                          <a:latin typeface="Arial" panose="020B0604020202020204"/>
                        </a:defRPr>
                      </a:lvl8pPr>
                      <a:lvl9pPr marL="2731404" algn="l" defTabSz="682851" rtl="0" eaLnBrk="1" latinLnBrk="0" hangingPunct="1">
                        <a:defRPr sz="1344" kern="1200">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49 (98) / 1 (2) / 0</a:t>
                      </a:r>
                      <a:endParaRPr lang="de-DE"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F9FA"/>
                    </a:solidFill>
                  </a:tcPr>
                </a:tc>
                <a:extLst>
                  <a:ext uri="{0D108BD9-81ED-4DB2-BD59-A6C34878D82A}">
                    <a16:rowId xmlns:a16="http://schemas.microsoft.com/office/drawing/2014/main" val="1590876264"/>
                  </a:ext>
                </a:extLst>
              </a:tr>
              <a:tr h="297681">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AgHBs</a:t>
                      </a:r>
                      <a:r>
                        <a:rPr lang="fr-FR" sz="1400" b="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moyenne log</a:t>
                      </a:r>
                      <a:r>
                        <a:rPr lang="fr-FR" sz="1400" b="0" baseline="-250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10</a:t>
                      </a:r>
                      <a:r>
                        <a:rPr lang="fr-FR" sz="1400" b="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UI/ml (SD)</a:t>
                      </a: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F3F4"/>
                    </a:solidFill>
                  </a:tcPr>
                </a:tc>
                <a:tc hMerge="1">
                  <a:txBody>
                    <a:bodyPr/>
                    <a:lstStyle/>
                    <a:p>
                      <a:endParaRPr lang="fr-FR"/>
                    </a:p>
                  </a:txBody>
                  <a:tcPr/>
                </a:tc>
                <a:tc>
                  <a:txBody>
                    <a:bodyPr/>
                    <a:lstStyle/>
                    <a:p>
                      <a:pPr marL="0" marR="0" lvl="0" indent="0" algn="ctr" defTabSz="682851" rtl="0" eaLnBrk="1" fontAlgn="auto" latinLnBrk="0" hangingPunct="1">
                        <a:lnSpc>
                          <a:spcPct val="100000"/>
                        </a:lnSpc>
                        <a:spcBef>
                          <a:spcPts val="0"/>
                        </a:spcBef>
                        <a:spcAft>
                          <a:spcPts val="0"/>
                        </a:spcAft>
                        <a:buClrTx/>
                        <a:buSzTx/>
                        <a:buFontTx/>
                        <a:buNone/>
                        <a:tabLst/>
                        <a:defRPr/>
                      </a:pPr>
                      <a:r>
                        <a:rPr lang="de-DE"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3,6 (0,5)</a:t>
                      </a: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F3F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3,7 (0,6)</a:t>
                      </a: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F3F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3,7 (0,7)</a:t>
                      </a: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F3F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3,7 (0,6)</a:t>
                      </a: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F3F4"/>
                    </a:solidFill>
                  </a:tcPr>
                </a:tc>
                <a:extLst>
                  <a:ext uri="{0D108BD9-81ED-4DB2-BD59-A6C34878D82A}">
                    <a16:rowId xmlns:a16="http://schemas.microsoft.com/office/drawing/2014/main" val="3995440083"/>
                  </a:ext>
                </a:extLst>
              </a:tr>
              <a:tr h="303698">
                <a:tc gridSpan="2">
                  <a:txBody>
                    <a:bodyPr/>
                    <a:lstStyle>
                      <a:lvl1pPr marL="0" algn="l" defTabSz="682851" rtl="0" eaLnBrk="1" latinLnBrk="0" hangingPunct="1">
                        <a:defRPr sz="1344" kern="1200">
                          <a:solidFill>
                            <a:schemeClr val="dk1"/>
                          </a:solidFill>
                          <a:latin typeface="Arial" panose="020B0604020202020204"/>
                        </a:defRPr>
                      </a:lvl1pPr>
                      <a:lvl2pPr marL="341426" algn="l" defTabSz="682851" rtl="0" eaLnBrk="1" latinLnBrk="0" hangingPunct="1">
                        <a:defRPr sz="1344" kern="1200">
                          <a:solidFill>
                            <a:schemeClr val="dk1"/>
                          </a:solidFill>
                          <a:latin typeface="Arial" panose="020B0604020202020204"/>
                        </a:defRPr>
                      </a:lvl2pPr>
                      <a:lvl3pPr marL="682851" algn="l" defTabSz="682851" rtl="0" eaLnBrk="1" latinLnBrk="0" hangingPunct="1">
                        <a:defRPr sz="1344" kern="1200">
                          <a:solidFill>
                            <a:schemeClr val="dk1"/>
                          </a:solidFill>
                          <a:latin typeface="Arial" panose="020B0604020202020204"/>
                        </a:defRPr>
                      </a:lvl3pPr>
                      <a:lvl4pPr marL="1024277" algn="l" defTabSz="682851" rtl="0" eaLnBrk="1" latinLnBrk="0" hangingPunct="1">
                        <a:defRPr sz="1344" kern="1200">
                          <a:solidFill>
                            <a:schemeClr val="dk1"/>
                          </a:solidFill>
                          <a:latin typeface="Arial" panose="020B0604020202020204"/>
                        </a:defRPr>
                      </a:lvl4pPr>
                      <a:lvl5pPr marL="1365702" algn="l" defTabSz="682851" rtl="0" eaLnBrk="1" latinLnBrk="0" hangingPunct="1">
                        <a:defRPr sz="1344" kern="1200">
                          <a:solidFill>
                            <a:schemeClr val="dk1"/>
                          </a:solidFill>
                          <a:latin typeface="Arial" panose="020B0604020202020204"/>
                        </a:defRPr>
                      </a:lvl5pPr>
                      <a:lvl6pPr marL="1707128" algn="l" defTabSz="682851" rtl="0" eaLnBrk="1" latinLnBrk="0" hangingPunct="1">
                        <a:defRPr sz="1344" kern="1200">
                          <a:solidFill>
                            <a:schemeClr val="dk1"/>
                          </a:solidFill>
                          <a:latin typeface="Arial" panose="020B0604020202020204"/>
                        </a:defRPr>
                      </a:lvl6pPr>
                      <a:lvl7pPr marL="2048553" algn="l" defTabSz="682851" rtl="0" eaLnBrk="1" latinLnBrk="0" hangingPunct="1">
                        <a:defRPr sz="1344" kern="1200">
                          <a:solidFill>
                            <a:schemeClr val="dk1"/>
                          </a:solidFill>
                          <a:latin typeface="Arial" panose="020B0604020202020204"/>
                        </a:defRPr>
                      </a:lvl7pPr>
                      <a:lvl8pPr marL="2389979" algn="l" defTabSz="682851" rtl="0" eaLnBrk="1" latinLnBrk="0" hangingPunct="1">
                        <a:defRPr sz="1344" kern="1200">
                          <a:solidFill>
                            <a:schemeClr val="dk1"/>
                          </a:solidFill>
                          <a:latin typeface="Arial" panose="020B0604020202020204"/>
                        </a:defRPr>
                      </a:lvl8pPr>
                      <a:lvl9pPr marL="2731404" algn="l" defTabSz="682851" rtl="0" eaLnBrk="1" latinLnBrk="0" hangingPunct="1">
                        <a:defRPr sz="1344"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noProof="0" dirty="0">
                          <a:solidFill>
                            <a:schemeClr val="tx1"/>
                          </a:solidFill>
                          <a:latin typeface="Calibri" panose="020F0502020204030204" pitchFamily="34" charset="0"/>
                          <a:ea typeface="Calibri" panose="020F0502020204030204" pitchFamily="34" charset="0"/>
                          <a:cs typeface="Calibri" panose="020F0502020204030204" pitchFamily="34" charset="0"/>
                        </a:rPr>
                        <a:t>ATCD </a:t>
                      </a:r>
                      <a:r>
                        <a:rPr lang="fr-FR" sz="1400" b="0" noProof="0" dirty="0" err="1">
                          <a:solidFill>
                            <a:schemeClr val="tx1"/>
                          </a:solidFill>
                          <a:latin typeface="Calibri" panose="020F0502020204030204" pitchFamily="34" charset="0"/>
                          <a:ea typeface="Calibri" panose="020F0502020204030204" pitchFamily="34" charset="0"/>
                          <a:cs typeface="Calibri" panose="020F0502020204030204" pitchFamily="34" charset="0"/>
                        </a:rPr>
                        <a:t>trt</a:t>
                      </a:r>
                      <a:r>
                        <a:rPr lang="fr-FR" sz="1400" b="0" noProof="0" dirty="0">
                          <a:solidFill>
                            <a:schemeClr val="tx1"/>
                          </a:solidFill>
                          <a:latin typeface="Calibri" panose="020F0502020204030204" pitchFamily="34" charset="0"/>
                          <a:ea typeface="Calibri" panose="020F0502020204030204" pitchFamily="34" charset="0"/>
                          <a:cs typeface="Calibri" panose="020F0502020204030204" pitchFamily="34" charset="0"/>
                        </a:rPr>
                        <a:t> par IFN, n (%)</a:t>
                      </a:r>
                    </a:p>
                  </a:txBody>
                  <a:tcPr marT="18288" marB="1828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F9FA"/>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a:solidFill>
                          <a:schemeClr val="tx1"/>
                        </a:solidFill>
                        <a:latin typeface="Arial" panose="020B0604020202020204" pitchFamily="34" charset="0"/>
                        <a:cs typeface="Arial" panose="020B0604020202020204" pitchFamily="34"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ED2"/>
                    </a:solidFill>
                  </a:tcPr>
                </a:tc>
                <a:tc>
                  <a:txBody>
                    <a:bodyPr/>
                    <a:lstStyle>
                      <a:lvl1pPr marL="0" algn="l" defTabSz="682851" rtl="0" eaLnBrk="1" latinLnBrk="0" hangingPunct="1">
                        <a:defRPr sz="1344" kern="1200">
                          <a:solidFill>
                            <a:schemeClr val="dk1"/>
                          </a:solidFill>
                          <a:latin typeface="Arial" panose="020B0604020202020204"/>
                        </a:defRPr>
                      </a:lvl1pPr>
                      <a:lvl2pPr marL="341426" algn="l" defTabSz="682851" rtl="0" eaLnBrk="1" latinLnBrk="0" hangingPunct="1">
                        <a:defRPr sz="1344" kern="1200">
                          <a:solidFill>
                            <a:schemeClr val="dk1"/>
                          </a:solidFill>
                          <a:latin typeface="Arial" panose="020B0604020202020204"/>
                        </a:defRPr>
                      </a:lvl2pPr>
                      <a:lvl3pPr marL="682851" algn="l" defTabSz="682851" rtl="0" eaLnBrk="1" latinLnBrk="0" hangingPunct="1">
                        <a:defRPr sz="1344" kern="1200">
                          <a:solidFill>
                            <a:schemeClr val="dk1"/>
                          </a:solidFill>
                          <a:latin typeface="Arial" panose="020B0604020202020204"/>
                        </a:defRPr>
                      </a:lvl3pPr>
                      <a:lvl4pPr marL="1024277" algn="l" defTabSz="682851" rtl="0" eaLnBrk="1" latinLnBrk="0" hangingPunct="1">
                        <a:defRPr sz="1344" kern="1200">
                          <a:solidFill>
                            <a:schemeClr val="dk1"/>
                          </a:solidFill>
                          <a:latin typeface="Arial" panose="020B0604020202020204"/>
                        </a:defRPr>
                      </a:lvl4pPr>
                      <a:lvl5pPr marL="1365702" algn="l" defTabSz="682851" rtl="0" eaLnBrk="1" latinLnBrk="0" hangingPunct="1">
                        <a:defRPr sz="1344" kern="1200">
                          <a:solidFill>
                            <a:schemeClr val="dk1"/>
                          </a:solidFill>
                          <a:latin typeface="Arial" panose="020B0604020202020204"/>
                        </a:defRPr>
                      </a:lvl5pPr>
                      <a:lvl6pPr marL="1707128" algn="l" defTabSz="682851" rtl="0" eaLnBrk="1" latinLnBrk="0" hangingPunct="1">
                        <a:defRPr sz="1344" kern="1200">
                          <a:solidFill>
                            <a:schemeClr val="dk1"/>
                          </a:solidFill>
                          <a:latin typeface="Arial" panose="020B0604020202020204"/>
                        </a:defRPr>
                      </a:lvl6pPr>
                      <a:lvl7pPr marL="2048553" algn="l" defTabSz="682851" rtl="0" eaLnBrk="1" latinLnBrk="0" hangingPunct="1">
                        <a:defRPr sz="1344" kern="1200">
                          <a:solidFill>
                            <a:schemeClr val="dk1"/>
                          </a:solidFill>
                          <a:latin typeface="Arial" panose="020B0604020202020204"/>
                        </a:defRPr>
                      </a:lvl7pPr>
                      <a:lvl8pPr marL="2389979" algn="l" defTabSz="682851" rtl="0" eaLnBrk="1" latinLnBrk="0" hangingPunct="1">
                        <a:defRPr sz="1344" kern="1200">
                          <a:solidFill>
                            <a:schemeClr val="dk1"/>
                          </a:solidFill>
                          <a:latin typeface="Arial" panose="020B0604020202020204"/>
                        </a:defRPr>
                      </a:lvl8pPr>
                      <a:lvl9pPr marL="2731404" algn="l" defTabSz="682851" rtl="0" eaLnBrk="1" latinLnBrk="0" hangingPunct="1">
                        <a:defRPr sz="1344" kern="1200">
                          <a:solidFill>
                            <a:schemeClr val="dk1"/>
                          </a:solidFill>
                          <a:latin typeface="Arial" panose="020B060402020202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Calibri" panose="020F0502020204030204" pitchFamily="34" charset="0"/>
                          <a:ea typeface="Calibri" panose="020F0502020204030204" pitchFamily="34" charset="0"/>
                          <a:cs typeface="Calibri" panose="020F0502020204030204" pitchFamily="34" charset="0"/>
                        </a:rPr>
                        <a:t>12 (50)</a:t>
                      </a:r>
                    </a:p>
                  </a:txBody>
                  <a:tcPr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F9FA"/>
                    </a:solidFill>
                  </a:tcPr>
                </a:tc>
                <a:tc>
                  <a:txBody>
                    <a:bodyPr/>
                    <a:lstStyle>
                      <a:lvl1pPr marL="0" algn="l" defTabSz="682851" rtl="0" eaLnBrk="1" latinLnBrk="0" hangingPunct="1">
                        <a:defRPr sz="1344" kern="1200">
                          <a:solidFill>
                            <a:schemeClr val="dk1"/>
                          </a:solidFill>
                          <a:latin typeface="Arial" panose="020B0604020202020204"/>
                        </a:defRPr>
                      </a:lvl1pPr>
                      <a:lvl2pPr marL="341426" algn="l" defTabSz="682851" rtl="0" eaLnBrk="1" latinLnBrk="0" hangingPunct="1">
                        <a:defRPr sz="1344" kern="1200">
                          <a:solidFill>
                            <a:schemeClr val="dk1"/>
                          </a:solidFill>
                          <a:latin typeface="Arial" panose="020B0604020202020204"/>
                        </a:defRPr>
                      </a:lvl2pPr>
                      <a:lvl3pPr marL="682851" algn="l" defTabSz="682851" rtl="0" eaLnBrk="1" latinLnBrk="0" hangingPunct="1">
                        <a:defRPr sz="1344" kern="1200">
                          <a:solidFill>
                            <a:schemeClr val="dk1"/>
                          </a:solidFill>
                          <a:latin typeface="Arial" panose="020B0604020202020204"/>
                        </a:defRPr>
                      </a:lvl3pPr>
                      <a:lvl4pPr marL="1024277" algn="l" defTabSz="682851" rtl="0" eaLnBrk="1" latinLnBrk="0" hangingPunct="1">
                        <a:defRPr sz="1344" kern="1200">
                          <a:solidFill>
                            <a:schemeClr val="dk1"/>
                          </a:solidFill>
                          <a:latin typeface="Arial" panose="020B0604020202020204"/>
                        </a:defRPr>
                      </a:lvl4pPr>
                      <a:lvl5pPr marL="1365702" algn="l" defTabSz="682851" rtl="0" eaLnBrk="1" latinLnBrk="0" hangingPunct="1">
                        <a:defRPr sz="1344" kern="1200">
                          <a:solidFill>
                            <a:schemeClr val="dk1"/>
                          </a:solidFill>
                          <a:latin typeface="Arial" panose="020B0604020202020204"/>
                        </a:defRPr>
                      </a:lvl5pPr>
                      <a:lvl6pPr marL="1707128" algn="l" defTabSz="682851" rtl="0" eaLnBrk="1" latinLnBrk="0" hangingPunct="1">
                        <a:defRPr sz="1344" kern="1200">
                          <a:solidFill>
                            <a:schemeClr val="dk1"/>
                          </a:solidFill>
                          <a:latin typeface="Arial" panose="020B0604020202020204"/>
                        </a:defRPr>
                      </a:lvl6pPr>
                      <a:lvl7pPr marL="2048553" algn="l" defTabSz="682851" rtl="0" eaLnBrk="1" latinLnBrk="0" hangingPunct="1">
                        <a:defRPr sz="1344" kern="1200">
                          <a:solidFill>
                            <a:schemeClr val="dk1"/>
                          </a:solidFill>
                          <a:latin typeface="Arial" panose="020B0604020202020204"/>
                        </a:defRPr>
                      </a:lvl7pPr>
                      <a:lvl8pPr marL="2389979" algn="l" defTabSz="682851" rtl="0" eaLnBrk="1" latinLnBrk="0" hangingPunct="1">
                        <a:defRPr sz="1344" kern="1200">
                          <a:solidFill>
                            <a:schemeClr val="dk1"/>
                          </a:solidFill>
                          <a:latin typeface="Arial" panose="020B0604020202020204"/>
                        </a:defRPr>
                      </a:lvl8pPr>
                      <a:lvl9pPr marL="2731404" algn="l" defTabSz="682851" rtl="0" eaLnBrk="1" latinLnBrk="0" hangingPunct="1">
                        <a:defRPr sz="1344" kern="1200">
                          <a:solidFill>
                            <a:schemeClr val="dk1"/>
                          </a:solidFill>
                          <a:latin typeface="Arial" panose="020B060402020202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Calibri" panose="020F0502020204030204" pitchFamily="34" charset="0"/>
                          <a:ea typeface="Calibri" panose="020F0502020204030204" pitchFamily="34" charset="0"/>
                          <a:cs typeface="Calibri" panose="020F0502020204030204" pitchFamily="34" charset="0"/>
                        </a:rPr>
                        <a:t>25 (50)</a:t>
                      </a:r>
                    </a:p>
                  </a:txBody>
                  <a:tcPr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F9FA"/>
                    </a:solidFill>
                  </a:tcPr>
                </a:tc>
                <a:tc>
                  <a:txBody>
                    <a:bodyPr/>
                    <a:lstStyle>
                      <a:lvl1pPr marL="0" algn="l" defTabSz="682851" rtl="0" eaLnBrk="1" latinLnBrk="0" hangingPunct="1">
                        <a:defRPr sz="1344" kern="1200">
                          <a:solidFill>
                            <a:schemeClr val="dk1"/>
                          </a:solidFill>
                          <a:latin typeface="Arial" panose="020B0604020202020204"/>
                        </a:defRPr>
                      </a:lvl1pPr>
                      <a:lvl2pPr marL="341426" algn="l" defTabSz="682851" rtl="0" eaLnBrk="1" latinLnBrk="0" hangingPunct="1">
                        <a:defRPr sz="1344" kern="1200">
                          <a:solidFill>
                            <a:schemeClr val="dk1"/>
                          </a:solidFill>
                          <a:latin typeface="Arial" panose="020B0604020202020204"/>
                        </a:defRPr>
                      </a:lvl2pPr>
                      <a:lvl3pPr marL="682851" algn="l" defTabSz="682851" rtl="0" eaLnBrk="1" latinLnBrk="0" hangingPunct="1">
                        <a:defRPr sz="1344" kern="1200">
                          <a:solidFill>
                            <a:schemeClr val="dk1"/>
                          </a:solidFill>
                          <a:latin typeface="Arial" panose="020B0604020202020204"/>
                        </a:defRPr>
                      </a:lvl3pPr>
                      <a:lvl4pPr marL="1024277" algn="l" defTabSz="682851" rtl="0" eaLnBrk="1" latinLnBrk="0" hangingPunct="1">
                        <a:defRPr sz="1344" kern="1200">
                          <a:solidFill>
                            <a:schemeClr val="dk1"/>
                          </a:solidFill>
                          <a:latin typeface="Arial" panose="020B0604020202020204"/>
                        </a:defRPr>
                      </a:lvl4pPr>
                      <a:lvl5pPr marL="1365702" algn="l" defTabSz="682851" rtl="0" eaLnBrk="1" latinLnBrk="0" hangingPunct="1">
                        <a:defRPr sz="1344" kern="1200">
                          <a:solidFill>
                            <a:schemeClr val="dk1"/>
                          </a:solidFill>
                          <a:latin typeface="Arial" panose="020B0604020202020204"/>
                        </a:defRPr>
                      </a:lvl5pPr>
                      <a:lvl6pPr marL="1707128" algn="l" defTabSz="682851" rtl="0" eaLnBrk="1" latinLnBrk="0" hangingPunct="1">
                        <a:defRPr sz="1344" kern="1200">
                          <a:solidFill>
                            <a:schemeClr val="dk1"/>
                          </a:solidFill>
                          <a:latin typeface="Arial" panose="020B0604020202020204"/>
                        </a:defRPr>
                      </a:lvl6pPr>
                      <a:lvl7pPr marL="2048553" algn="l" defTabSz="682851" rtl="0" eaLnBrk="1" latinLnBrk="0" hangingPunct="1">
                        <a:defRPr sz="1344" kern="1200">
                          <a:solidFill>
                            <a:schemeClr val="dk1"/>
                          </a:solidFill>
                          <a:latin typeface="Arial" panose="020B0604020202020204"/>
                        </a:defRPr>
                      </a:lvl7pPr>
                      <a:lvl8pPr marL="2389979" algn="l" defTabSz="682851" rtl="0" eaLnBrk="1" latinLnBrk="0" hangingPunct="1">
                        <a:defRPr sz="1344" kern="1200">
                          <a:solidFill>
                            <a:schemeClr val="dk1"/>
                          </a:solidFill>
                          <a:latin typeface="Arial" panose="020B0604020202020204"/>
                        </a:defRPr>
                      </a:lvl8pPr>
                      <a:lvl9pPr marL="2731404" algn="l" defTabSz="682851" rtl="0" eaLnBrk="1" latinLnBrk="0" hangingPunct="1">
                        <a:defRPr sz="1344" kern="1200">
                          <a:solidFill>
                            <a:schemeClr val="dk1"/>
                          </a:solidFill>
                          <a:latin typeface="Arial" panose="020B060402020202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Calibri" panose="020F0502020204030204" pitchFamily="34" charset="0"/>
                          <a:ea typeface="Calibri" panose="020F0502020204030204" pitchFamily="34" charset="0"/>
                          <a:cs typeface="Calibri" panose="020F0502020204030204" pitchFamily="34" charset="0"/>
                        </a:rPr>
                        <a:t>26 (52)</a:t>
                      </a:r>
                    </a:p>
                  </a:txBody>
                  <a:tcPr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F9FA"/>
                    </a:solidFill>
                  </a:tcPr>
                </a:tc>
                <a:tc>
                  <a:txBody>
                    <a:bodyPr/>
                    <a:lstStyle>
                      <a:lvl1pPr marL="0" algn="l" defTabSz="682851" rtl="0" eaLnBrk="1" latinLnBrk="0" hangingPunct="1">
                        <a:defRPr sz="1344" kern="1200">
                          <a:solidFill>
                            <a:schemeClr val="dk1"/>
                          </a:solidFill>
                          <a:latin typeface="Arial" panose="020B0604020202020204"/>
                        </a:defRPr>
                      </a:lvl1pPr>
                      <a:lvl2pPr marL="341426" algn="l" defTabSz="682851" rtl="0" eaLnBrk="1" latinLnBrk="0" hangingPunct="1">
                        <a:defRPr sz="1344" kern="1200">
                          <a:solidFill>
                            <a:schemeClr val="dk1"/>
                          </a:solidFill>
                          <a:latin typeface="Arial" panose="020B0604020202020204"/>
                        </a:defRPr>
                      </a:lvl2pPr>
                      <a:lvl3pPr marL="682851" algn="l" defTabSz="682851" rtl="0" eaLnBrk="1" latinLnBrk="0" hangingPunct="1">
                        <a:defRPr sz="1344" kern="1200">
                          <a:solidFill>
                            <a:schemeClr val="dk1"/>
                          </a:solidFill>
                          <a:latin typeface="Arial" panose="020B0604020202020204"/>
                        </a:defRPr>
                      </a:lvl3pPr>
                      <a:lvl4pPr marL="1024277" algn="l" defTabSz="682851" rtl="0" eaLnBrk="1" latinLnBrk="0" hangingPunct="1">
                        <a:defRPr sz="1344" kern="1200">
                          <a:solidFill>
                            <a:schemeClr val="dk1"/>
                          </a:solidFill>
                          <a:latin typeface="Arial" panose="020B0604020202020204"/>
                        </a:defRPr>
                      </a:lvl4pPr>
                      <a:lvl5pPr marL="1365702" algn="l" defTabSz="682851" rtl="0" eaLnBrk="1" latinLnBrk="0" hangingPunct="1">
                        <a:defRPr sz="1344" kern="1200">
                          <a:solidFill>
                            <a:schemeClr val="dk1"/>
                          </a:solidFill>
                          <a:latin typeface="Arial" panose="020B0604020202020204"/>
                        </a:defRPr>
                      </a:lvl5pPr>
                      <a:lvl6pPr marL="1707128" algn="l" defTabSz="682851" rtl="0" eaLnBrk="1" latinLnBrk="0" hangingPunct="1">
                        <a:defRPr sz="1344" kern="1200">
                          <a:solidFill>
                            <a:schemeClr val="dk1"/>
                          </a:solidFill>
                          <a:latin typeface="Arial" panose="020B0604020202020204"/>
                        </a:defRPr>
                      </a:lvl6pPr>
                      <a:lvl7pPr marL="2048553" algn="l" defTabSz="682851" rtl="0" eaLnBrk="1" latinLnBrk="0" hangingPunct="1">
                        <a:defRPr sz="1344" kern="1200">
                          <a:solidFill>
                            <a:schemeClr val="dk1"/>
                          </a:solidFill>
                          <a:latin typeface="Arial" panose="020B0604020202020204"/>
                        </a:defRPr>
                      </a:lvl7pPr>
                      <a:lvl8pPr marL="2389979" algn="l" defTabSz="682851" rtl="0" eaLnBrk="1" latinLnBrk="0" hangingPunct="1">
                        <a:defRPr sz="1344" kern="1200">
                          <a:solidFill>
                            <a:schemeClr val="dk1"/>
                          </a:solidFill>
                          <a:latin typeface="Arial" panose="020B0604020202020204"/>
                        </a:defRPr>
                      </a:lvl8pPr>
                      <a:lvl9pPr marL="2731404" algn="l" defTabSz="682851" rtl="0" eaLnBrk="1" latinLnBrk="0" hangingPunct="1">
                        <a:defRPr sz="1344" kern="1200">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21 (42)</a:t>
                      </a: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F9FA"/>
                    </a:solidFill>
                  </a:tcPr>
                </a:tc>
                <a:extLst>
                  <a:ext uri="{0D108BD9-81ED-4DB2-BD59-A6C34878D82A}">
                    <a16:rowId xmlns:a16="http://schemas.microsoft.com/office/drawing/2014/main" val="1434996529"/>
                  </a:ext>
                </a:extLst>
              </a:tr>
              <a:tr h="303698">
                <a:tc gridSpan="2">
                  <a:txBody>
                    <a:bodyPr/>
                    <a:lstStyle>
                      <a:lvl1pPr marL="0" algn="l" defTabSz="682851" rtl="0" eaLnBrk="1" latinLnBrk="0" hangingPunct="1">
                        <a:defRPr sz="1344" kern="1200">
                          <a:solidFill>
                            <a:schemeClr val="dk1"/>
                          </a:solidFill>
                          <a:latin typeface="Arial" panose="020B0604020202020204"/>
                        </a:defRPr>
                      </a:lvl1pPr>
                      <a:lvl2pPr marL="341426" algn="l" defTabSz="682851" rtl="0" eaLnBrk="1" latinLnBrk="0" hangingPunct="1">
                        <a:defRPr sz="1344" kern="1200">
                          <a:solidFill>
                            <a:schemeClr val="dk1"/>
                          </a:solidFill>
                          <a:latin typeface="Arial" panose="020B0604020202020204"/>
                        </a:defRPr>
                      </a:lvl2pPr>
                      <a:lvl3pPr marL="682851" algn="l" defTabSz="682851" rtl="0" eaLnBrk="1" latinLnBrk="0" hangingPunct="1">
                        <a:defRPr sz="1344" kern="1200">
                          <a:solidFill>
                            <a:schemeClr val="dk1"/>
                          </a:solidFill>
                          <a:latin typeface="Arial" panose="020B0604020202020204"/>
                        </a:defRPr>
                      </a:lvl3pPr>
                      <a:lvl4pPr marL="1024277" algn="l" defTabSz="682851" rtl="0" eaLnBrk="1" latinLnBrk="0" hangingPunct="1">
                        <a:defRPr sz="1344" kern="1200">
                          <a:solidFill>
                            <a:schemeClr val="dk1"/>
                          </a:solidFill>
                          <a:latin typeface="Arial" panose="020B0604020202020204"/>
                        </a:defRPr>
                      </a:lvl4pPr>
                      <a:lvl5pPr marL="1365702" algn="l" defTabSz="682851" rtl="0" eaLnBrk="1" latinLnBrk="0" hangingPunct="1">
                        <a:defRPr sz="1344" kern="1200">
                          <a:solidFill>
                            <a:schemeClr val="dk1"/>
                          </a:solidFill>
                          <a:latin typeface="Arial" panose="020B0604020202020204"/>
                        </a:defRPr>
                      </a:lvl5pPr>
                      <a:lvl6pPr marL="1707128" algn="l" defTabSz="682851" rtl="0" eaLnBrk="1" latinLnBrk="0" hangingPunct="1">
                        <a:defRPr sz="1344" kern="1200">
                          <a:solidFill>
                            <a:schemeClr val="dk1"/>
                          </a:solidFill>
                          <a:latin typeface="Arial" panose="020B0604020202020204"/>
                        </a:defRPr>
                      </a:lvl6pPr>
                      <a:lvl7pPr marL="2048553" algn="l" defTabSz="682851" rtl="0" eaLnBrk="1" latinLnBrk="0" hangingPunct="1">
                        <a:defRPr sz="1344" kern="1200">
                          <a:solidFill>
                            <a:schemeClr val="dk1"/>
                          </a:solidFill>
                          <a:latin typeface="Arial" panose="020B0604020202020204"/>
                        </a:defRPr>
                      </a:lvl7pPr>
                      <a:lvl8pPr marL="2389979" algn="l" defTabSz="682851" rtl="0" eaLnBrk="1" latinLnBrk="0" hangingPunct="1">
                        <a:defRPr sz="1344" kern="1200">
                          <a:solidFill>
                            <a:schemeClr val="dk1"/>
                          </a:solidFill>
                          <a:latin typeface="Arial" panose="020B0604020202020204"/>
                        </a:defRPr>
                      </a:lvl8pPr>
                      <a:lvl9pPr marL="2731404" algn="l" defTabSz="682851" rtl="0" eaLnBrk="1" latinLnBrk="0" hangingPunct="1">
                        <a:defRPr sz="1344"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NUC concomitant, n (%)</a:t>
                      </a:r>
                      <a:endParaRPr kumimoji="0" lang="fr-FR" sz="14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T="18288" marB="1828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F3F4"/>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54565B"/>
                        </a:solidFill>
                        <a:effectLst/>
                        <a:uLnTx/>
                        <a:uFillTx/>
                        <a:latin typeface="Arial" panose="020B0604020202020204" pitchFamily="34" charset="0"/>
                        <a:ea typeface="+mn-ea"/>
                        <a:cs typeface="Arial" panose="020B0604020202020204" pitchFamily="34"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03661">
                        <a:tint val="20000"/>
                      </a:srgbClr>
                    </a:solidFill>
                  </a:tcPr>
                </a:tc>
                <a:tc>
                  <a:txBody>
                    <a:bodyPr/>
                    <a:lstStyle>
                      <a:lvl1pPr marL="0" algn="l" defTabSz="682851" rtl="0" eaLnBrk="1" latinLnBrk="0" hangingPunct="1">
                        <a:defRPr sz="1344" kern="1200">
                          <a:solidFill>
                            <a:schemeClr val="dk1"/>
                          </a:solidFill>
                          <a:latin typeface="Arial" panose="020B0604020202020204"/>
                        </a:defRPr>
                      </a:lvl1pPr>
                      <a:lvl2pPr marL="341426" algn="l" defTabSz="682851" rtl="0" eaLnBrk="1" latinLnBrk="0" hangingPunct="1">
                        <a:defRPr sz="1344" kern="1200">
                          <a:solidFill>
                            <a:schemeClr val="dk1"/>
                          </a:solidFill>
                          <a:latin typeface="Arial" panose="020B0604020202020204"/>
                        </a:defRPr>
                      </a:lvl2pPr>
                      <a:lvl3pPr marL="682851" algn="l" defTabSz="682851" rtl="0" eaLnBrk="1" latinLnBrk="0" hangingPunct="1">
                        <a:defRPr sz="1344" kern="1200">
                          <a:solidFill>
                            <a:schemeClr val="dk1"/>
                          </a:solidFill>
                          <a:latin typeface="Arial" panose="020B0604020202020204"/>
                        </a:defRPr>
                      </a:lvl3pPr>
                      <a:lvl4pPr marL="1024277" algn="l" defTabSz="682851" rtl="0" eaLnBrk="1" latinLnBrk="0" hangingPunct="1">
                        <a:defRPr sz="1344" kern="1200">
                          <a:solidFill>
                            <a:schemeClr val="dk1"/>
                          </a:solidFill>
                          <a:latin typeface="Arial" panose="020B0604020202020204"/>
                        </a:defRPr>
                      </a:lvl4pPr>
                      <a:lvl5pPr marL="1365702" algn="l" defTabSz="682851" rtl="0" eaLnBrk="1" latinLnBrk="0" hangingPunct="1">
                        <a:defRPr sz="1344" kern="1200">
                          <a:solidFill>
                            <a:schemeClr val="dk1"/>
                          </a:solidFill>
                          <a:latin typeface="Arial" panose="020B0604020202020204"/>
                        </a:defRPr>
                      </a:lvl5pPr>
                      <a:lvl6pPr marL="1707128" algn="l" defTabSz="682851" rtl="0" eaLnBrk="1" latinLnBrk="0" hangingPunct="1">
                        <a:defRPr sz="1344" kern="1200">
                          <a:solidFill>
                            <a:schemeClr val="dk1"/>
                          </a:solidFill>
                          <a:latin typeface="Arial" panose="020B0604020202020204"/>
                        </a:defRPr>
                      </a:lvl6pPr>
                      <a:lvl7pPr marL="2048553" algn="l" defTabSz="682851" rtl="0" eaLnBrk="1" latinLnBrk="0" hangingPunct="1">
                        <a:defRPr sz="1344" kern="1200">
                          <a:solidFill>
                            <a:schemeClr val="dk1"/>
                          </a:solidFill>
                          <a:latin typeface="Arial" panose="020B0604020202020204"/>
                        </a:defRPr>
                      </a:lvl7pPr>
                      <a:lvl8pPr marL="2389979" algn="l" defTabSz="682851" rtl="0" eaLnBrk="1" latinLnBrk="0" hangingPunct="1">
                        <a:defRPr sz="1344" kern="1200">
                          <a:solidFill>
                            <a:schemeClr val="dk1"/>
                          </a:solidFill>
                          <a:latin typeface="Arial" panose="020B0604020202020204"/>
                        </a:defRPr>
                      </a:lvl8pPr>
                      <a:lvl9pPr marL="2731404" algn="l" defTabSz="682851" rtl="0" eaLnBrk="1" latinLnBrk="0" hangingPunct="1">
                        <a:defRPr sz="1344" kern="1200">
                          <a:solidFill>
                            <a:schemeClr val="dk1"/>
                          </a:solidFill>
                          <a:latin typeface="Arial" panose="020B060402020202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a:latin typeface="Calibri" panose="020F0502020204030204" pitchFamily="34" charset="0"/>
                          <a:ea typeface="Calibri" panose="020F0502020204030204" pitchFamily="34" charset="0"/>
                          <a:cs typeface="Calibri" panose="020F0502020204030204" pitchFamily="34" charset="0"/>
                        </a:rPr>
                        <a:t>11 (46)</a:t>
                      </a:r>
                    </a:p>
                  </a:txBody>
                  <a:tcPr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F3F4"/>
                    </a:solidFill>
                  </a:tcPr>
                </a:tc>
                <a:tc>
                  <a:txBody>
                    <a:bodyPr/>
                    <a:lstStyle>
                      <a:lvl1pPr marL="0" algn="l" defTabSz="682851" rtl="0" eaLnBrk="1" latinLnBrk="0" hangingPunct="1">
                        <a:defRPr sz="1344" kern="1200">
                          <a:solidFill>
                            <a:schemeClr val="dk1"/>
                          </a:solidFill>
                          <a:latin typeface="Arial" panose="020B0604020202020204"/>
                        </a:defRPr>
                      </a:lvl1pPr>
                      <a:lvl2pPr marL="341426" algn="l" defTabSz="682851" rtl="0" eaLnBrk="1" latinLnBrk="0" hangingPunct="1">
                        <a:defRPr sz="1344" kern="1200">
                          <a:solidFill>
                            <a:schemeClr val="dk1"/>
                          </a:solidFill>
                          <a:latin typeface="Arial" panose="020B0604020202020204"/>
                        </a:defRPr>
                      </a:lvl2pPr>
                      <a:lvl3pPr marL="682851" algn="l" defTabSz="682851" rtl="0" eaLnBrk="1" latinLnBrk="0" hangingPunct="1">
                        <a:defRPr sz="1344" kern="1200">
                          <a:solidFill>
                            <a:schemeClr val="dk1"/>
                          </a:solidFill>
                          <a:latin typeface="Arial" panose="020B0604020202020204"/>
                        </a:defRPr>
                      </a:lvl3pPr>
                      <a:lvl4pPr marL="1024277" algn="l" defTabSz="682851" rtl="0" eaLnBrk="1" latinLnBrk="0" hangingPunct="1">
                        <a:defRPr sz="1344" kern="1200">
                          <a:solidFill>
                            <a:schemeClr val="dk1"/>
                          </a:solidFill>
                          <a:latin typeface="Arial" panose="020B0604020202020204"/>
                        </a:defRPr>
                      </a:lvl4pPr>
                      <a:lvl5pPr marL="1365702" algn="l" defTabSz="682851" rtl="0" eaLnBrk="1" latinLnBrk="0" hangingPunct="1">
                        <a:defRPr sz="1344" kern="1200">
                          <a:solidFill>
                            <a:schemeClr val="dk1"/>
                          </a:solidFill>
                          <a:latin typeface="Arial" panose="020B0604020202020204"/>
                        </a:defRPr>
                      </a:lvl5pPr>
                      <a:lvl6pPr marL="1707128" algn="l" defTabSz="682851" rtl="0" eaLnBrk="1" latinLnBrk="0" hangingPunct="1">
                        <a:defRPr sz="1344" kern="1200">
                          <a:solidFill>
                            <a:schemeClr val="dk1"/>
                          </a:solidFill>
                          <a:latin typeface="Arial" panose="020B0604020202020204"/>
                        </a:defRPr>
                      </a:lvl6pPr>
                      <a:lvl7pPr marL="2048553" algn="l" defTabSz="682851" rtl="0" eaLnBrk="1" latinLnBrk="0" hangingPunct="1">
                        <a:defRPr sz="1344" kern="1200">
                          <a:solidFill>
                            <a:schemeClr val="dk1"/>
                          </a:solidFill>
                          <a:latin typeface="Arial" panose="020B0604020202020204"/>
                        </a:defRPr>
                      </a:lvl7pPr>
                      <a:lvl8pPr marL="2389979" algn="l" defTabSz="682851" rtl="0" eaLnBrk="1" latinLnBrk="0" hangingPunct="1">
                        <a:defRPr sz="1344" kern="1200">
                          <a:solidFill>
                            <a:schemeClr val="dk1"/>
                          </a:solidFill>
                          <a:latin typeface="Arial" panose="020B0604020202020204"/>
                        </a:defRPr>
                      </a:lvl8pPr>
                      <a:lvl9pPr marL="2731404" algn="l" defTabSz="682851" rtl="0" eaLnBrk="1" latinLnBrk="0" hangingPunct="1">
                        <a:defRPr sz="1344" kern="1200">
                          <a:solidFill>
                            <a:schemeClr val="dk1"/>
                          </a:solidFill>
                          <a:latin typeface="Arial" panose="020B060402020202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Calibri" panose="020F0502020204030204" pitchFamily="34" charset="0"/>
                          <a:ea typeface="Calibri" panose="020F0502020204030204" pitchFamily="34" charset="0"/>
                          <a:cs typeface="Calibri" panose="020F0502020204030204" pitchFamily="34" charset="0"/>
                        </a:rPr>
                        <a:t>24 (48)</a:t>
                      </a:r>
                    </a:p>
                  </a:txBody>
                  <a:tcPr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F3F4"/>
                    </a:solidFill>
                  </a:tcPr>
                </a:tc>
                <a:tc>
                  <a:txBody>
                    <a:bodyPr/>
                    <a:lstStyle>
                      <a:lvl1pPr marL="0" algn="l" defTabSz="682851" rtl="0" eaLnBrk="1" latinLnBrk="0" hangingPunct="1">
                        <a:defRPr sz="1344" kern="1200">
                          <a:solidFill>
                            <a:schemeClr val="dk1"/>
                          </a:solidFill>
                          <a:latin typeface="Arial" panose="020B0604020202020204"/>
                        </a:defRPr>
                      </a:lvl1pPr>
                      <a:lvl2pPr marL="341426" algn="l" defTabSz="682851" rtl="0" eaLnBrk="1" latinLnBrk="0" hangingPunct="1">
                        <a:defRPr sz="1344" kern="1200">
                          <a:solidFill>
                            <a:schemeClr val="dk1"/>
                          </a:solidFill>
                          <a:latin typeface="Arial" panose="020B0604020202020204"/>
                        </a:defRPr>
                      </a:lvl2pPr>
                      <a:lvl3pPr marL="682851" algn="l" defTabSz="682851" rtl="0" eaLnBrk="1" latinLnBrk="0" hangingPunct="1">
                        <a:defRPr sz="1344" kern="1200">
                          <a:solidFill>
                            <a:schemeClr val="dk1"/>
                          </a:solidFill>
                          <a:latin typeface="Arial" panose="020B0604020202020204"/>
                        </a:defRPr>
                      </a:lvl3pPr>
                      <a:lvl4pPr marL="1024277" algn="l" defTabSz="682851" rtl="0" eaLnBrk="1" latinLnBrk="0" hangingPunct="1">
                        <a:defRPr sz="1344" kern="1200">
                          <a:solidFill>
                            <a:schemeClr val="dk1"/>
                          </a:solidFill>
                          <a:latin typeface="Arial" panose="020B0604020202020204"/>
                        </a:defRPr>
                      </a:lvl4pPr>
                      <a:lvl5pPr marL="1365702" algn="l" defTabSz="682851" rtl="0" eaLnBrk="1" latinLnBrk="0" hangingPunct="1">
                        <a:defRPr sz="1344" kern="1200">
                          <a:solidFill>
                            <a:schemeClr val="dk1"/>
                          </a:solidFill>
                          <a:latin typeface="Arial" panose="020B0604020202020204"/>
                        </a:defRPr>
                      </a:lvl5pPr>
                      <a:lvl6pPr marL="1707128" algn="l" defTabSz="682851" rtl="0" eaLnBrk="1" latinLnBrk="0" hangingPunct="1">
                        <a:defRPr sz="1344" kern="1200">
                          <a:solidFill>
                            <a:schemeClr val="dk1"/>
                          </a:solidFill>
                          <a:latin typeface="Arial" panose="020B0604020202020204"/>
                        </a:defRPr>
                      </a:lvl6pPr>
                      <a:lvl7pPr marL="2048553" algn="l" defTabSz="682851" rtl="0" eaLnBrk="1" latinLnBrk="0" hangingPunct="1">
                        <a:defRPr sz="1344" kern="1200">
                          <a:solidFill>
                            <a:schemeClr val="dk1"/>
                          </a:solidFill>
                          <a:latin typeface="Arial" panose="020B0604020202020204"/>
                        </a:defRPr>
                      </a:lvl7pPr>
                      <a:lvl8pPr marL="2389979" algn="l" defTabSz="682851" rtl="0" eaLnBrk="1" latinLnBrk="0" hangingPunct="1">
                        <a:defRPr sz="1344" kern="1200">
                          <a:solidFill>
                            <a:schemeClr val="dk1"/>
                          </a:solidFill>
                          <a:latin typeface="Arial" panose="020B0604020202020204"/>
                        </a:defRPr>
                      </a:lvl8pPr>
                      <a:lvl9pPr marL="2731404" algn="l" defTabSz="682851" rtl="0" eaLnBrk="1" latinLnBrk="0" hangingPunct="1">
                        <a:defRPr sz="1344" kern="1200">
                          <a:solidFill>
                            <a:schemeClr val="dk1"/>
                          </a:solidFill>
                          <a:latin typeface="Arial" panose="020B060402020202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Calibri" panose="020F0502020204030204" pitchFamily="34" charset="0"/>
                          <a:ea typeface="Calibri" panose="020F0502020204030204" pitchFamily="34" charset="0"/>
                          <a:cs typeface="Calibri" panose="020F0502020204030204" pitchFamily="34" charset="0"/>
                        </a:rPr>
                        <a:t>25 (50)</a:t>
                      </a:r>
                    </a:p>
                  </a:txBody>
                  <a:tcPr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F3F4"/>
                    </a:solidFill>
                  </a:tcPr>
                </a:tc>
                <a:tc>
                  <a:txBody>
                    <a:bodyPr/>
                    <a:lstStyle>
                      <a:lvl1pPr marL="0" algn="l" defTabSz="682851" rtl="0" eaLnBrk="1" latinLnBrk="0" hangingPunct="1">
                        <a:defRPr sz="1344" kern="1200">
                          <a:solidFill>
                            <a:schemeClr val="dk1"/>
                          </a:solidFill>
                          <a:latin typeface="Arial" panose="020B0604020202020204"/>
                        </a:defRPr>
                      </a:lvl1pPr>
                      <a:lvl2pPr marL="341426" algn="l" defTabSz="682851" rtl="0" eaLnBrk="1" latinLnBrk="0" hangingPunct="1">
                        <a:defRPr sz="1344" kern="1200">
                          <a:solidFill>
                            <a:schemeClr val="dk1"/>
                          </a:solidFill>
                          <a:latin typeface="Arial" panose="020B0604020202020204"/>
                        </a:defRPr>
                      </a:lvl2pPr>
                      <a:lvl3pPr marL="682851" algn="l" defTabSz="682851" rtl="0" eaLnBrk="1" latinLnBrk="0" hangingPunct="1">
                        <a:defRPr sz="1344" kern="1200">
                          <a:solidFill>
                            <a:schemeClr val="dk1"/>
                          </a:solidFill>
                          <a:latin typeface="Arial" panose="020B0604020202020204"/>
                        </a:defRPr>
                      </a:lvl3pPr>
                      <a:lvl4pPr marL="1024277" algn="l" defTabSz="682851" rtl="0" eaLnBrk="1" latinLnBrk="0" hangingPunct="1">
                        <a:defRPr sz="1344" kern="1200">
                          <a:solidFill>
                            <a:schemeClr val="dk1"/>
                          </a:solidFill>
                          <a:latin typeface="Arial" panose="020B0604020202020204"/>
                        </a:defRPr>
                      </a:lvl4pPr>
                      <a:lvl5pPr marL="1365702" algn="l" defTabSz="682851" rtl="0" eaLnBrk="1" latinLnBrk="0" hangingPunct="1">
                        <a:defRPr sz="1344" kern="1200">
                          <a:solidFill>
                            <a:schemeClr val="dk1"/>
                          </a:solidFill>
                          <a:latin typeface="Arial" panose="020B0604020202020204"/>
                        </a:defRPr>
                      </a:lvl5pPr>
                      <a:lvl6pPr marL="1707128" algn="l" defTabSz="682851" rtl="0" eaLnBrk="1" latinLnBrk="0" hangingPunct="1">
                        <a:defRPr sz="1344" kern="1200">
                          <a:solidFill>
                            <a:schemeClr val="dk1"/>
                          </a:solidFill>
                          <a:latin typeface="Arial" panose="020B0604020202020204"/>
                        </a:defRPr>
                      </a:lvl6pPr>
                      <a:lvl7pPr marL="2048553" algn="l" defTabSz="682851" rtl="0" eaLnBrk="1" latinLnBrk="0" hangingPunct="1">
                        <a:defRPr sz="1344" kern="1200">
                          <a:solidFill>
                            <a:schemeClr val="dk1"/>
                          </a:solidFill>
                          <a:latin typeface="Arial" panose="020B0604020202020204"/>
                        </a:defRPr>
                      </a:lvl7pPr>
                      <a:lvl8pPr marL="2389979" algn="l" defTabSz="682851" rtl="0" eaLnBrk="1" latinLnBrk="0" hangingPunct="1">
                        <a:defRPr sz="1344" kern="1200">
                          <a:solidFill>
                            <a:schemeClr val="dk1"/>
                          </a:solidFill>
                          <a:latin typeface="Arial" panose="020B0604020202020204"/>
                        </a:defRPr>
                      </a:lvl8pPr>
                      <a:lvl9pPr marL="2731404" algn="l" defTabSz="682851" rtl="0" eaLnBrk="1" latinLnBrk="0" hangingPunct="1">
                        <a:defRPr sz="1344" kern="1200">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23 (46)</a:t>
                      </a: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F3F4"/>
                    </a:solidFill>
                  </a:tcPr>
                </a:tc>
                <a:extLst>
                  <a:ext uri="{0D108BD9-81ED-4DB2-BD59-A6C34878D82A}">
                    <a16:rowId xmlns:a16="http://schemas.microsoft.com/office/drawing/2014/main" val="1353858379"/>
                  </a:ext>
                </a:extLst>
              </a:tr>
            </a:tbl>
          </a:graphicData>
        </a:graphic>
      </p:graphicFrame>
      <p:sp>
        <p:nvSpPr>
          <p:cNvPr id="8" name="Titre 1">
            <a:extLst>
              <a:ext uri="{FF2B5EF4-FFF2-40B4-BE49-F238E27FC236}">
                <a16:creationId xmlns:a16="http://schemas.microsoft.com/office/drawing/2014/main" id="{39933EC5-47E8-F536-F33C-20ACACC9A156}"/>
              </a:ext>
            </a:extLst>
          </p:cNvPr>
          <p:cNvSpPr>
            <a:spLocks noGrp="1"/>
          </p:cNvSpPr>
          <p:nvPr>
            <p:ph type="title"/>
          </p:nvPr>
        </p:nvSpPr>
        <p:spPr>
          <a:xfrm>
            <a:off x="217450" y="161182"/>
            <a:ext cx="12192000" cy="1325563"/>
          </a:xfrm>
        </p:spPr>
        <p:txBody>
          <a:bodyPr>
            <a:normAutofit/>
          </a:bodyPr>
          <a:lstStyle/>
          <a:p>
            <a:pPr algn="ctr"/>
            <a:r>
              <a:rPr lang="fr-FR" sz="3600" dirty="0">
                <a:latin typeface="Trebuchet MS" panose="020B0703020202090204" pitchFamily="34" charset="0"/>
              </a:rPr>
              <a:t>Traitement de l’hépatite Delta par </a:t>
            </a:r>
            <a:r>
              <a:rPr lang="fr-FR" sz="3600" dirty="0" err="1">
                <a:latin typeface="Trebuchet MS" panose="020B0703020202090204" pitchFamily="34" charset="0"/>
              </a:rPr>
              <a:t>bulévirtide</a:t>
            </a:r>
            <a:r>
              <a:rPr lang="fr-FR" sz="3600" dirty="0">
                <a:latin typeface="Trebuchet MS" panose="020B0703020202090204" pitchFamily="34" charset="0"/>
              </a:rPr>
              <a:t>: </a:t>
            </a:r>
            <a:br>
              <a:rPr lang="fr-FR" sz="3600" dirty="0">
                <a:latin typeface="Trebuchet MS" panose="020B0703020202090204" pitchFamily="34" charset="0"/>
              </a:rPr>
            </a:br>
            <a:r>
              <a:rPr lang="fr-FR" sz="3600" dirty="0">
                <a:latin typeface="Trebuchet MS" panose="020B0703020202090204" pitchFamily="34" charset="0"/>
              </a:rPr>
              <a:t>Etude MYR204 </a:t>
            </a:r>
            <a:r>
              <a:rPr lang="fr-FR" sz="3600" i="1" dirty="0">
                <a:latin typeface="Trebuchet MS" panose="020B0703020202090204" pitchFamily="34" charset="0"/>
              </a:rPr>
              <a:t>(2)</a:t>
            </a:r>
          </a:p>
        </p:txBody>
      </p:sp>
      <p:sp>
        <p:nvSpPr>
          <p:cNvPr id="7" name="Text Box 3">
            <a:extLst>
              <a:ext uri="{FF2B5EF4-FFF2-40B4-BE49-F238E27FC236}">
                <a16:creationId xmlns:a16="http://schemas.microsoft.com/office/drawing/2014/main" id="{EE9BA6BB-A7FA-4BE6-9D29-6A4F57D758BD}"/>
              </a:ext>
            </a:extLst>
          </p:cNvPr>
          <p:cNvSpPr txBox="1">
            <a:spLocks noChangeArrowheads="1"/>
          </p:cNvSpPr>
          <p:nvPr/>
        </p:nvSpPr>
        <p:spPr bwMode="auto">
          <a:xfrm>
            <a:off x="8767164" y="6435258"/>
            <a:ext cx="3425174" cy="307777"/>
          </a:xfrm>
          <a:prstGeom prst="rect">
            <a:avLst/>
          </a:prstGeom>
          <a:noFill/>
          <a:ln w="9525">
            <a:noFill/>
            <a:miter lim="800000"/>
            <a:headEnd/>
            <a:tailEnd/>
          </a:ln>
        </p:spPr>
        <p:txBody>
          <a:bodyPr wrap="none" anchor="b">
            <a:spAutoFit/>
          </a:bodyPr>
          <a:lstStyle/>
          <a:p>
            <a:pPr algn="r"/>
            <a:r>
              <a:rPr lang="fr-FR" sz="1400" dirty="0" err="1">
                <a:solidFill>
                  <a:schemeClr val="tx1"/>
                </a:solidFill>
                <a:latin typeface="Arial"/>
                <a:cs typeface="Arial"/>
              </a:rPr>
              <a:t>Asselah</a:t>
            </a:r>
            <a:r>
              <a:rPr lang="fr-FR" sz="1400" dirty="0">
                <a:solidFill>
                  <a:schemeClr val="tx1"/>
                </a:solidFill>
                <a:latin typeface="Arial"/>
                <a:cs typeface="Arial"/>
              </a:rPr>
              <a:t> </a:t>
            </a:r>
            <a:r>
              <a:rPr lang="fr-FR" sz="1400" dirty="0" err="1">
                <a:solidFill>
                  <a:schemeClr val="tx1"/>
                </a:solidFill>
                <a:latin typeface="Arial"/>
                <a:cs typeface="Arial"/>
              </a:rPr>
              <a:t>T</a:t>
            </a:r>
            <a:r>
              <a:rPr lang="fr-FR" sz="1400" dirty="0">
                <a:solidFill>
                  <a:schemeClr val="tx1"/>
                </a:solidFill>
                <a:latin typeface="Arial"/>
                <a:cs typeface="Arial"/>
              </a:rPr>
              <a:t>, et al. AASLD 2023, Abs. 5009</a:t>
            </a:r>
          </a:p>
        </p:txBody>
      </p:sp>
    </p:spTree>
    <p:extLst>
      <p:ext uri="{BB962C8B-B14F-4D97-AF65-F5344CB8AC3E}">
        <p14:creationId xmlns:p14="http://schemas.microsoft.com/office/powerpoint/2010/main" val="34199305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774F309B-FDCF-C7BB-150A-04977CEE37B5}"/>
              </a:ext>
            </a:extLst>
          </p:cNvPr>
          <p:cNvSpPr txBox="1"/>
          <p:nvPr/>
        </p:nvSpPr>
        <p:spPr>
          <a:xfrm>
            <a:off x="335643" y="1460240"/>
            <a:ext cx="5727272" cy="769441"/>
          </a:xfrm>
          <a:prstGeom prst="rect">
            <a:avLst/>
          </a:prstGeom>
          <a:noFill/>
        </p:spPr>
        <p:txBody>
          <a:bodyPr wrap="none" rtlCol="0">
            <a:spAutoFit/>
          </a:bodyPr>
          <a:lstStyle/>
          <a:p>
            <a:pPr algn="ctr"/>
            <a:r>
              <a:rPr lang="fr-FR" sz="2400" b="1" dirty="0">
                <a:solidFill>
                  <a:srgbClr val="C00000"/>
                </a:solidFill>
                <a:latin typeface="Calibri" panose="020F0502020204030204" pitchFamily="34" charset="0"/>
                <a:cs typeface="Calibri" panose="020F0502020204030204" pitchFamily="34" charset="0"/>
              </a:rPr>
              <a:t>Objectif principal : </a:t>
            </a:r>
          </a:p>
          <a:p>
            <a:pPr algn="ctr"/>
            <a:r>
              <a:rPr lang="fr-FR" sz="2000" b="1" dirty="0">
                <a:solidFill>
                  <a:srgbClr val="C00000"/>
                </a:solidFill>
                <a:latin typeface="Calibri" panose="020F0502020204030204" pitchFamily="34" charset="0"/>
                <a:cs typeface="Calibri" panose="020F0502020204030204" pitchFamily="34" charset="0"/>
              </a:rPr>
              <a:t>ARN VHD indétectable 24 semaines post traitement </a:t>
            </a:r>
          </a:p>
        </p:txBody>
      </p:sp>
      <p:grpSp>
        <p:nvGrpSpPr>
          <p:cNvPr id="2" name="Groupe 1">
            <a:extLst>
              <a:ext uri="{FF2B5EF4-FFF2-40B4-BE49-F238E27FC236}">
                <a16:creationId xmlns:a16="http://schemas.microsoft.com/office/drawing/2014/main" id="{D520C686-09BD-6351-7637-791CFE030415}"/>
              </a:ext>
            </a:extLst>
          </p:cNvPr>
          <p:cNvGrpSpPr/>
          <p:nvPr/>
        </p:nvGrpSpPr>
        <p:grpSpPr>
          <a:xfrm>
            <a:off x="-760582" y="2076034"/>
            <a:ext cx="6984490" cy="4392488"/>
            <a:chOff x="1775520" y="2073548"/>
            <a:chExt cx="6984490" cy="4392488"/>
          </a:xfrm>
        </p:grpSpPr>
        <p:grpSp>
          <p:nvGrpSpPr>
            <p:cNvPr id="5" name="Groupe 4">
              <a:extLst>
                <a:ext uri="{FF2B5EF4-FFF2-40B4-BE49-F238E27FC236}">
                  <a16:creationId xmlns:a16="http://schemas.microsoft.com/office/drawing/2014/main" id="{6F7B11DA-A791-94E0-6998-5C51AAF0B1D6}"/>
                </a:ext>
              </a:extLst>
            </p:cNvPr>
            <p:cNvGrpSpPr/>
            <p:nvPr/>
          </p:nvGrpSpPr>
          <p:grpSpPr>
            <a:xfrm>
              <a:off x="1775520" y="2073548"/>
              <a:ext cx="6984490" cy="4392488"/>
              <a:chOff x="2423878" y="2113041"/>
              <a:chExt cx="6984490" cy="4340295"/>
            </a:xfrm>
          </p:grpSpPr>
          <p:graphicFrame>
            <p:nvGraphicFramePr>
              <p:cNvPr id="7" name="Chart 7">
                <a:extLst>
                  <a:ext uri="{FF2B5EF4-FFF2-40B4-BE49-F238E27FC236}">
                    <a16:creationId xmlns:a16="http://schemas.microsoft.com/office/drawing/2014/main" id="{1CE2D12C-674C-34A9-F180-B6C5DAAEC6F8}"/>
                  </a:ext>
                </a:extLst>
              </p:cNvPr>
              <p:cNvGraphicFramePr/>
              <p:nvPr/>
            </p:nvGraphicFramePr>
            <p:xfrm>
              <a:off x="2423878" y="2113041"/>
              <a:ext cx="6984490" cy="3950208"/>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D223F197-C26C-7E36-4375-0ACAC144EC30}"/>
                  </a:ext>
                </a:extLst>
              </p:cNvPr>
              <p:cNvSpPr/>
              <p:nvPr/>
            </p:nvSpPr>
            <p:spPr bwMode="auto">
              <a:xfrm rot="16200000">
                <a:off x="2752542" y="3751353"/>
                <a:ext cx="1223412" cy="33855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25000"/>
                  </a:spcAft>
                  <a:buClrTx/>
                  <a:buSzTx/>
                  <a:buFontTx/>
                  <a:buNone/>
                  <a:tabLst/>
                  <a:defRPr/>
                </a:pPr>
                <a:r>
                  <a:rPr kumimoji="0" lang="en-US" sz="16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Patients (%)</a:t>
                </a:r>
              </a:p>
            </p:txBody>
          </p:sp>
          <p:sp>
            <p:nvSpPr>
              <p:cNvPr id="9" name="TextBox 25">
                <a:extLst>
                  <a:ext uri="{FF2B5EF4-FFF2-40B4-BE49-F238E27FC236}">
                    <a16:creationId xmlns:a16="http://schemas.microsoft.com/office/drawing/2014/main" id="{30653EB6-0B5C-8C37-7BB7-02BC8AF19AD7}"/>
                  </a:ext>
                </a:extLst>
              </p:cNvPr>
              <p:cNvSpPr txBox="1"/>
              <p:nvPr/>
            </p:nvSpPr>
            <p:spPr>
              <a:xfrm rot="10800000" flipV="1">
                <a:off x="6672349" y="5665929"/>
                <a:ext cx="567783" cy="276999"/>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Calibri" panose="020F0502020204030204" pitchFamily="34" charset="0"/>
                    <a:ea typeface="+mn-ea"/>
                    <a:cs typeface="Calibri" panose="020F0502020204030204" pitchFamily="34" charset="0"/>
                  </a:rPr>
                  <a:t>23</a:t>
                </a:r>
                <a:r>
                  <a:rPr kumimoji="0" lang="en-US" sz="12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/50</a:t>
                </a:r>
              </a:p>
            </p:txBody>
          </p:sp>
          <p:sp>
            <p:nvSpPr>
              <p:cNvPr id="10" name="TextBox 26">
                <a:extLst>
                  <a:ext uri="{FF2B5EF4-FFF2-40B4-BE49-F238E27FC236}">
                    <a16:creationId xmlns:a16="http://schemas.microsoft.com/office/drawing/2014/main" id="{FCDB39FC-9B3B-2607-AD2A-F5F31E527DD0}"/>
                  </a:ext>
                </a:extLst>
              </p:cNvPr>
              <p:cNvSpPr txBox="1"/>
              <p:nvPr/>
            </p:nvSpPr>
            <p:spPr>
              <a:xfrm rot="10800000" flipV="1">
                <a:off x="5159946" y="5665929"/>
                <a:ext cx="567783" cy="276999"/>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16/50</a:t>
                </a:r>
              </a:p>
            </p:txBody>
          </p:sp>
          <p:sp>
            <p:nvSpPr>
              <p:cNvPr id="11" name="TextBox 27">
                <a:extLst>
                  <a:ext uri="{FF2B5EF4-FFF2-40B4-BE49-F238E27FC236}">
                    <a16:creationId xmlns:a16="http://schemas.microsoft.com/office/drawing/2014/main" id="{A27B863C-F807-01B1-F69F-8D5046A17EDB}"/>
                  </a:ext>
                </a:extLst>
              </p:cNvPr>
              <p:cNvSpPr txBox="1"/>
              <p:nvPr/>
            </p:nvSpPr>
            <p:spPr>
              <a:xfrm rot="10800000" flipV="1">
                <a:off x="3533525" y="5665929"/>
                <a:ext cx="795528" cy="276999"/>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Calibri" panose="020F0502020204030204" pitchFamily="34" charset="0"/>
                    <a:cs typeface="Calibri" panose="020F0502020204030204" pitchFamily="34" charset="0"/>
                  </a:rPr>
                  <a:t>4/24</a:t>
                </a:r>
                <a:endParaRPr kumimoji="0" lang="en-US" sz="12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p:txBody>
          </p:sp>
          <p:sp>
            <p:nvSpPr>
              <p:cNvPr id="12" name="TextBox 28">
                <a:extLst>
                  <a:ext uri="{FF2B5EF4-FFF2-40B4-BE49-F238E27FC236}">
                    <a16:creationId xmlns:a16="http://schemas.microsoft.com/office/drawing/2014/main" id="{E308E16D-264D-608F-E69F-7B9F0857F777}"/>
                  </a:ext>
                </a:extLst>
              </p:cNvPr>
              <p:cNvSpPr txBox="1"/>
              <p:nvPr/>
            </p:nvSpPr>
            <p:spPr>
              <a:xfrm rot="10800000" flipV="1">
                <a:off x="8184429" y="5665929"/>
                <a:ext cx="567783" cy="276999"/>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Calibri" panose="020F0502020204030204" pitchFamily="34" charset="0"/>
                    <a:ea typeface="+mn-ea"/>
                    <a:cs typeface="Calibri" panose="020F0502020204030204" pitchFamily="34" charset="0"/>
                  </a:rPr>
                  <a:t>6</a:t>
                </a:r>
                <a:r>
                  <a:rPr kumimoji="0" lang="en-US" sz="12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/50</a:t>
                </a:r>
              </a:p>
            </p:txBody>
          </p:sp>
          <p:sp>
            <p:nvSpPr>
              <p:cNvPr id="13" name="TextBox 29">
                <a:extLst>
                  <a:ext uri="{FF2B5EF4-FFF2-40B4-BE49-F238E27FC236}">
                    <a16:creationId xmlns:a16="http://schemas.microsoft.com/office/drawing/2014/main" id="{4252589C-3C3D-0A9E-03DE-C4A780455337}"/>
                  </a:ext>
                </a:extLst>
              </p:cNvPr>
              <p:cNvSpPr txBox="1"/>
              <p:nvPr/>
            </p:nvSpPr>
            <p:spPr>
              <a:xfrm>
                <a:off x="3431990" y="6035261"/>
                <a:ext cx="958596" cy="246221"/>
              </a:xfrm>
              <a:prstGeom prst="rect">
                <a:avLst/>
              </a:prstGeom>
              <a:noFill/>
            </p:spPr>
            <p:txBody>
              <a:bodyPr wrap="square" lIns="0" tIns="0" rIns="0" bIns="0" anchor="b">
                <a:spAutoFit/>
              </a:bodyPr>
              <a:lstStyle/>
              <a:p>
                <a:pPr algn="ctr"/>
                <a:r>
                  <a:rPr kumimoji="0" lang="en-US" sz="1600" b="1"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PEG-IFN</a:t>
                </a:r>
                <a:r>
                  <a:rPr kumimoji="0" lang="el-GR" sz="1600" b="1"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α</a:t>
                </a:r>
                <a:endParaRPr lang="en-US" sz="1600" b="1" dirty="0">
                  <a:latin typeface="Calibri" panose="020F0502020204030204" pitchFamily="34" charset="0"/>
                  <a:cs typeface="Calibri" panose="020F0502020204030204" pitchFamily="34" charset="0"/>
                </a:endParaRPr>
              </a:p>
            </p:txBody>
          </p:sp>
          <p:sp>
            <p:nvSpPr>
              <p:cNvPr id="14" name="TextBox 30">
                <a:extLst>
                  <a:ext uri="{FF2B5EF4-FFF2-40B4-BE49-F238E27FC236}">
                    <a16:creationId xmlns:a16="http://schemas.microsoft.com/office/drawing/2014/main" id="{68A873C3-6EB9-1491-CF50-136457234B0D}"/>
                  </a:ext>
                </a:extLst>
              </p:cNvPr>
              <p:cNvSpPr txBox="1"/>
              <p:nvPr/>
            </p:nvSpPr>
            <p:spPr>
              <a:xfrm>
                <a:off x="4889615" y="5960893"/>
                <a:ext cx="1108444" cy="492443"/>
              </a:xfrm>
              <a:prstGeom prst="rect">
                <a:avLst/>
              </a:prstGeom>
              <a:noFill/>
            </p:spPr>
            <p:txBody>
              <a:bodyPr wrap="square" lIns="0" tIns="0" rIns="0" bIns="0" anchor="b">
                <a:spAutoFit/>
              </a:bodyPr>
              <a:lstStyle/>
              <a:p>
                <a:pPr algn="ctr"/>
                <a:r>
                  <a:rPr kumimoji="0" lang="en-US" sz="1600" b="1"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PEG-IFN</a:t>
                </a:r>
                <a:r>
                  <a:rPr kumimoji="0" lang="el-GR" sz="1600" b="1"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α</a:t>
                </a:r>
                <a:br>
                  <a:rPr kumimoji="0" lang="en-US" sz="1600" b="1"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br>
                <a:r>
                  <a:rPr kumimoji="0" lang="en-US" sz="1600" b="1"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 BLV 2 mg</a:t>
                </a:r>
              </a:p>
            </p:txBody>
          </p:sp>
          <p:sp>
            <p:nvSpPr>
              <p:cNvPr id="15" name="TextBox 31">
                <a:extLst>
                  <a:ext uri="{FF2B5EF4-FFF2-40B4-BE49-F238E27FC236}">
                    <a16:creationId xmlns:a16="http://schemas.microsoft.com/office/drawing/2014/main" id="{E0695D59-4E02-1492-F390-A1A979173954}"/>
                  </a:ext>
                </a:extLst>
              </p:cNvPr>
              <p:cNvSpPr txBox="1"/>
              <p:nvPr/>
            </p:nvSpPr>
            <p:spPr>
              <a:xfrm>
                <a:off x="6316257" y="5951989"/>
                <a:ext cx="1279966" cy="492443"/>
              </a:xfrm>
              <a:prstGeom prst="rect">
                <a:avLst/>
              </a:prstGeom>
              <a:noFill/>
            </p:spPr>
            <p:txBody>
              <a:bodyPr wrap="square" lIns="0" tIns="0" rIns="0" bIns="0" anchor="b">
                <a:spAutoFit/>
              </a:bodyPr>
              <a:lstStyle/>
              <a:p>
                <a:pPr algn="ctr"/>
                <a:r>
                  <a:rPr kumimoji="0" lang="en-US" sz="1600" b="1"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PEG-IFN</a:t>
                </a:r>
                <a:r>
                  <a:rPr kumimoji="0" lang="el-GR" sz="1600" b="1"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α</a:t>
                </a:r>
                <a:br>
                  <a:rPr kumimoji="0" lang="en-US" sz="1600" b="1"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br>
                <a:r>
                  <a:rPr kumimoji="0" lang="en-US" sz="1600" b="1"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 BLV 10 mg </a:t>
                </a:r>
              </a:p>
            </p:txBody>
          </p:sp>
          <p:sp>
            <p:nvSpPr>
              <p:cNvPr id="16" name="TextBox 32">
                <a:extLst>
                  <a:ext uri="{FF2B5EF4-FFF2-40B4-BE49-F238E27FC236}">
                    <a16:creationId xmlns:a16="http://schemas.microsoft.com/office/drawing/2014/main" id="{B6C37662-CE91-2596-69CB-5AA36A2DE069}"/>
                  </a:ext>
                </a:extLst>
              </p:cNvPr>
              <p:cNvSpPr txBox="1"/>
              <p:nvPr/>
            </p:nvSpPr>
            <p:spPr>
              <a:xfrm>
                <a:off x="7945617" y="5957216"/>
                <a:ext cx="1044324" cy="246221"/>
              </a:xfrm>
              <a:prstGeom prst="rect">
                <a:avLst/>
              </a:prstGeom>
              <a:noFill/>
            </p:spPr>
            <p:txBody>
              <a:bodyPr wrap="square" lIns="0" tIns="0" rIns="0" bIns="0" anchor="b">
                <a:spAutoFit/>
              </a:bodyPr>
              <a:lstStyle/>
              <a:p>
                <a:pPr algn="ctr"/>
                <a:r>
                  <a:rPr kumimoji="0" lang="de-DE" sz="1600" b="1"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BLV 10 mg</a:t>
                </a:r>
                <a:endParaRPr lang="en-US" sz="1600" b="1" dirty="0">
                  <a:latin typeface="Calibri" panose="020F0502020204030204" pitchFamily="34" charset="0"/>
                  <a:cs typeface="Calibri" panose="020F0502020204030204" pitchFamily="34" charset="0"/>
                </a:endParaRPr>
              </a:p>
            </p:txBody>
          </p:sp>
        </p:grpSp>
        <p:sp>
          <p:nvSpPr>
            <p:cNvPr id="17" name="Left Bracket 47">
              <a:extLst>
                <a:ext uri="{FF2B5EF4-FFF2-40B4-BE49-F238E27FC236}">
                  <a16:creationId xmlns:a16="http://schemas.microsoft.com/office/drawing/2014/main" id="{6E004049-E974-D435-04F8-40B5813B747B}"/>
                </a:ext>
              </a:extLst>
            </p:cNvPr>
            <p:cNvSpPr/>
            <p:nvPr/>
          </p:nvSpPr>
          <p:spPr>
            <a:xfrm rot="5400000">
              <a:off x="4674675" y="1651621"/>
              <a:ext cx="99091" cy="2599540"/>
            </a:xfrm>
            <a:prstGeom prst="leftBracket">
              <a:avLst/>
            </a:prstGeom>
            <a:ln w="1270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10"/>
            </a:p>
          </p:txBody>
        </p:sp>
        <p:sp>
          <p:nvSpPr>
            <p:cNvPr id="18" name="TextBox 51">
              <a:extLst>
                <a:ext uri="{FF2B5EF4-FFF2-40B4-BE49-F238E27FC236}">
                  <a16:creationId xmlns:a16="http://schemas.microsoft.com/office/drawing/2014/main" id="{9B1B7F53-EB82-2DCC-57F2-246EB83F284B}"/>
                </a:ext>
              </a:extLst>
            </p:cNvPr>
            <p:cNvSpPr txBox="1"/>
            <p:nvPr/>
          </p:nvSpPr>
          <p:spPr>
            <a:xfrm>
              <a:off x="4127010" y="2603168"/>
              <a:ext cx="1194419" cy="276999"/>
            </a:xfrm>
            <a:prstGeom prst="rect">
              <a:avLst/>
            </a:prstGeom>
            <a:noFill/>
          </p:spPr>
          <p:txBody>
            <a:bodyPr wrap="square">
              <a:spAutoFit/>
            </a:bodyPr>
            <a:lstStyle/>
            <a:p>
              <a:r>
                <a:rPr lang="en-US" sz="1200" dirty="0">
                  <a:latin typeface="Trebuchet MS" panose="020B0603020202020204" pitchFamily="34" charset="0"/>
                </a:rPr>
                <a:t>p = 0,0197</a:t>
              </a:r>
              <a:endParaRPr lang="en-US" sz="1200" dirty="0"/>
            </a:p>
          </p:txBody>
        </p:sp>
        <p:sp>
          <p:nvSpPr>
            <p:cNvPr id="19" name="TextBox 8">
              <a:extLst>
                <a:ext uri="{FF2B5EF4-FFF2-40B4-BE49-F238E27FC236}">
                  <a16:creationId xmlns:a16="http://schemas.microsoft.com/office/drawing/2014/main" id="{90A3282F-32E5-EEC3-916F-51100CC23519}"/>
                </a:ext>
              </a:extLst>
            </p:cNvPr>
            <p:cNvSpPr txBox="1"/>
            <p:nvPr/>
          </p:nvSpPr>
          <p:spPr>
            <a:xfrm>
              <a:off x="6106219" y="3081308"/>
              <a:ext cx="1119030" cy="276999"/>
            </a:xfrm>
            <a:prstGeom prst="rect">
              <a:avLst/>
            </a:prstGeom>
            <a:noFill/>
            <a:ln>
              <a:solidFill>
                <a:schemeClr val="bg2"/>
              </a:solidFill>
            </a:ln>
          </p:spPr>
          <p:txBody>
            <a:bodyPr wrap="square">
              <a:spAutoFit/>
            </a:bodyPr>
            <a:lstStyle/>
            <a:p>
              <a:r>
                <a:rPr lang="en-US" sz="1200" dirty="0">
                  <a:latin typeface="Trebuchet MS" panose="020B0603020202020204" pitchFamily="34" charset="0"/>
                </a:rPr>
                <a:t>p = 0,0283</a:t>
              </a:r>
              <a:endParaRPr lang="en-US" sz="1200" dirty="0"/>
            </a:p>
          </p:txBody>
        </p:sp>
        <p:sp>
          <p:nvSpPr>
            <p:cNvPr id="20" name="Left Bracket 9">
              <a:extLst>
                <a:ext uri="{FF2B5EF4-FFF2-40B4-BE49-F238E27FC236}">
                  <a16:creationId xmlns:a16="http://schemas.microsoft.com/office/drawing/2014/main" id="{AD0E9CF7-9BB8-5175-0CEB-7E100F3C20AF}"/>
                </a:ext>
              </a:extLst>
            </p:cNvPr>
            <p:cNvSpPr/>
            <p:nvPr/>
          </p:nvSpPr>
          <p:spPr>
            <a:xfrm rot="16200000" flipH="1">
              <a:off x="6535719" y="1938872"/>
              <a:ext cx="56667" cy="2952330"/>
            </a:xfrm>
            <a:prstGeom prst="leftBracket">
              <a:avLst/>
            </a:prstGeom>
            <a:ln w="1270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10"/>
            </a:p>
          </p:txBody>
        </p:sp>
        <p:sp>
          <p:nvSpPr>
            <p:cNvPr id="21" name="Left Bracket 12">
              <a:extLst>
                <a:ext uri="{FF2B5EF4-FFF2-40B4-BE49-F238E27FC236}">
                  <a16:creationId xmlns:a16="http://schemas.microsoft.com/office/drawing/2014/main" id="{C7F489F9-FA79-7E6B-9D73-55D170769DEC}"/>
                </a:ext>
              </a:extLst>
            </p:cNvPr>
            <p:cNvSpPr/>
            <p:nvPr/>
          </p:nvSpPr>
          <p:spPr>
            <a:xfrm rot="16200000" flipH="1">
              <a:off x="7020197" y="2187930"/>
              <a:ext cx="95823" cy="1512169"/>
            </a:xfrm>
            <a:prstGeom prst="leftBracket">
              <a:avLst/>
            </a:prstGeom>
            <a:ln w="1270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10"/>
            </a:p>
          </p:txBody>
        </p:sp>
        <p:sp>
          <p:nvSpPr>
            <p:cNvPr id="22" name="TextBox 13">
              <a:extLst>
                <a:ext uri="{FF2B5EF4-FFF2-40B4-BE49-F238E27FC236}">
                  <a16:creationId xmlns:a16="http://schemas.microsoft.com/office/drawing/2014/main" id="{ADBF2FB3-B626-B395-2511-06F0B35392B3}"/>
                </a:ext>
              </a:extLst>
            </p:cNvPr>
            <p:cNvSpPr txBox="1"/>
            <p:nvPr/>
          </p:nvSpPr>
          <p:spPr>
            <a:xfrm>
              <a:off x="6705162" y="2608141"/>
              <a:ext cx="1119030" cy="276999"/>
            </a:xfrm>
            <a:prstGeom prst="rect">
              <a:avLst/>
            </a:prstGeom>
            <a:noFill/>
          </p:spPr>
          <p:txBody>
            <a:bodyPr wrap="square">
              <a:spAutoFit/>
            </a:bodyPr>
            <a:lstStyle/>
            <a:p>
              <a:r>
                <a:rPr lang="en-US" sz="1200" dirty="0">
                  <a:latin typeface="Trebuchet MS" panose="020B0603020202020204" pitchFamily="34" charset="0"/>
                </a:rPr>
                <a:t>p = 0,0003</a:t>
              </a:r>
              <a:endParaRPr lang="en-US" sz="1200" dirty="0"/>
            </a:p>
          </p:txBody>
        </p:sp>
      </p:grpSp>
      <p:sp>
        <p:nvSpPr>
          <p:cNvPr id="23" name="ZoneTexte 22">
            <a:extLst>
              <a:ext uri="{FF2B5EF4-FFF2-40B4-BE49-F238E27FC236}">
                <a16:creationId xmlns:a16="http://schemas.microsoft.com/office/drawing/2014/main" id="{774F309B-FDCF-C7BB-150A-04977CEE37B5}"/>
              </a:ext>
            </a:extLst>
          </p:cNvPr>
          <p:cNvSpPr txBox="1"/>
          <p:nvPr/>
        </p:nvSpPr>
        <p:spPr>
          <a:xfrm>
            <a:off x="6389586" y="1420641"/>
            <a:ext cx="5273848" cy="1077218"/>
          </a:xfrm>
          <a:prstGeom prst="rect">
            <a:avLst/>
          </a:prstGeom>
          <a:noFill/>
        </p:spPr>
        <p:txBody>
          <a:bodyPr wrap="square" rtlCol="0">
            <a:spAutoFit/>
          </a:bodyPr>
          <a:lstStyle/>
          <a:p>
            <a:pPr algn="ctr"/>
            <a:r>
              <a:rPr lang="fr-FR" sz="2400" b="1" dirty="0">
                <a:solidFill>
                  <a:srgbClr val="C00000"/>
                </a:solidFill>
                <a:latin typeface="Calibri" panose="020F0502020204030204" pitchFamily="34" charset="0"/>
                <a:cs typeface="Calibri" panose="020F0502020204030204" pitchFamily="34" charset="0"/>
              </a:rPr>
              <a:t>Réponse combinée :</a:t>
            </a:r>
            <a:br>
              <a:rPr lang="fr-FR" sz="2400" b="1" dirty="0">
                <a:solidFill>
                  <a:srgbClr val="C00000"/>
                </a:solidFill>
                <a:latin typeface="Calibri" panose="020F0502020204030204" pitchFamily="34" charset="0"/>
                <a:cs typeface="Calibri" panose="020F0502020204030204" pitchFamily="34" charset="0"/>
              </a:rPr>
            </a:br>
            <a:r>
              <a:rPr lang="fr-FR" sz="2000" b="1" dirty="0">
                <a:solidFill>
                  <a:srgbClr val="C00000"/>
                </a:solidFill>
                <a:latin typeface="Calibri" panose="020F0502020204030204" pitchFamily="34" charset="0"/>
                <a:cs typeface="Calibri" panose="020F0502020204030204" pitchFamily="34" charset="0"/>
              </a:rPr>
              <a:t>ARN VHD indétectable + ALAT </a:t>
            </a:r>
            <a:r>
              <a:rPr lang="fr-FR" sz="2000" b="1" dirty="0" err="1">
                <a:solidFill>
                  <a:srgbClr val="C00000"/>
                </a:solidFill>
                <a:latin typeface="Calibri" panose="020F0502020204030204" pitchFamily="34" charset="0"/>
                <a:cs typeface="Calibri" panose="020F0502020204030204" pitchFamily="34" charset="0"/>
              </a:rPr>
              <a:t>nle</a:t>
            </a:r>
            <a:r>
              <a:rPr lang="fr-FR" sz="2000" b="1" dirty="0">
                <a:solidFill>
                  <a:srgbClr val="C00000"/>
                </a:solidFill>
                <a:latin typeface="Calibri" panose="020F0502020204030204" pitchFamily="34" charset="0"/>
                <a:cs typeface="Calibri" panose="020F0502020204030204" pitchFamily="34" charset="0"/>
              </a:rPr>
              <a:t> </a:t>
            </a:r>
          </a:p>
          <a:p>
            <a:pPr algn="ctr"/>
            <a:r>
              <a:rPr lang="fr-FR" sz="2000" b="1" dirty="0">
                <a:solidFill>
                  <a:srgbClr val="C00000"/>
                </a:solidFill>
                <a:latin typeface="Calibri" panose="020F0502020204030204" pitchFamily="34" charset="0"/>
                <a:cs typeface="Calibri" panose="020F0502020204030204" pitchFamily="34" charset="0"/>
              </a:rPr>
              <a:t>24 semaines post traitement </a:t>
            </a:r>
          </a:p>
        </p:txBody>
      </p:sp>
      <p:grpSp>
        <p:nvGrpSpPr>
          <p:cNvPr id="24" name="Groupe 23">
            <a:extLst>
              <a:ext uri="{FF2B5EF4-FFF2-40B4-BE49-F238E27FC236}">
                <a16:creationId xmlns:a16="http://schemas.microsoft.com/office/drawing/2014/main" id="{6096E418-49B1-32E9-0F4E-8A591E1F3973}"/>
              </a:ext>
            </a:extLst>
          </p:cNvPr>
          <p:cNvGrpSpPr/>
          <p:nvPr/>
        </p:nvGrpSpPr>
        <p:grpSpPr>
          <a:xfrm>
            <a:off x="5614762" y="2153700"/>
            <a:ext cx="6984490" cy="4392488"/>
            <a:chOff x="1775520" y="2073548"/>
            <a:chExt cx="6984490" cy="4392488"/>
          </a:xfrm>
        </p:grpSpPr>
        <p:grpSp>
          <p:nvGrpSpPr>
            <p:cNvPr id="25" name="Groupe 24">
              <a:extLst>
                <a:ext uri="{FF2B5EF4-FFF2-40B4-BE49-F238E27FC236}">
                  <a16:creationId xmlns:a16="http://schemas.microsoft.com/office/drawing/2014/main" id="{6F7B11DA-A791-94E0-6998-5C51AAF0B1D6}"/>
                </a:ext>
              </a:extLst>
            </p:cNvPr>
            <p:cNvGrpSpPr/>
            <p:nvPr/>
          </p:nvGrpSpPr>
          <p:grpSpPr>
            <a:xfrm>
              <a:off x="1775520" y="2073548"/>
              <a:ext cx="6984490" cy="4392488"/>
              <a:chOff x="2423878" y="2113041"/>
              <a:chExt cx="6984490" cy="4340295"/>
            </a:xfrm>
          </p:grpSpPr>
          <p:graphicFrame>
            <p:nvGraphicFramePr>
              <p:cNvPr id="32" name="Chart 7">
                <a:extLst>
                  <a:ext uri="{FF2B5EF4-FFF2-40B4-BE49-F238E27FC236}">
                    <a16:creationId xmlns:a16="http://schemas.microsoft.com/office/drawing/2014/main" id="{1CE2D12C-674C-34A9-F180-B6C5DAAEC6F8}"/>
                  </a:ext>
                </a:extLst>
              </p:cNvPr>
              <p:cNvGraphicFramePr/>
              <p:nvPr/>
            </p:nvGraphicFramePr>
            <p:xfrm>
              <a:off x="2423878" y="2113041"/>
              <a:ext cx="6984490" cy="3950208"/>
            </p:xfrm>
            <a:graphic>
              <a:graphicData uri="http://schemas.openxmlformats.org/drawingml/2006/chart">
                <c:chart xmlns:c="http://schemas.openxmlformats.org/drawingml/2006/chart" xmlns:r="http://schemas.openxmlformats.org/officeDocument/2006/relationships" r:id="rId4"/>
              </a:graphicData>
            </a:graphic>
          </p:graphicFrame>
          <p:sp>
            <p:nvSpPr>
              <p:cNvPr id="33" name="Rectangle 32">
                <a:extLst>
                  <a:ext uri="{FF2B5EF4-FFF2-40B4-BE49-F238E27FC236}">
                    <a16:creationId xmlns:a16="http://schemas.microsoft.com/office/drawing/2014/main" id="{D223F197-C26C-7E36-4375-0ACAC144EC30}"/>
                  </a:ext>
                </a:extLst>
              </p:cNvPr>
              <p:cNvSpPr/>
              <p:nvPr/>
            </p:nvSpPr>
            <p:spPr bwMode="auto">
              <a:xfrm rot="16200000">
                <a:off x="2091048" y="3688109"/>
                <a:ext cx="1223412" cy="33855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25000"/>
                  </a:spcAft>
                  <a:buClrTx/>
                  <a:buSzTx/>
                  <a:buFontTx/>
                  <a:buNone/>
                  <a:tabLst/>
                  <a:defRPr/>
                </a:pPr>
                <a:r>
                  <a:rPr kumimoji="0" lang="en-US" sz="16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Patients (%)</a:t>
                </a:r>
              </a:p>
            </p:txBody>
          </p:sp>
          <p:sp>
            <p:nvSpPr>
              <p:cNvPr id="34" name="TextBox 25">
                <a:extLst>
                  <a:ext uri="{FF2B5EF4-FFF2-40B4-BE49-F238E27FC236}">
                    <a16:creationId xmlns:a16="http://schemas.microsoft.com/office/drawing/2014/main" id="{30653EB6-0B5C-8C37-7BB7-02BC8AF19AD7}"/>
                  </a:ext>
                </a:extLst>
              </p:cNvPr>
              <p:cNvSpPr txBox="1"/>
              <p:nvPr/>
            </p:nvSpPr>
            <p:spPr>
              <a:xfrm rot="10800000" flipV="1">
                <a:off x="6672349" y="5665929"/>
                <a:ext cx="567783" cy="276999"/>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Calibri" panose="020F0502020204030204" pitchFamily="34" charset="0"/>
                    <a:ea typeface="+mn-ea"/>
                    <a:cs typeface="Calibri" panose="020F0502020204030204" pitchFamily="34" charset="0"/>
                  </a:rPr>
                  <a:t>21</a:t>
                </a:r>
                <a:r>
                  <a:rPr kumimoji="0" lang="en-US" sz="12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/50</a:t>
                </a:r>
              </a:p>
            </p:txBody>
          </p:sp>
          <p:sp>
            <p:nvSpPr>
              <p:cNvPr id="35" name="TextBox 26">
                <a:extLst>
                  <a:ext uri="{FF2B5EF4-FFF2-40B4-BE49-F238E27FC236}">
                    <a16:creationId xmlns:a16="http://schemas.microsoft.com/office/drawing/2014/main" id="{FCDB39FC-9B3B-2607-AD2A-F5F31E527DD0}"/>
                  </a:ext>
                </a:extLst>
              </p:cNvPr>
              <p:cNvSpPr txBox="1"/>
              <p:nvPr/>
            </p:nvSpPr>
            <p:spPr>
              <a:xfrm rot="10800000" flipV="1">
                <a:off x="5159946" y="5667575"/>
                <a:ext cx="567783" cy="273708"/>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14/50</a:t>
                </a:r>
              </a:p>
            </p:txBody>
          </p:sp>
          <p:sp>
            <p:nvSpPr>
              <p:cNvPr id="36" name="TextBox 27">
                <a:extLst>
                  <a:ext uri="{FF2B5EF4-FFF2-40B4-BE49-F238E27FC236}">
                    <a16:creationId xmlns:a16="http://schemas.microsoft.com/office/drawing/2014/main" id="{A27B863C-F807-01B1-F69F-8D5046A17EDB}"/>
                  </a:ext>
                </a:extLst>
              </p:cNvPr>
              <p:cNvSpPr txBox="1"/>
              <p:nvPr/>
            </p:nvSpPr>
            <p:spPr>
              <a:xfrm rot="10800000" flipV="1">
                <a:off x="3533525" y="5665929"/>
                <a:ext cx="795528" cy="276999"/>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Calibri" panose="020F0502020204030204" pitchFamily="34" charset="0"/>
                    <a:cs typeface="Calibri" panose="020F0502020204030204" pitchFamily="34" charset="0"/>
                  </a:rPr>
                  <a:t>3/24</a:t>
                </a:r>
                <a:endParaRPr kumimoji="0" lang="en-US" sz="12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p:txBody>
          </p:sp>
          <p:sp>
            <p:nvSpPr>
              <p:cNvPr id="37" name="TextBox 28">
                <a:extLst>
                  <a:ext uri="{FF2B5EF4-FFF2-40B4-BE49-F238E27FC236}">
                    <a16:creationId xmlns:a16="http://schemas.microsoft.com/office/drawing/2014/main" id="{E308E16D-264D-608F-E69F-7B9F0857F777}"/>
                  </a:ext>
                </a:extLst>
              </p:cNvPr>
              <p:cNvSpPr txBox="1"/>
              <p:nvPr/>
            </p:nvSpPr>
            <p:spPr>
              <a:xfrm rot="10800000" flipV="1">
                <a:off x="8184429" y="5665929"/>
                <a:ext cx="567783" cy="276999"/>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4/50</a:t>
                </a:r>
              </a:p>
            </p:txBody>
          </p:sp>
          <p:sp>
            <p:nvSpPr>
              <p:cNvPr id="38" name="TextBox 29">
                <a:extLst>
                  <a:ext uri="{FF2B5EF4-FFF2-40B4-BE49-F238E27FC236}">
                    <a16:creationId xmlns:a16="http://schemas.microsoft.com/office/drawing/2014/main" id="{4252589C-3C3D-0A9E-03DE-C4A780455337}"/>
                  </a:ext>
                </a:extLst>
              </p:cNvPr>
              <p:cNvSpPr txBox="1"/>
              <p:nvPr/>
            </p:nvSpPr>
            <p:spPr>
              <a:xfrm>
                <a:off x="3431990" y="6035261"/>
                <a:ext cx="958596" cy="246221"/>
              </a:xfrm>
              <a:prstGeom prst="rect">
                <a:avLst/>
              </a:prstGeom>
              <a:noFill/>
            </p:spPr>
            <p:txBody>
              <a:bodyPr wrap="square" lIns="0" tIns="0" rIns="0" bIns="0" anchor="b">
                <a:spAutoFit/>
              </a:bodyPr>
              <a:lstStyle/>
              <a:p>
                <a:pPr algn="ctr"/>
                <a:r>
                  <a:rPr kumimoji="0" lang="en-US" sz="1600" b="1"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PEG-IFN</a:t>
                </a:r>
                <a:r>
                  <a:rPr kumimoji="0" lang="el-GR" sz="1600" b="1"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α</a:t>
                </a:r>
                <a:endParaRPr lang="en-US" sz="1600" b="1" dirty="0">
                  <a:latin typeface="Calibri" panose="020F0502020204030204" pitchFamily="34" charset="0"/>
                  <a:cs typeface="Calibri" panose="020F0502020204030204" pitchFamily="34" charset="0"/>
                </a:endParaRPr>
              </a:p>
            </p:txBody>
          </p:sp>
          <p:sp>
            <p:nvSpPr>
              <p:cNvPr id="39" name="TextBox 30">
                <a:extLst>
                  <a:ext uri="{FF2B5EF4-FFF2-40B4-BE49-F238E27FC236}">
                    <a16:creationId xmlns:a16="http://schemas.microsoft.com/office/drawing/2014/main" id="{68A873C3-6EB9-1491-CF50-136457234B0D}"/>
                  </a:ext>
                </a:extLst>
              </p:cNvPr>
              <p:cNvSpPr txBox="1"/>
              <p:nvPr/>
            </p:nvSpPr>
            <p:spPr>
              <a:xfrm>
                <a:off x="4889615" y="5960893"/>
                <a:ext cx="1108444" cy="492443"/>
              </a:xfrm>
              <a:prstGeom prst="rect">
                <a:avLst/>
              </a:prstGeom>
              <a:noFill/>
            </p:spPr>
            <p:txBody>
              <a:bodyPr wrap="square" lIns="0" tIns="0" rIns="0" bIns="0" anchor="b">
                <a:spAutoFit/>
              </a:bodyPr>
              <a:lstStyle/>
              <a:p>
                <a:pPr algn="ctr"/>
                <a:r>
                  <a:rPr kumimoji="0" lang="en-US" sz="1600" b="1"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PEG-IFN</a:t>
                </a:r>
                <a:r>
                  <a:rPr kumimoji="0" lang="el-GR" sz="1600" b="1"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α</a:t>
                </a:r>
                <a:br>
                  <a:rPr kumimoji="0" lang="en-US" sz="1600" b="1"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br>
                <a:r>
                  <a:rPr kumimoji="0" lang="en-US" sz="1600" b="1"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 BLV 2 mg</a:t>
                </a:r>
              </a:p>
            </p:txBody>
          </p:sp>
          <p:sp>
            <p:nvSpPr>
              <p:cNvPr id="40" name="TextBox 31">
                <a:extLst>
                  <a:ext uri="{FF2B5EF4-FFF2-40B4-BE49-F238E27FC236}">
                    <a16:creationId xmlns:a16="http://schemas.microsoft.com/office/drawing/2014/main" id="{E0695D59-4E02-1492-F390-A1A979173954}"/>
                  </a:ext>
                </a:extLst>
              </p:cNvPr>
              <p:cNvSpPr txBox="1"/>
              <p:nvPr/>
            </p:nvSpPr>
            <p:spPr>
              <a:xfrm>
                <a:off x="6316257" y="5951989"/>
                <a:ext cx="1279966" cy="492443"/>
              </a:xfrm>
              <a:prstGeom prst="rect">
                <a:avLst/>
              </a:prstGeom>
              <a:noFill/>
            </p:spPr>
            <p:txBody>
              <a:bodyPr wrap="square" lIns="0" tIns="0" rIns="0" bIns="0" anchor="b">
                <a:spAutoFit/>
              </a:bodyPr>
              <a:lstStyle/>
              <a:p>
                <a:pPr algn="ctr"/>
                <a:r>
                  <a:rPr kumimoji="0" lang="en-US" sz="1600" b="1"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PEG-IFN</a:t>
                </a:r>
                <a:r>
                  <a:rPr kumimoji="0" lang="el-GR" sz="1600" b="1"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α</a:t>
                </a:r>
                <a:br>
                  <a:rPr kumimoji="0" lang="en-US" sz="1600" b="1"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br>
                <a:r>
                  <a:rPr kumimoji="0" lang="en-US" sz="1600" b="1"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 BLV 10 mg </a:t>
                </a:r>
              </a:p>
            </p:txBody>
          </p:sp>
          <p:sp>
            <p:nvSpPr>
              <p:cNvPr id="41" name="TextBox 32">
                <a:extLst>
                  <a:ext uri="{FF2B5EF4-FFF2-40B4-BE49-F238E27FC236}">
                    <a16:creationId xmlns:a16="http://schemas.microsoft.com/office/drawing/2014/main" id="{B6C37662-CE91-2596-69CB-5AA36A2DE069}"/>
                  </a:ext>
                </a:extLst>
              </p:cNvPr>
              <p:cNvSpPr txBox="1"/>
              <p:nvPr/>
            </p:nvSpPr>
            <p:spPr>
              <a:xfrm>
                <a:off x="7945617" y="5957216"/>
                <a:ext cx="1044324" cy="246221"/>
              </a:xfrm>
              <a:prstGeom prst="rect">
                <a:avLst/>
              </a:prstGeom>
              <a:noFill/>
            </p:spPr>
            <p:txBody>
              <a:bodyPr wrap="square" lIns="0" tIns="0" rIns="0" bIns="0" anchor="b">
                <a:spAutoFit/>
              </a:bodyPr>
              <a:lstStyle/>
              <a:p>
                <a:pPr algn="ctr"/>
                <a:r>
                  <a:rPr kumimoji="0" lang="de-DE" sz="1600" b="1"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BLV 10 mg</a:t>
                </a:r>
                <a:endParaRPr lang="en-US" sz="1600" b="1" dirty="0">
                  <a:latin typeface="Calibri" panose="020F0502020204030204" pitchFamily="34" charset="0"/>
                  <a:cs typeface="Calibri" panose="020F0502020204030204" pitchFamily="34" charset="0"/>
                </a:endParaRPr>
              </a:p>
            </p:txBody>
          </p:sp>
        </p:grpSp>
        <p:sp>
          <p:nvSpPr>
            <p:cNvPr id="26" name="Left Bracket 47">
              <a:extLst>
                <a:ext uri="{FF2B5EF4-FFF2-40B4-BE49-F238E27FC236}">
                  <a16:creationId xmlns:a16="http://schemas.microsoft.com/office/drawing/2014/main" id="{6E004049-E974-D435-04F8-40B5813B747B}"/>
                </a:ext>
              </a:extLst>
            </p:cNvPr>
            <p:cNvSpPr/>
            <p:nvPr/>
          </p:nvSpPr>
          <p:spPr>
            <a:xfrm rot="5400000">
              <a:off x="4674675" y="1651621"/>
              <a:ext cx="99091" cy="2599540"/>
            </a:xfrm>
            <a:prstGeom prst="leftBracket">
              <a:avLst/>
            </a:prstGeom>
            <a:ln w="1270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10"/>
            </a:p>
          </p:txBody>
        </p:sp>
        <p:sp>
          <p:nvSpPr>
            <p:cNvPr id="27" name="TextBox 51">
              <a:extLst>
                <a:ext uri="{FF2B5EF4-FFF2-40B4-BE49-F238E27FC236}">
                  <a16:creationId xmlns:a16="http://schemas.microsoft.com/office/drawing/2014/main" id="{9B1B7F53-EB82-2DCC-57F2-246EB83F284B}"/>
                </a:ext>
              </a:extLst>
            </p:cNvPr>
            <p:cNvSpPr txBox="1"/>
            <p:nvPr/>
          </p:nvSpPr>
          <p:spPr>
            <a:xfrm>
              <a:off x="4127010" y="2603168"/>
              <a:ext cx="1194419" cy="276999"/>
            </a:xfrm>
            <a:prstGeom prst="rect">
              <a:avLst/>
            </a:prstGeom>
            <a:noFill/>
          </p:spPr>
          <p:txBody>
            <a:bodyPr wrap="square">
              <a:spAutoFit/>
            </a:bodyPr>
            <a:lstStyle/>
            <a:p>
              <a:pPr algn="ctr"/>
              <a:r>
                <a:rPr lang="en-US" sz="1200" dirty="0">
                  <a:latin typeface="Trebuchet MS" panose="020B0603020202020204" pitchFamily="34" charset="0"/>
                </a:rPr>
                <a:t>p = 0,0160</a:t>
              </a:r>
              <a:endParaRPr lang="en-US" sz="1200" dirty="0"/>
            </a:p>
          </p:txBody>
        </p:sp>
        <p:sp>
          <p:nvSpPr>
            <p:cNvPr id="28" name="TextBox 8">
              <a:extLst>
                <a:ext uri="{FF2B5EF4-FFF2-40B4-BE49-F238E27FC236}">
                  <a16:creationId xmlns:a16="http://schemas.microsoft.com/office/drawing/2014/main" id="{90A3282F-32E5-EEC3-916F-51100CC23519}"/>
                </a:ext>
              </a:extLst>
            </p:cNvPr>
            <p:cNvSpPr txBox="1"/>
            <p:nvPr/>
          </p:nvSpPr>
          <p:spPr>
            <a:xfrm>
              <a:off x="6106219" y="3081308"/>
              <a:ext cx="1119030" cy="276999"/>
            </a:xfrm>
            <a:prstGeom prst="rect">
              <a:avLst/>
            </a:prstGeom>
            <a:noFill/>
          </p:spPr>
          <p:txBody>
            <a:bodyPr wrap="square">
              <a:spAutoFit/>
            </a:bodyPr>
            <a:lstStyle/>
            <a:p>
              <a:r>
                <a:rPr lang="en-US" sz="1200" dirty="0">
                  <a:latin typeface="Trebuchet MS" panose="020B0603020202020204" pitchFamily="34" charset="0"/>
                </a:rPr>
                <a:t>p = 0,0174</a:t>
              </a:r>
              <a:endParaRPr lang="en-US" sz="1200" dirty="0"/>
            </a:p>
          </p:txBody>
        </p:sp>
        <p:sp>
          <p:nvSpPr>
            <p:cNvPr id="29" name="Left Bracket 9">
              <a:extLst>
                <a:ext uri="{FF2B5EF4-FFF2-40B4-BE49-F238E27FC236}">
                  <a16:creationId xmlns:a16="http://schemas.microsoft.com/office/drawing/2014/main" id="{AD0E9CF7-9BB8-5175-0CEB-7E100F3C20AF}"/>
                </a:ext>
              </a:extLst>
            </p:cNvPr>
            <p:cNvSpPr/>
            <p:nvPr/>
          </p:nvSpPr>
          <p:spPr>
            <a:xfrm rot="16200000" flipH="1">
              <a:off x="6535719" y="1938872"/>
              <a:ext cx="56667" cy="2952330"/>
            </a:xfrm>
            <a:prstGeom prst="leftBracket">
              <a:avLst/>
            </a:prstGeom>
            <a:ln w="1270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10"/>
            </a:p>
          </p:txBody>
        </p:sp>
        <p:sp>
          <p:nvSpPr>
            <p:cNvPr id="30" name="Left Bracket 12">
              <a:extLst>
                <a:ext uri="{FF2B5EF4-FFF2-40B4-BE49-F238E27FC236}">
                  <a16:creationId xmlns:a16="http://schemas.microsoft.com/office/drawing/2014/main" id="{C7F489F9-FA79-7E6B-9D73-55D170769DEC}"/>
                </a:ext>
              </a:extLst>
            </p:cNvPr>
            <p:cNvSpPr/>
            <p:nvPr/>
          </p:nvSpPr>
          <p:spPr>
            <a:xfrm rot="16200000" flipH="1">
              <a:off x="7020197" y="2187930"/>
              <a:ext cx="95823" cy="1512169"/>
            </a:xfrm>
            <a:prstGeom prst="leftBracket">
              <a:avLst/>
            </a:prstGeom>
            <a:ln w="1270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10"/>
            </a:p>
          </p:txBody>
        </p:sp>
        <p:sp>
          <p:nvSpPr>
            <p:cNvPr id="31" name="TextBox 13">
              <a:extLst>
                <a:ext uri="{FF2B5EF4-FFF2-40B4-BE49-F238E27FC236}">
                  <a16:creationId xmlns:a16="http://schemas.microsoft.com/office/drawing/2014/main" id="{ADBF2FB3-B626-B395-2511-06F0B35392B3}"/>
                </a:ext>
              </a:extLst>
            </p:cNvPr>
            <p:cNvSpPr txBox="1"/>
            <p:nvPr/>
          </p:nvSpPr>
          <p:spPr>
            <a:xfrm>
              <a:off x="6705162" y="2608141"/>
              <a:ext cx="1119030" cy="276999"/>
            </a:xfrm>
            <a:prstGeom prst="rect">
              <a:avLst/>
            </a:prstGeom>
            <a:noFill/>
          </p:spPr>
          <p:txBody>
            <a:bodyPr wrap="square">
              <a:spAutoFit/>
            </a:bodyPr>
            <a:lstStyle/>
            <a:p>
              <a:r>
                <a:rPr lang="en-US" sz="1200" dirty="0">
                  <a:latin typeface="Trebuchet MS" panose="020B0603020202020204" pitchFamily="34" charset="0"/>
                </a:rPr>
                <a:t>p = 0,0001</a:t>
              </a:r>
              <a:endParaRPr lang="en-US" sz="1200" dirty="0"/>
            </a:p>
          </p:txBody>
        </p:sp>
      </p:grpSp>
      <p:sp>
        <p:nvSpPr>
          <p:cNvPr id="44" name="Titre 1">
            <a:extLst>
              <a:ext uri="{FF2B5EF4-FFF2-40B4-BE49-F238E27FC236}">
                <a16:creationId xmlns:a16="http://schemas.microsoft.com/office/drawing/2014/main" id="{66196CE1-B4A0-FC89-CA66-93417EC5940C}"/>
              </a:ext>
            </a:extLst>
          </p:cNvPr>
          <p:cNvSpPr>
            <a:spLocks noGrp="1"/>
          </p:cNvSpPr>
          <p:nvPr>
            <p:ph type="title"/>
          </p:nvPr>
        </p:nvSpPr>
        <p:spPr>
          <a:xfrm>
            <a:off x="217450" y="161182"/>
            <a:ext cx="12192000" cy="1325563"/>
          </a:xfrm>
        </p:spPr>
        <p:txBody>
          <a:bodyPr>
            <a:normAutofit/>
          </a:bodyPr>
          <a:lstStyle/>
          <a:p>
            <a:pPr algn="ctr"/>
            <a:r>
              <a:rPr lang="fr-FR" sz="3600" dirty="0">
                <a:latin typeface="Trebuchet MS" panose="020B0703020202090204" pitchFamily="34" charset="0"/>
              </a:rPr>
              <a:t>Traitement de l’hépatite Delta par </a:t>
            </a:r>
            <a:r>
              <a:rPr lang="fr-FR" sz="3600" dirty="0" err="1">
                <a:latin typeface="Trebuchet MS" panose="020B0703020202090204" pitchFamily="34" charset="0"/>
              </a:rPr>
              <a:t>bulévirtide</a:t>
            </a:r>
            <a:r>
              <a:rPr lang="fr-FR" sz="3600" dirty="0">
                <a:latin typeface="Trebuchet MS" panose="020B0703020202090204" pitchFamily="34" charset="0"/>
              </a:rPr>
              <a:t>: </a:t>
            </a:r>
            <a:br>
              <a:rPr lang="fr-FR" sz="3600" dirty="0">
                <a:latin typeface="Trebuchet MS" panose="020B0703020202090204" pitchFamily="34" charset="0"/>
              </a:rPr>
            </a:br>
            <a:r>
              <a:rPr lang="fr-FR" sz="3600" dirty="0">
                <a:latin typeface="Trebuchet MS" panose="020B0703020202090204" pitchFamily="34" charset="0"/>
              </a:rPr>
              <a:t>Etude MYR204 </a:t>
            </a:r>
            <a:r>
              <a:rPr lang="fr-FR" sz="3600" i="1" dirty="0">
                <a:latin typeface="Trebuchet MS" panose="020B0703020202090204" pitchFamily="34" charset="0"/>
              </a:rPr>
              <a:t>(3)</a:t>
            </a:r>
          </a:p>
        </p:txBody>
      </p:sp>
      <p:sp>
        <p:nvSpPr>
          <p:cNvPr id="42" name="Text Box 3">
            <a:extLst>
              <a:ext uri="{FF2B5EF4-FFF2-40B4-BE49-F238E27FC236}">
                <a16:creationId xmlns:a16="http://schemas.microsoft.com/office/drawing/2014/main" id="{EE9BA6BB-A7FA-4BE6-9D29-6A4F57D758BD}"/>
              </a:ext>
            </a:extLst>
          </p:cNvPr>
          <p:cNvSpPr txBox="1">
            <a:spLocks noChangeArrowheads="1"/>
          </p:cNvSpPr>
          <p:nvPr/>
        </p:nvSpPr>
        <p:spPr bwMode="auto">
          <a:xfrm>
            <a:off x="8767164" y="6544517"/>
            <a:ext cx="3425174" cy="307777"/>
          </a:xfrm>
          <a:prstGeom prst="rect">
            <a:avLst/>
          </a:prstGeom>
          <a:noFill/>
          <a:ln w="9525">
            <a:noFill/>
            <a:miter lim="800000"/>
            <a:headEnd/>
            <a:tailEnd/>
          </a:ln>
        </p:spPr>
        <p:txBody>
          <a:bodyPr wrap="none" anchor="b">
            <a:spAutoFit/>
          </a:bodyPr>
          <a:lstStyle/>
          <a:p>
            <a:pPr algn="r"/>
            <a:r>
              <a:rPr lang="fr-FR" sz="1400" dirty="0" err="1">
                <a:solidFill>
                  <a:schemeClr val="tx1"/>
                </a:solidFill>
                <a:latin typeface="Arial"/>
                <a:cs typeface="Arial"/>
              </a:rPr>
              <a:t>Asselah</a:t>
            </a:r>
            <a:r>
              <a:rPr lang="fr-FR" sz="1400" dirty="0">
                <a:solidFill>
                  <a:schemeClr val="tx1"/>
                </a:solidFill>
                <a:latin typeface="Arial"/>
                <a:cs typeface="Arial"/>
              </a:rPr>
              <a:t> </a:t>
            </a:r>
            <a:r>
              <a:rPr lang="fr-FR" sz="1400" dirty="0" err="1">
                <a:solidFill>
                  <a:schemeClr val="tx1"/>
                </a:solidFill>
                <a:latin typeface="Arial"/>
                <a:cs typeface="Arial"/>
              </a:rPr>
              <a:t>T</a:t>
            </a:r>
            <a:r>
              <a:rPr lang="fr-FR" sz="1400" dirty="0">
                <a:solidFill>
                  <a:schemeClr val="tx1"/>
                </a:solidFill>
                <a:latin typeface="Arial"/>
                <a:cs typeface="Arial"/>
              </a:rPr>
              <a:t>, et al. AASLD 2023, Abs. 5009</a:t>
            </a:r>
          </a:p>
        </p:txBody>
      </p:sp>
    </p:spTree>
    <p:extLst>
      <p:ext uri="{BB962C8B-B14F-4D97-AF65-F5344CB8AC3E}">
        <p14:creationId xmlns:p14="http://schemas.microsoft.com/office/powerpoint/2010/main" val="16068694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7CA82-192F-AB79-8051-A29303BD1E4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212014D-BF47-D525-B69D-8402E71F3DFE}"/>
              </a:ext>
            </a:extLst>
          </p:cNvPr>
          <p:cNvSpPr>
            <a:spLocks noGrp="1"/>
          </p:cNvSpPr>
          <p:nvPr>
            <p:ph type="ctrTitle"/>
          </p:nvPr>
        </p:nvSpPr>
        <p:spPr>
          <a:xfrm>
            <a:off x="0" y="3973691"/>
            <a:ext cx="11808178" cy="2887669"/>
          </a:xfrm>
        </p:spPr>
        <p:txBody>
          <a:bodyPr>
            <a:normAutofit fontScale="90000"/>
          </a:bodyPr>
          <a:lstStyle/>
          <a:p>
            <a:pPr algn="l"/>
            <a:r>
              <a:rPr lang="fr-FR" sz="2000" b="1" dirty="0"/>
              <a:t>VHD</a:t>
            </a:r>
            <a:br>
              <a:rPr lang="fr-FR" sz="2000" b="1" dirty="0"/>
            </a:br>
            <a:r>
              <a:rPr lang="fr-FR" sz="2000" dirty="0">
                <a:solidFill>
                  <a:schemeClr val="bg1">
                    <a:lumMod val="75000"/>
                  </a:schemeClr>
                </a:solidFill>
              </a:rPr>
              <a:t>7. Prise en charge des populations particulières </a:t>
            </a:r>
            <a:br>
              <a:rPr lang="fr-FR" sz="2000" dirty="0">
                <a:solidFill>
                  <a:schemeClr val="bg1">
                    <a:lumMod val="75000"/>
                  </a:schemeClr>
                </a:solidFill>
              </a:rPr>
            </a:br>
            <a:r>
              <a:rPr lang="fr-FR" sz="2000" dirty="0">
                <a:solidFill>
                  <a:schemeClr val="bg1">
                    <a:lumMod val="75000"/>
                  </a:schemeClr>
                </a:solidFill>
              </a:rPr>
              <a:t>7.1. </a:t>
            </a:r>
            <a:r>
              <a:rPr lang="fr-FR" sz="2000" dirty="0" err="1">
                <a:solidFill>
                  <a:schemeClr val="bg1">
                    <a:lumMod val="75000"/>
                  </a:schemeClr>
                </a:solidFill>
              </a:rPr>
              <a:t>Co-infection</a:t>
            </a:r>
            <a:r>
              <a:rPr lang="fr-FR" sz="2000" dirty="0">
                <a:solidFill>
                  <a:schemeClr val="bg1">
                    <a:lumMod val="75000"/>
                  </a:schemeClr>
                </a:solidFill>
              </a:rPr>
              <a:t> par le VIH et/ou le VHC Il est recommandé </a:t>
            </a:r>
            <a:r>
              <a:rPr lang="fr-FR" sz="2000" b="1" dirty="0">
                <a:solidFill>
                  <a:schemeClr val="bg1">
                    <a:lumMod val="75000"/>
                  </a:schemeClr>
                </a:solidFill>
              </a:rPr>
              <a:t>de traiter les patients infectés par le VIH contrôlés sur le plan </a:t>
            </a:r>
            <a:r>
              <a:rPr lang="fr-FR" sz="2000" b="1" dirty="0" err="1">
                <a:solidFill>
                  <a:schemeClr val="bg1">
                    <a:lumMod val="75000"/>
                  </a:schemeClr>
                </a:solidFill>
              </a:rPr>
              <a:t>immunovirologique</a:t>
            </a:r>
            <a:r>
              <a:rPr lang="fr-FR" sz="2000" b="1" dirty="0">
                <a:solidFill>
                  <a:schemeClr val="bg1">
                    <a:lumMod val="75000"/>
                  </a:schemeClr>
                </a:solidFill>
              </a:rPr>
              <a:t> </a:t>
            </a:r>
            <a:r>
              <a:rPr lang="fr-FR" sz="2000" dirty="0">
                <a:solidFill>
                  <a:schemeClr val="bg1">
                    <a:lumMod val="75000"/>
                  </a:schemeClr>
                </a:solidFill>
              </a:rPr>
              <a:t>et présentant </a:t>
            </a:r>
            <a:r>
              <a:rPr lang="fr-FR" sz="2000" b="1" dirty="0">
                <a:solidFill>
                  <a:schemeClr val="bg1">
                    <a:lumMod val="75000"/>
                  </a:schemeClr>
                </a:solidFill>
              </a:rPr>
              <a:t>une infection VHD réplicative selon les mêmes indications et modalités que les patients séronégatifs pour le VIH </a:t>
            </a:r>
            <a:r>
              <a:rPr lang="fr-FR" sz="2000" dirty="0">
                <a:solidFill>
                  <a:schemeClr val="bg1">
                    <a:lumMod val="75000"/>
                  </a:schemeClr>
                </a:solidFill>
              </a:rPr>
              <a:t>(AE). En cas de traitement par le LNF/RTV, il est recommandé d’apporter une </a:t>
            </a:r>
            <a:r>
              <a:rPr lang="fr-FR" sz="2000" b="1" dirty="0">
                <a:solidFill>
                  <a:schemeClr val="bg1">
                    <a:lumMod val="75000"/>
                  </a:schemeClr>
                </a:solidFill>
              </a:rPr>
              <a:t>attention au risque d’</a:t>
            </a:r>
            <a:r>
              <a:rPr lang="fr-FR" sz="2000" b="1" dirty="0" err="1">
                <a:solidFill>
                  <a:schemeClr val="bg1">
                    <a:lumMod val="75000"/>
                  </a:schemeClr>
                </a:solidFill>
              </a:rPr>
              <a:t>interaction</a:t>
            </a:r>
            <a:r>
              <a:rPr lang="fr-FR" sz="2000" b="1" dirty="0">
                <a:solidFill>
                  <a:schemeClr val="bg1">
                    <a:lumMod val="75000"/>
                  </a:schemeClr>
                </a:solidFill>
              </a:rPr>
              <a:t> médicamenteuse avec le traitement antirétroviral (ARV) </a:t>
            </a:r>
            <a:r>
              <a:rPr lang="fr-FR" sz="2000" dirty="0">
                <a:solidFill>
                  <a:schemeClr val="bg1">
                    <a:lumMod val="75000"/>
                  </a:schemeClr>
                </a:solidFill>
              </a:rPr>
              <a:t>du patient (AE). Il est recommandé une surveillance clinique, biologique, virologique et échographique identique à celle des patients séronégatifs pour le VIH (AE). Chez tous les patients tri-infectés VHB-VHD-VHC, il est recommandé de traiter l’infection VHC </a:t>
            </a:r>
            <a:r>
              <a:rPr lang="fr-FR" sz="2000" dirty="0" err="1">
                <a:solidFill>
                  <a:schemeClr val="bg1">
                    <a:lumMod val="75000"/>
                  </a:schemeClr>
                </a:solidFill>
              </a:rPr>
              <a:t>réplicative</a:t>
            </a:r>
            <a:r>
              <a:rPr lang="fr-FR" sz="2000" dirty="0">
                <a:solidFill>
                  <a:schemeClr val="bg1">
                    <a:lumMod val="75000"/>
                  </a:schemeClr>
                </a:solidFill>
              </a:rPr>
              <a:t> préalablement à l’instauration du traitement anti-VHD (Grade A). Il est recommandé de statuer sur l’éligibilité à un traitement du VHD après l’éradication du VHC (Grade A). </a:t>
            </a:r>
            <a:br>
              <a:rPr lang="fr-FR" sz="2700" dirty="0">
                <a:solidFill>
                  <a:schemeClr val="bg1">
                    <a:lumMod val="75000"/>
                  </a:schemeClr>
                </a:solidFill>
              </a:rPr>
            </a:br>
            <a:br>
              <a:rPr lang="fr-FR" sz="2200" dirty="0">
                <a:solidFill>
                  <a:schemeClr val="bg1">
                    <a:lumMod val="75000"/>
                  </a:schemeClr>
                </a:solidFill>
              </a:rPr>
            </a:br>
            <a:r>
              <a:rPr lang="fr-FR" sz="2200" dirty="0"/>
              <a:t>1. Suivre les recommandations</a:t>
            </a:r>
            <a:br>
              <a:rPr lang="fr-FR" sz="2200" dirty="0"/>
            </a:br>
            <a:br>
              <a:rPr lang="fr-FR" sz="2200" dirty="0"/>
            </a:br>
            <a:r>
              <a:rPr lang="fr-FR" sz="2200" dirty="0"/>
              <a:t>2. Traiter tous les coinfectés VIH/VHB par un traitement à double efficacité (TDF ou TAF)</a:t>
            </a:r>
            <a:br>
              <a:rPr lang="fr-FR" sz="2200" dirty="0"/>
            </a:br>
            <a:br>
              <a:rPr lang="fr-FR" sz="2200" dirty="0"/>
            </a:br>
            <a:r>
              <a:rPr lang="fr-FR" sz="2200" dirty="0"/>
              <a:t>3. Traiter les infections VHD par PEG-INF/BLV si fibrose &gt; 2 (arrêt à S96?)</a:t>
            </a:r>
            <a:br>
              <a:rPr lang="fr-FR" sz="2200" dirty="0"/>
            </a:br>
            <a:br>
              <a:rPr lang="fr-FR" sz="2200" dirty="0"/>
            </a:br>
            <a:r>
              <a:rPr lang="fr-FR" sz="2200" dirty="0"/>
              <a:t>4. Ne jamais suspendre le traitement ni la surveillance semestrielle de l’efficacité biologique (ADN VHB, AST/ALT/GGT) et échographique (dépistage précoce du CHC) et de la tolérance (CKD-EPI/phosphorémie)</a:t>
            </a:r>
          </a:p>
        </p:txBody>
      </p:sp>
      <p:sp>
        <p:nvSpPr>
          <p:cNvPr id="3" name="ZoneTexte 2">
            <a:extLst>
              <a:ext uri="{FF2B5EF4-FFF2-40B4-BE49-F238E27FC236}">
                <a16:creationId xmlns:a16="http://schemas.microsoft.com/office/drawing/2014/main" id="{0BFE3AED-4455-1037-F97B-5D536F5002FE}"/>
              </a:ext>
            </a:extLst>
          </p:cNvPr>
          <p:cNvSpPr txBox="1"/>
          <p:nvPr/>
        </p:nvSpPr>
        <p:spPr>
          <a:xfrm>
            <a:off x="116775" y="191910"/>
            <a:ext cx="11925608" cy="1138773"/>
          </a:xfrm>
          <a:prstGeom prst="rect">
            <a:avLst/>
          </a:prstGeom>
          <a:noFill/>
        </p:spPr>
        <p:txBody>
          <a:bodyPr wrap="square" rtlCol="0">
            <a:spAutoFit/>
          </a:bodyPr>
          <a:lstStyle/>
          <a:p>
            <a:pPr algn="ctr"/>
            <a:r>
              <a:rPr lang="fr-FR" sz="3600" dirty="0">
                <a:latin typeface="Trebuchet MS" panose="020B0603020202020204" pitchFamily="34" charset="0"/>
              </a:rPr>
              <a:t>Prise en charge de l’hépatite B chez le </a:t>
            </a:r>
            <a:r>
              <a:rPr lang="fr-FR" sz="3600" dirty="0" err="1">
                <a:latin typeface="Trebuchet MS" panose="020B0603020202020204" pitchFamily="34" charset="0"/>
              </a:rPr>
              <a:t>co-infecté</a:t>
            </a:r>
            <a:r>
              <a:rPr lang="fr-FR" sz="3600" dirty="0">
                <a:latin typeface="Trebuchet MS" panose="020B0603020202020204" pitchFamily="34" charset="0"/>
              </a:rPr>
              <a:t> VIH</a:t>
            </a:r>
          </a:p>
          <a:p>
            <a:pPr algn="ctr"/>
            <a:r>
              <a:rPr lang="fr-FR" sz="3200" dirty="0">
                <a:latin typeface="Trebuchet MS" panose="020B0603020202020204" pitchFamily="34" charset="0"/>
              </a:rPr>
              <a:t>Conclusions</a:t>
            </a:r>
          </a:p>
        </p:txBody>
      </p:sp>
    </p:spTree>
    <p:extLst>
      <p:ext uri="{BB962C8B-B14F-4D97-AF65-F5344CB8AC3E}">
        <p14:creationId xmlns:p14="http://schemas.microsoft.com/office/powerpoint/2010/main" val="1832070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82423" y="162712"/>
            <a:ext cx="9922733" cy="646331"/>
          </a:xfrm>
          <a:prstGeom prst="rect">
            <a:avLst/>
          </a:prstGeom>
          <a:noFill/>
        </p:spPr>
        <p:txBody>
          <a:bodyPr wrap="square" rtlCol="0">
            <a:spAutoFit/>
          </a:bodyPr>
          <a:lstStyle/>
          <a:p>
            <a:pPr algn="ctr"/>
            <a:r>
              <a:rPr lang="fr-FR" sz="3600" dirty="0">
                <a:latin typeface="Trebuchet MS" panose="020B0603020202020204" pitchFamily="34" charset="0"/>
              </a:rPr>
              <a:t>Cas clinique de co-infection VHB/VIH (1)</a:t>
            </a:r>
            <a:endParaRPr lang="fr-FR" sz="3200" dirty="0">
              <a:latin typeface="Trebuchet MS" panose="020B0603020202020204" pitchFamily="34" charset="0"/>
            </a:endParaRPr>
          </a:p>
        </p:txBody>
      </p:sp>
      <p:sp>
        <p:nvSpPr>
          <p:cNvPr id="3" name="ZoneTexte 2"/>
          <p:cNvSpPr txBox="1"/>
          <p:nvPr/>
        </p:nvSpPr>
        <p:spPr>
          <a:xfrm>
            <a:off x="328247" y="1138440"/>
            <a:ext cx="11581330" cy="4708981"/>
          </a:xfrm>
          <a:prstGeom prst="rect">
            <a:avLst/>
          </a:prstGeom>
          <a:noFill/>
        </p:spPr>
        <p:txBody>
          <a:bodyPr wrap="square" rtlCol="0">
            <a:spAutoFit/>
          </a:bodyPr>
          <a:lstStyle/>
          <a:p>
            <a:r>
              <a:rPr lang="fr-FR" sz="2400" dirty="0">
                <a:latin typeface="Trebuchet MS" panose="020B0603020202020204" pitchFamily="34" charset="0"/>
              </a:rPr>
              <a:t>Mr J-M. AVR… né le 07.12.1954</a:t>
            </a:r>
          </a:p>
          <a:p>
            <a:endParaRPr lang="fr-FR" sz="2400" dirty="0">
              <a:latin typeface="Trebuchet MS" panose="020B0603020202020204" pitchFamily="34" charset="0"/>
            </a:endParaRPr>
          </a:p>
          <a:p>
            <a:pPr marL="457200" indent="-457200">
              <a:buAutoNum type="arabicPeriod"/>
            </a:pPr>
            <a:r>
              <a:rPr lang="fr-FR" sz="2400" dirty="0">
                <a:latin typeface="Trebuchet MS" panose="020B0603020202020204" pitchFamily="34" charset="0"/>
              </a:rPr>
              <a:t>VIH+ 1988: </a:t>
            </a:r>
            <a:endParaRPr lang="fr-FR" sz="2000" dirty="0">
              <a:latin typeface="Trebuchet MS" panose="020B0603020202020204" pitchFamily="34" charset="0"/>
            </a:endParaRPr>
          </a:p>
          <a:p>
            <a:endParaRPr lang="fr-FR" sz="2000" dirty="0">
              <a:latin typeface="Trebuchet MS" panose="020B0603020202020204" pitchFamily="34" charset="0"/>
            </a:endParaRPr>
          </a:p>
          <a:p>
            <a:r>
              <a:rPr lang="fr-FR" sz="2000" dirty="0">
                <a:latin typeface="Trebuchet MS" panose="020B0603020202020204" pitchFamily="34" charset="0"/>
              </a:rPr>
              <a:t>Rétinite à CMV/Cancer du canal anal en 1996/rupture d’anévrysme de l’artère </a:t>
            </a:r>
          </a:p>
          <a:p>
            <a:r>
              <a:rPr lang="fr-FR" sz="2000" dirty="0">
                <a:latin typeface="Trebuchet MS" panose="020B0603020202020204" pitchFamily="34" charset="0"/>
              </a:rPr>
              <a:t>communicante antérieure antérieure </a:t>
            </a:r>
            <a:r>
              <a:rPr lang="fr-FR" sz="2000" dirty="0" err="1">
                <a:latin typeface="Trebuchet MS" panose="020B0603020202020204" pitchFamily="34" charset="0"/>
              </a:rPr>
              <a:t>clippée</a:t>
            </a:r>
            <a:r>
              <a:rPr lang="fr-FR" sz="2000" dirty="0">
                <a:latin typeface="Trebuchet MS" panose="020B0603020202020204" pitchFamily="34" charset="0"/>
              </a:rPr>
              <a:t> en 2009/AIT 2018/IRA en 2019/Cardiopathie ischémique stentée en 04,2021/Ostéoporose/Neuropathie aux ARV/syndrome d’hyperactivité vésicale</a:t>
            </a:r>
          </a:p>
          <a:p>
            <a:endParaRPr lang="fr-FR" sz="2000" dirty="0">
              <a:latin typeface="Trebuchet MS" panose="020B0603020202020204" pitchFamily="34" charset="0"/>
            </a:endParaRPr>
          </a:p>
          <a:p>
            <a:r>
              <a:rPr lang="fr-FR" sz="2000" dirty="0">
                <a:latin typeface="Trebuchet MS" panose="020B0603020202020204" pitchFamily="34" charset="0"/>
              </a:rPr>
              <a:t>Aspirine 100 mg/Crestor 10 mg/</a:t>
            </a:r>
            <a:r>
              <a:rPr lang="fr-FR" sz="2000" dirty="0" err="1">
                <a:latin typeface="Trebuchet MS" panose="020B0603020202020204" pitchFamily="34" charset="0"/>
              </a:rPr>
              <a:t>Irbesartan</a:t>
            </a:r>
            <a:r>
              <a:rPr lang="fr-FR" sz="2000" dirty="0">
                <a:latin typeface="Trebuchet MS" panose="020B0603020202020204" pitchFamily="34" charset="0"/>
              </a:rPr>
              <a:t> 75 </a:t>
            </a:r>
            <a:r>
              <a:rPr lang="fr-FR" sz="2000" dirty="0" err="1">
                <a:latin typeface="Trebuchet MS" panose="020B0603020202020204" pitchFamily="34" charset="0"/>
              </a:rPr>
              <a:t>mgZymad</a:t>
            </a:r>
            <a:r>
              <a:rPr lang="fr-FR" sz="2000" dirty="0">
                <a:latin typeface="Trebuchet MS" panose="020B0603020202020204" pitchFamily="34" charset="0"/>
              </a:rPr>
              <a:t>/CaltrateD3/</a:t>
            </a:r>
            <a:r>
              <a:rPr lang="fr-FR" sz="2000" dirty="0" err="1">
                <a:latin typeface="Trebuchet MS" panose="020B0603020202020204" pitchFamily="34" charset="0"/>
              </a:rPr>
              <a:t>Mianserine</a:t>
            </a:r>
            <a:r>
              <a:rPr lang="fr-FR" sz="2000" dirty="0">
                <a:latin typeface="Trebuchet MS" panose="020B0603020202020204" pitchFamily="34" charset="0"/>
              </a:rPr>
              <a:t> 10 mg/</a:t>
            </a:r>
            <a:r>
              <a:rPr lang="fr-FR" sz="2000" dirty="0" err="1">
                <a:latin typeface="Trebuchet MS" panose="020B0603020202020204" pitchFamily="34" charset="0"/>
              </a:rPr>
              <a:t>Theralene</a:t>
            </a:r>
            <a:r>
              <a:rPr lang="fr-FR" sz="2000" dirty="0">
                <a:latin typeface="Trebuchet MS" panose="020B0603020202020204" pitchFamily="34" charset="0"/>
              </a:rPr>
              <a:t> X gouttes/ </a:t>
            </a:r>
            <a:r>
              <a:rPr lang="fr-FR" sz="2000" dirty="0" err="1">
                <a:latin typeface="Trebuchet MS" panose="020B0603020202020204" pitchFamily="34" charset="0"/>
              </a:rPr>
              <a:t>Bromazepam</a:t>
            </a:r>
            <a:r>
              <a:rPr lang="fr-FR" sz="2000" dirty="0">
                <a:latin typeface="Trebuchet MS" panose="020B0603020202020204" pitchFamily="34" charset="0"/>
              </a:rPr>
              <a:t> 6 mg/</a:t>
            </a:r>
            <a:r>
              <a:rPr lang="fr-FR" sz="2000" dirty="0" err="1">
                <a:latin typeface="Trebuchet MS" panose="020B0603020202020204" pitchFamily="34" charset="0"/>
              </a:rPr>
              <a:t>Laroxyl</a:t>
            </a:r>
            <a:r>
              <a:rPr lang="fr-FR" sz="2000" dirty="0">
                <a:latin typeface="Trebuchet MS" panose="020B0603020202020204" pitchFamily="34" charset="0"/>
              </a:rPr>
              <a:t> 40 mg: XXX gouttes/</a:t>
            </a:r>
            <a:r>
              <a:rPr lang="fr-FR" sz="2000" dirty="0" err="1">
                <a:latin typeface="Trebuchet MS" panose="020B0603020202020204" pitchFamily="34" charset="0"/>
              </a:rPr>
              <a:t>Buprenorphine</a:t>
            </a:r>
            <a:r>
              <a:rPr lang="fr-FR" sz="2000" dirty="0">
                <a:latin typeface="Trebuchet MS" panose="020B0603020202020204" pitchFamily="34" charset="0"/>
              </a:rPr>
              <a:t> 2 mg</a:t>
            </a:r>
          </a:p>
          <a:p>
            <a:endParaRPr lang="fr-FR" sz="2000" dirty="0">
              <a:latin typeface="Trebuchet MS" panose="020B0603020202020204" pitchFamily="34" charset="0"/>
            </a:endParaRPr>
          </a:p>
          <a:p>
            <a:r>
              <a:rPr lang="fr-FR" sz="2400" dirty="0" err="1">
                <a:latin typeface="Trebuchet MS" panose="020B0603020202020204" pitchFamily="34" charset="0"/>
              </a:rPr>
              <a:t>Pré-exposition</a:t>
            </a:r>
            <a:r>
              <a:rPr lang="fr-FR" sz="2400" dirty="0">
                <a:latin typeface="Trebuchet MS" panose="020B0603020202020204" pitchFamily="34" charset="0"/>
              </a:rPr>
              <a:t> antérieure à presque tous les ARV (dont </a:t>
            </a:r>
            <a:r>
              <a:rPr lang="fr-FR" sz="2400" dirty="0" err="1">
                <a:latin typeface="Trebuchet MS" panose="020B0603020202020204" pitchFamily="34" charset="0"/>
              </a:rPr>
              <a:t>Norvir</a:t>
            </a:r>
            <a:r>
              <a:rPr lang="fr-FR" sz="2400" dirty="0">
                <a:latin typeface="Trebuchet MS" panose="020B0603020202020204" pitchFamily="34" charset="0"/>
              </a:rPr>
              <a:t>/</a:t>
            </a:r>
            <a:r>
              <a:rPr lang="fr-FR" sz="2400" dirty="0" err="1">
                <a:latin typeface="Trebuchet MS" panose="020B0603020202020204" pitchFamily="34" charset="0"/>
              </a:rPr>
              <a:t>Prezista</a:t>
            </a:r>
            <a:r>
              <a:rPr lang="fr-FR" sz="2400" dirty="0">
                <a:latin typeface="Trebuchet MS" panose="020B0603020202020204" pitchFamily="34" charset="0"/>
              </a:rPr>
              <a:t>/</a:t>
            </a:r>
            <a:r>
              <a:rPr lang="fr-FR" sz="2400" dirty="0" err="1">
                <a:latin typeface="Trebuchet MS" panose="020B0603020202020204" pitchFamily="34" charset="0"/>
              </a:rPr>
              <a:t>Truvada</a:t>
            </a:r>
            <a:r>
              <a:rPr lang="fr-FR" sz="2400" dirty="0">
                <a:latin typeface="Trebuchet MS" panose="020B0603020202020204" pitchFamily="34" charset="0"/>
              </a:rPr>
              <a:t> …)</a:t>
            </a:r>
          </a:p>
          <a:p>
            <a:r>
              <a:rPr lang="fr-FR" sz="2400" dirty="0" err="1">
                <a:latin typeface="Trebuchet MS" panose="020B0603020202020204" pitchFamily="34" charset="0"/>
              </a:rPr>
              <a:t>Juluca</a:t>
            </a:r>
            <a:r>
              <a:rPr lang="fr-FR" sz="2400" dirty="0">
                <a:latin typeface="Trebuchet MS" panose="020B0603020202020204" pitchFamily="34" charset="0"/>
              </a:rPr>
              <a:t> 25/50 mg(</a:t>
            </a:r>
            <a:r>
              <a:rPr lang="fr-FR" sz="2400" dirty="0" err="1">
                <a:latin typeface="Trebuchet MS" panose="020B0603020202020204" pitchFamily="34" charset="0"/>
              </a:rPr>
              <a:t>Rilpivirine</a:t>
            </a:r>
            <a:r>
              <a:rPr lang="fr-FR" sz="2400" dirty="0">
                <a:latin typeface="Trebuchet MS" panose="020B0603020202020204" pitchFamily="34" charset="0"/>
              </a:rPr>
              <a:t>/</a:t>
            </a:r>
            <a:r>
              <a:rPr lang="fr-FR" sz="2400" dirty="0" err="1">
                <a:latin typeface="Trebuchet MS" panose="020B0603020202020204" pitchFamily="34" charset="0"/>
              </a:rPr>
              <a:t>Dolutegravir</a:t>
            </a:r>
            <a:r>
              <a:rPr lang="fr-FR" sz="2400" dirty="0">
                <a:latin typeface="Trebuchet MS" panose="020B0603020202020204" pitchFamily="34" charset="0"/>
              </a:rPr>
              <a:t>) +</a:t>
            </a:r>
            <a:r>
              <a:rPr lang="fr-FR" sz="2400" dirty="0" err="1">
                <a:latin typeface="Trebuchet MS" panose="020B0603020202020204" pitchFamily="34" charset="0"/>
              </a:rPr>
              <a:t>Tenofovir</a:t>
            </a:r>
            <a:endParaRPr lang="fr-FR" sz="2400" dirty="0">
              <a:latin typeface="Trebuchet MS" panose="020B0603020202020204" pitchFamily="34" charset="0"/>
            </a:endParaRPr>
          </a:p>
        </p:txBody>
      </p:sp>
    </p:spTree>
    <p:extLst>
      <p:ext uri="{BB962C8B-B14F-4D97-AF65-F5344CB8AC3E}">
        <p14:creationId xmlns:p14="http://schemas.microsoft.com/office/powerpoint/2010/main" val="1145241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16775" y="743329"/>
            <a:ext cx="12075225" cy="6001643"/>
          </a:xfrm>
          <a:prstGeom prst="rect">
            <a:avLst/>
          </a:prstGeom>
          <a:noFill/>
        </p:spPr>
        <p:txBody>
          <a:bodyPr wrap="square" rtlCol="0">
            <a:spAutoFit/>
          </a:bodyPr>
          <a:lstStyle/>
          <a:p>
            <a:r>
              <a:rPr lang="fr-FR" sz="2400" dirty="0">
                <a:latin typeface="Trebuchet MS" panose="020B0603020202020204" pitchFamily="34" charset="0"/>
              </a:rPr>
              <a:t>Mr J-M. AVR… né le 07,12,1954</a:t>
            </a:r>
          </a:p>
          <a:p>
            <a:endParaRPr lang="fr-FR" sz="2400" dirty="0">
              <a:latin typeface="Trebuchet MS" panose="020B0603020202020204" pitchFamily="34" charset="0"/>
            </a:endParaRPr>
          </a:p>
          <a:p>
            <a:r>
              <a:rPr lang="fr-FR" sz="2400" dirty="0">
                <a:latin typeface="Trebuchet MS" panose="020B0603020202020204" pitchFamily="34" charset="0"/>
              </a:rPr>
              <a:t>2. Cirrhose virale B + C + </a:t>
            </a:r>
            <a:r>
              <a:rPr lang="fr-FR" sz="2400" dirty="0" err="1">
                <a:latin typeface="Trebuchet MS" panose="020B0603020202020204" pitchFamily="34" charset="0"/>
              </a:rPr>
              <a:t>AntiVHC</a:t>
            </a:r>
            <a:r>
              <a:rPr lang="fr-FR" sz="2400" dirty="0">
                <a:latin typeface="Trebuchet MS" panose="020B0603020202020204" pitchFamily="34" charset="0"/>
              </a:rPr>
              <a:t>+ mais ARN VHD indétectable en 1988</a:t>
            </a:r>
            <a:endParaRPr lang="fr-FR" sz="2000" dirty="0">
              <a:latin typeface="Trebuchet MS" panose="020B0603020202020204" pitchFamily="34" charset="0"/>
            </a:endParaRPr>
          </a:p>
          <a:p>
            <a:r>
              <a:rPr lang="fr-FR" sz="2000" dirty="0" err="1">
                <a:latin typeface="Trebuchet MS" panose="020B0603020202020204" pitchFamily="34" charset="0"/>
              </a:rPr>
              <a:t>Virosuppression</a:t>
            </a:r>
            <a:r>
              <a:rPr lang="fr-FR" sz="2000" dirty="0">
                <a:latin typeface="Trebuchet MS" panose="020B0603020202020204" pitchFamily="34" charset="0"/>
              </a:rPr>
              <a:t> virale B efficace par ses ARV/Non répondeur à 12 mois d’</a:t>
            </a:r>
            <a:r>
              <a:rPr lang="fr-FR" sz="2000" dirty="0" err="1">
                <a:latin typeface="Trebuchet MS" panose="020B0603020202020204" pitchFamily="34" charset="0"/>
              </a:rPr>
              <a:t>interferon</a:t>
            </a:r>
            <a:r>
              <a:rPr lang="fr-FR" sz="2000" dirty="0">
                <a:latin typeface="Trebuchet MS" panose="020B0603020202020204" pitchFamily="34" charset="0"/>
              </a:rPr>
              <a:t> pour le VHC</a:t>
            </a:r>
          </a:p>
          <a:p>
            <a:endParaRPr lang="fr-FR" sz="2000" dirty="0">
              <a:latin typeface="Trebuchet MS" panose="020B0603020202020204" pitchFamily="34" charset="0"/>
            </a:endParaRPr>
          </a:p>
          <a:p>
            <a:r>
              <a:rPr lang="fr-FR" sz="2000" dirty="0">
                <a:latin typeface="Trebuchet MS" panose="020B0603020202020204" pitchFamily="34" charset="0"/>
              </a:rPr>
              <a:t>PBH 1997: </a:t>
            </a:r>
            <a:r>
              <a:rPr lang="fr-FR" sz="2000" dirty="0" err="1">
                <a:latin typeface="Trebuchet MS" panose="020B0603020202020204" pitchFamily="34" charset="0"/>
              </a:rPr>
              <a:t>Metavir</a:t>
            </a:r>
            <a:r>
              <a:rPr lang="fr-FR" sz="2000" dirty="0">
                <a:latin typeface="Trebuchet MS" panose="020B0603020202020204" pitchFamily="34" charset="0"/>
              </a:rPr>
              <a:t> A1F2 (</a:t>
            </a:r>
            <a:r>
              <a:rPr lang="fr-FR" sz="2000" dirty="0" err="1">
                <a:latin typeface="Trebuchet MS" panose="020B0603020202020204" pitchFamily="34" charset="0"/>
              </a:rPr>
              <a:t>Knodell</a:t>
            </a:r>
            <a:r>
              <a:rPr lang="fr-FR" sz="2000" dirty="0">
                <a:latin typeface="Trebuchet MS" panose="020B0603020202020204" pitchFamily="34" charset="0"/>
              </a:rPr>
              <a:t>: 1.1.1.1)</a:t>
            </a:r>
          </a:p>
          <a:p>
            <a:endParaRPr lang="fr-FR" sz="2000" dirty="0">
              <a:latin typeface="Trebuchet MS" panose="020B0603020202020204" pitchFamily="34" charset="0"/>
            </a:endParaRPr>
          </a:p>
          <a:p>
            <a:r>
              <a:rPr lang="fr-FR" sz="2000" dirty="0">
                <a:latin typeface="Trebuchet MS" panose="020B0603020202020204" pitchFamily="34" charset="0"/>
              </a:rPr>
              <a:t>Guérison virale C par 12 semaines de </a:t>
            </a:r>
            <a:r>
              <a:rPr lang="fr-FR" sz="2000" dirty="0" err="1">
                <a:latin typeface="Trebuchet MS" panose="020B0603020202020204" pitchFamily="34" charset="0"/>
              </a:rPr>
              <a:t>Sofosbuvir</a:t>
            </a:r>
            <a:r>
              <a:rPr lang="fr-FR" sz="2000" dirty="0">
                <a:latin typeface="Trebuchet MS" panose="020B0603020202020204" pitchFamily="34" charset="0"/>
              </a:rPr>
              <a:t>/</a:t>
            </a:r>
            <a:r>
              <a:rPr lang="fr-FR" sz="2000" dirty="0" err="1">
                <a:latin typeface="Trebuchet MS" panose="020B0603020202020204" pitchFamily="34" charset="0"/>
              </a:rPr>
              <a:t>Daclatasvir</a:t>
            </a:r>
            <a:r>
              <a:rPr lang="fr-FR" sz="2000" dirty="0">
                <a:latin typeface="Trebuchet MS" panose="020B0603020202020204" pitchFamily="34" charset="0"/>
              </a:rPr>
              <a:t> en 2015</a:t>
            </a:r>
          </a:p>
          <a:p>
            <a:endParaRPr lang="fr-FR" sz="2000" dirty="0">
              <a:latin typeface="Trebuchet MS" panose="020B0603020202020204" pitchFamily="34" charset="0"/>
            </a:endParaRPr>
          </a:p>
          <a:p>
            <a:r>
              <a:rPr lang="fr-FR" sz="2000" dirty="0">
                <a:latin typeface="Trebuchet MS" panose="020B0603020202020204" pitchFamily="34" charset="0"/>
              </a:rPr>
              <a:t>Le 30.03.2018: </a:t>
            </a:r>
          </a:p>
          <a:p>
            <a:r>
              <a:rPr lang="fr-FR" sz="2000" dirty="0">
                <a:latin typeface="Trebuchet MS" panose="020B0603020202020204" pitchFamily="34" charset="0"/>
              </a:rPr>
              <a:t>182.000 plaquettes</a:t>
            </a:r>
          </a:p>
          <a:p>
            <a:r>
              <a:rPr lang="fr-FR" sz="2000" dirty="0">
                <a:latin typeface="Trebuchet MS" panose="020B0603020202020204" pitchFamily="34" charset="0"/>
              </a:rPr>
              <a:t>AST/ALT/GGT: 20/17/24 et </a:t>
            </a:r>
            <a:r>
              <a:rPr lang="fr-FR" sz="2000" dirty="0" err="1">
                <a:latin typeface="Trebuchet MS" panose="020B0603020202020204" pitchFamily="34" charset="0"/>
              </a:rPr>
              <a:t>Fibrotest</a:t>
            </a:r>
            <a:r>
              <a:rPr lang="fr-FR" sz="2000" dirty="0">
                <a:latin typeface="Trebuchet MS" panose="020B0603020202020204" pitchFamily="34" charset="0"/>
              </a:rPr>
              <a:t> 0,49 (F2)</a:t>
            </a:r>
          </a:p>
          <a:p>
            <a:r>
              <a:rPr lang="fr-FR" sz="2000" dirty="0">
                <a:latin typeface="Trebuchet MS" panose="020B0603020202020204" pitchFamily="34" charset="0"/>
              </a:rPr>
              <a:t>ADN VHB &lt;10</a:t>
            </a:r>
          </a:p>
          <a:p>
            <a:r>
              <a:rPr lang="fr-FR" sz="2000" dirty="0">
                <a:latin typeface="Trebuchet MS" panose="020B0603020202020204" pitchFamily="34" charset="0"/>
              </a:rPr>
              <a:t>Le 25.07.2023: atrophie du IV avec  dilatation minime de VBIH sans HTP </a:t>
            </a:r>
          </a:p>
          <a:p>
            <a:r>
              <a:rPr lang="fr-FR" sz="2000" dirty="0">
                <a:latin typeface="Trebuchet MS" panose="020B0603020202020204" pitchFamily="34" charset="0"/>
              </a:rPr>
              <a:t>et SWE = 5.7 kPa</a:t>
            </a:r>
          </a:p>
          <a:p>
            <a:endParaRPr lang="fr-FR" sz="2400" dirty="0">
              <a:latin typeface="Trebuchet MS" panose="020B0603020202020204" pitchFamily="34" charset="0"/>
            </a:endParaRPr>
          </a:p>
          <a:p>
            <a:endParaRPr lang="fr-FR" sz="2400" dirty="0">
              <a:latin typeface="Trebuchet MS" panose="020B0603020202020204" pitchFamily="34" charset="0"/>
            </a:endParaRPr>
          </a:p>
          <a:p>
            <a:r>
              <a:rPr lang="fr-FR" sz="2400" dirty="0">
                <a:latin typeface="Trebuchet MS" panose="020B0603020202020204" pitchFamily="34" charset="0"/>
              </a:rPr>
              <a:t>Guérison du VHC et </a:t>
            </a:r>
            <a:r>
              <a:rPr lang="fr-FR" sz="2400" dirty="0" err="1">
                <a:latin typeface="Trebuchet MS" panose="020B0603020202020204" pitchFamily="34" charset="0"/>
              </a:rPr>
              <a:t>virosuppression</a:t>
            </a:r>
            <a:r>
              <a:rPr lang="fr-FR" sz="2400" dirty="0">
                <a:latin typeface="Trebuchet MS" panose="020B0603020202020204" pitchFamily="34" charset="0"/>
              </a:rPr>
              <a:t> du B avec probable réversibilité de la cirrhose</a:t>
            </a:r>
          </a:p>
        </p:txBody>
      </p:sp>
      <p:sp>
        <p:nvSpPr>
          <p:cNvPr id="4" name="Flèche vers le bas 3"/>
          <p:cNvSpPr/>
          <p:nvPr/>
        </p:nvSpPr>
        <p:spPr>
          <a:xfrm>
            <a:off x="4729372" y="5341205"/>
            <a:ext cx="569276" cy="81755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59163A5E-75F3-D189-D312-1C8320402050}"/>
              </a:ext>
            </a:extLst>
          </p:cNvPr>
          <p:cNvSpPr txBox="1"/>
          <p:nvPr/>
        </p:nvSpPr>
        <p:spPr>
          <a:xfrm>
            <a:off x="282423" y="162712"/>
            <a:ext cx="9922733" cy="646331"/>
          </a:xfrm>
          <a:prstGeom prst="rect">
            <a:avLst/>
          </a:prstGeom>
          <a:noFill/>
        </p:spPr>
        <p:txBody>
          <a:bodyPr wrap="square" rtlCol="0">
            <a:spAutoFit/>
          </a:bodyPr>
          <a:lstStyle/>
          <a:p>
            <a:pPr algn="ctr"/>
            <a:r>
              <a:rPr lang="fr-FR" sz="3600" dirty="0">
                <a:latin typeface="Trebuchet MS" panose="020B0603020202020204" pitchFamily="34" charset="0"/>
              </a:rPr>
              <a:t>Cas clinique de co-infection VHB/VIH (2)</a:t>
            </a:r>
            <a:endParaRPr lang="fr-FR" sz="3200" dirty="0">
              <a:latin typeface="Trebuchet MS" panose="020B0603020202020204" pitchFamily="34" charset="0"/>
            </a:endParaRPr>
          </a:p>
        </p:txBody>
      </p:sp>
    </p:spTree>
    <p:extLst>
      <p:ext uri="{BB962C8B-B14F-4D97-AF65-F5344CB8AC3E}">
        <p14:creationId xmlns:p14="http://schemas.microsoft.com/office/powerpoint/2010/main" val="377644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58623773-FEF3-3D7D-B561-A2C0CEDB4361}"/>
              </a:ext>
            </a:extLst>
          </p:cNvPr>
          <p:cNvGrpSpPr>
            <a:grpSpLocks/>
          </p:cNvGrpSpPr>
          <p:nvPr/>
        </p:nvGrpSpPr>
        <p:grpSpPr bwMode="auto">
          <a:xfrm>
            <a:off x="9013825" y="609600"/>
            <a:ext cx="1652588" cy="6065838"/>
            <a:chOff x="4422" y="384"/>
            <a:chExt cx="1041" cy="3821"/>
          </a:xfrm>
        </p:grpSpPr>
        <p:sp>
          <p:nvSpPr>
            <p:cNvPr id="2051" name="Text Box 3">
              <a:extLst>
                <a:ext uri="{FF2B5EF4-FFF2-40B4-BE49-F238E27FC236}">
                  <a16:creationId xmlns:a16="http://schemas.microsoft.com/office/drawing/2014/main" id="{4D61487A-0EB9-EE85-5E8D-001E5437E51E}"/>
                </a:ext>
              </a:extLst>
            </p:cNvPr>
            <p:cNvSpPr txBox="1">
              <a:spLocks noChangeArrowheads="1"/>
            </p:cNvSpPr>
            <p:nvPr/>
          </p:nvSpPr>
          <p:spPr bwMode="auto">
            <a:xfrm>
              <a:off x="4625" y="384"/>
              <a:ext cx="781" cy="446"/>
            </a:xfrm>
            <a:prstGeom prst="rect">
              <a:avLst/>
            </a:prstGeom>
            <a:noFill/>
            <a:ln w="9525">
              <a:solidFill>
                <a:schemeClr val="tx1"/>
              </a:solidFill>
              <a:miter lim="800000"/>
              <a:headEnd/>
              <a:tailEnd/>
            </a:ln>
            <a:effec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sz="2000">
                  <a:solidFill>
                    <a:srgbClr val="BFBFBF"/>
                  </a:solidFill>
                  <a:effectLst>
                    <a:outerShdw blurRad="38100" dist="38100" dir="2700000" algn="tl">
                      <a:srgbClr val="C0C0C0"/>
                    </a:outerShdw>
                  </a:effectLst>
                  <a:latin typeface="Arial" panose="020B0604020202020204" pitchFamily="34" charset="0"/>
                  <a:cs typeface="Arial" panose="020B0604020202020204" pitchFamily="34" charset="0"/>
                </a:rPr>
                <a:t>Immuno-</a:t>
              </a:r>
            </a:p>
            <a:p>
              <a:pPr eaLnBrk="1" hangingPunct="1"/>
              <a:r>
                <a:rPr lang="fr-FR" altLang="fr-FR" sz="2000">
                  <a:solidFill>
                    <a:srgbClr val="BFBFBF"/>
                  </a:solidFill>
                  <a:effectLst>
                    <a:outerShdw blurRad="38100" dist="38100" dir="2700000" algn="tl">
                      <a:srgbClr val="C0C0C0"/>
                    </a:outerShdw>
                  </a:effectLst>
                  <a:latin typeface="Arial" panose="020B0604020202020204" pitchFamily="34" charset="0"/>
                  <a:cs typeface="Arial" panose="020B0604020202020204" pitchFamily="34" charset="0"/>
                </a:rPr>
                <a:t>tolérance</a:t>
              </a:r>
            </a:p>
          </p:txBody>
        </p:sp>
        <p:sp>
          <p:nvSpPr>
            <p:cNvPr id="2052" name="Text Box 4">
              <a:extLst>
                <a:ext uri="{FF2B5EF4-FFF2-40B4-BE49-F238E27FC236}">
                  <a16:creationId xmlns:a16="http://schemas.microsoft.com/office/drawing/2014/main" id="{E17823DD-3788-6C9E-7E8B-820F241AEED2}"/>
                </a:ext>
              </a:extLst>
            </p:cNvPr>
            <p:cNvSpPr txBox="1">
              <a:spLocks noChangeArrowheads="1"/>
            </p:cNvSpPr>
            <p:nvPr/>
          </p:nvSpPr>
          <p:spPr bwMode="auto">
            <a:xfrm>
              <a:off x="4524" y="1679"/>
              <a:ext cx="889" cy="446"/>
            </a:xfrm>
            <a:prstGeom prst="rect">
              <a:avLst/>
            </a:prstGeom>
            <a:noFill/>
            <a:ln w="9525">
              <a:solidFill>
                <a:schemeClr val="tx1"/>
              </a:solidFill>
              <a:miter lim="800000"/>
              <a:headEnd/>
              <a:tailEnd/>
            </a:ln>
            <a:effec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sz="2000">
                  <a:solidFill>
                    <a:srgbClr val="BFBFBF"/>
                  </a:solidFill>
                  <a:effectLst>
                    <a:outerShdw blurRad="38100" dist="38100" dir="2700000" algn="tl">
                      <a:srgbClr val="C0C0C0"/>
                    </a:outerShdw>
                  </a:effectLst>
                  <a:latin typeface="Arial" panose="020B0604020202020204" pitchFamily="34" charset="0"/>
                  <a:cs typeface="Arial" panose="020B0604020202020204" pitchFamily="34" charset="0"/>
                </a:rPr>
                <a:t>Immuno-</a:t>
              </a:r>
            </a:p>
            <a:p>
              <a:pPr eaLnBrk="1" hangingPunct="1"/>
              <a:r>
                <a:rPr lang="fr-FR" altLang="fr-FR" sz="2000">
                  <a:solidFill>
                    <a:srgbClr val="BFBFBF"/>
                  </a:solidFill>
                  <a:effectLst>
                    <a:outerShdw blurRad="38100" dist="38100" dir="2700000" algn="tl">
                      <a:srgbClr val="C0C0C0"/>
                    </a:outerShdw>
                  </a:effectLst>
                  <a:latin typeface="Arial" panose="020B0604020202020204" pitchFamily="34" charset="0"/>
                  <a:cs typeface="Arial" panose="020B0604020202020204" pitchFamily="34" charset="0"/>
                </a:rPr>
                <a:t>élimination</a:t>
              </a:r>
            </a:p>
          </p:txBody>
        </p:sp>
        <p:sp>
          <p:nvSpPr>
            <p:cNvPr id="2053" name="Text Box 5">
              <a:extLst>
                <a:ext uri="{FF2B5EF4-FFF2-40B4-BE49-F238E27FC236}">
                  <a16:creationId xmlns:a16="http://schemas.microsoft.com/office/drawing/2014/main" id="{44992537-EF85-98CF-25BA-87293AEAB379}"/>
                </a:ext>
              </a:extLst>
            </p:cNvPr>
            <p:cNvSpPr txBox="1">
              <a:spLocks noChangeArrowheads="1"/>
            </p:cNvSpPr>
            <p:nvPr/>
          </p:nvSpPr>
          <p:spPr bwMode="auto">
            <a:xfrm>
              <a:off x="4715" y="2909"/>
              <a:ext cx="726" cy="446"/>
            </a:xfrm>
            <a:prstGeom prst="rect">
              <a:avLst/>
            </a:prstGeom>
            <a:noFill/>
            <a:ln w="9525">
              <a:solidFill>
                <a:schemeClr val="tx1"/>
              </a:solidFill>
              <a:miter lim="800000"/>
              <a:headEnd/>
              <a:tailEnd/>
            </a:ln>
            <a:effec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sz="2000">
                  <a:solidFill>
                    <a:srgbClr val="BFBFBF"/>
                  </a:solidFill>
                  <a:effectLst>
                    <a:outerShdw blurRad="38100" dist="38100" dir="2700000" algn="tl">
                      <a:srgbClr val="C0C0C0"/>
                    </a:outerShdw>
                  </a:effectLst>
                  <a:latin typeface="Arial" panose="020B0604020202020204" pitchFamily="34" charset="0"/>
                  <a:cs typeface="Arial" panose="020B0604020202020204" pitchFamily="34" charset="0"/>
                </a:rPr>
                <a:t>Portage </a:t>
              </a:r>
            </a:p>
            <a:p>
              <a:pPr eaLnBrk="1" hangingPunct="1"/>
              <a:r>
                <a:rPr lang="fr-FR" altLang="fr-FR" sz="2000">
                  <a:solidFill>
                    <a:srgbClr val="BFBFBF"/>
                  </a:solidFill>
                  <a:effectLst>
                    <a:outerShdw blurRad="38100" dist="38100" dir="2700000" algn="tl">
                      <a:srgbClr val="C0C0C0"/>
                    </a:outerShdw>
                  </a:effectLst>
                  <a:latin typeface="Arial" panose="020B0604020202020204" pitchFamily="34" charset="0"/>
                  <a:cs typeface="Arial" panose="020B0604020202020204" pitchFamily="34" charset="0"/>
                </a:rPr>
                <a:t>inactif</a:t>
              </a:r>
            </a:p>
          </p:txBody>
        </p:sp>
        <p:sp>
          <p:nvSpPr>
            <p:cNvPr id="2054" name="Text Box 6">
              <a:extLst>
                <a:ext uri="{FF2B5EF4-FFF2-40B4-BE49-F238E27FC236}">
                  <a16:creationId xmlns:a16="http://schemas.microsoft.com/office/drawing/2014/main" id="{FA7A55BA-9AB9-4E2D-B9F1-247E9A7B59D6}"/>
                </a:ext>
              </a:extLst>
            </p:cNvPr>
            <p:cNvSpPr txBox="1">
              <a:spLocks noChangeArrowheads="1"/>
            </p:cNvSpPr>
            <p:nvPr/>
          </p:nvSpPr>
          <p:spPr bwMode="auto">
            <a:xfrm>
              <a:off x="4422" y="3953"/>
              <a:ext cx="1041" cy="252"/>
            </a:xfrm>
            <a:prstGeom prst="rect">
              <a:avLst/>
            </a:prstGeom>
            <a:noFill/>
            <a:ln w="9525">
              <a:solidFill>
                <a:schemeClr val="tx1"/>
              </a:solidFill>
              <a:miter lim="800000"/>
              <a:headEnd/>
              <a:tailEnd/>
            </a:ln>
            <a:effec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sz="2000">
                  <a:solidFill>
                    <a:srgbClr val="BFBFBF"/>
                  </a:solidFill>
                  <a:effectLst>
                    <a:outerShdw blurRad="38100" dist="38100" dir="2700000" algn="tl">
                      <a:srgbClr val="C0C0C0"/>
                    </a:outerShdw>
                  </a:effectLst>
                  <a:latin typeface="Arial" panose="020B0604020202020204" pitchFamily="34" charset="0"/>
                  <a:cs typeface="Arial" panose="020B0604020202020204" pitchFamily="34" charset="0"/>
                </a:rPr>
                <a:t>« Guérison »</a:t>
              </a:r>
            </a:p>
          </p:txBody>
        </p:sp>
      </p:grpSp>
      <p:sp>
        <p:nvSpPr>
          <p:cNvPr id="23554" name="Rectangle 7">
            <a:extLst>
              <a:ext uri="{FF2B5EF4-FFF2-40B4-BE49-F238E27FC236}">
                <a16:creationId xmlns:a16="http://schemas.microsoft.com/office/drawing/2014/main" id="{1BA29FF4-ACF9-72DB-815E-6B4B3AC5D49B}"/>
              </a:ext>
            </a:extLst>
          </p:cNvPr>
          <p:cNvSpPr>
            <a:spLocks noChangeArrowheads="1"/>
          </p:cNvSpPr>
          <p:nvPr/>
        </p:nvSpPr>
        <p:spPr bwMode="auto">
          <a:xfrm>
            <a:off x="3151189" y="6351589"/>
            <a:ext cx="320675"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r>
              <a:rPr lang="fr-FR" altLang="fr-FR" sz="1800" b="1">
                <a:latin typeface="Arial" panose="020B0604020202020204" pitchFamily="34" charset="0"/>
                <a:cs typeface="Arial" panose="020B0604020202020204" pitchFamily="34" charset="0"/>
              </a:rPr>
              <a:t>1</a:t>
            </a:r>
          </a:p>
        </p:txBody>
      </p:sp>
      <p:sp>
        <p:nvSpPr>
          <p:cNvPr id="23555" name="Rectangle 8">
            <a:extLst>
              <a:ext uri="{FF2B5EF4-FFF2-40B4-BE49-F238E27FC236}">
                <a16:creationId xmlns:a16="http://schemas.microsoft.com/office/drawing/2014/main" id="{2B9D0EC7-60AA-FCF3-9ED0-5AAB6DB77572}"/>
              </a:ext>
            </a:extLst>
          </p:cNvPr>
          <p:cNvSpPr>
            <a:spLocks noChangeArrowheads="1"/>
          </p:cNvSpPr>
          <p:nvPr/>
        </p:nvSpPr>
        <p:spPr bwMode="auto">
          <a:xfrm>
            <a:off x="3087689" y="5645151"/>
            <a:ext cx="439737"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r>
              <a:rPr lang="fr-FR" altLang="fr-FR" sz="1800" b="1">
                <a:latin typeface="Arial" panose="020B0604020202020204" pitchFamily="34" charset="0"/>
                <a:cs typeface="Arial" panose="020B0604020202020204" pitchFamily="34" charset="0"/>
              </a:rPr>
              <a:t>10</a:t>
            </a:r>
          </a:p>
        </p:txBody>
      </p:sp>
      <p:sp>
        <p:nvSpPr>
          <p:cNvPr id="23556" name="Rectangle 9">
            <a:extLst>
              <a:ext uri="{FF2B5EF4-FFF2-40B4-BE49-F238E27FC236}">
                <a16:creationId xmlns:a16="http://schemas.microsoft.com/office/drawing/2014/main" id="{A70F370C-8277-CE68-5785-4B7A0B4020C3}"/>
              </a:ext>
            </a:extLst>
          </p:cNvPr>
          <p:cNvSpPr>
            <a:spLocks noChangeArrowheads="1"/>
          </p:cNvSpPr>
          <p:nvPr/>
        </p:nvSpPr>
        <p:spPr bwMode="auto">
          <a:xfrm>
            <a:off x="3038476" y="4881563"/>
            <a:ext cx="525463"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r>
              <a:rPr lang="fr-FR" altLang="fr-FR" sz="1800" b="1">
                <a:latin typeface="Arial" panose="020B0604020202020204" pitchFamily="34" charset="0"/>
                <a:cs typeface="Arial" panose="020B0604020202020204" pitchFamily="34" charset="0"/>
              </a:rPr>
              <a:t>10</a:t>
            </a:r>
            <a:r>
              <a:rPr lang="fr-FR" altLang="fr-FR" sz="1800" b="1" baseline="30000">
                <a:latin typeface="Arial" panose="020B0604020202020204" pitchFamily="34" charset="0"/>
                <a:cs typeface="Arial" panose="020B0604020202020204" pitchFamily="34" charset="0"/>
              </a:rPr>
              <a:t>2</a:t>
            </a:r>
            <a:endParaRPr lang="fr-FR" altLang="fr-FR" sz="1800" b="1">
              <a:latin typeface="Arial" panose="020B0604020202020204" pitchFamily="34" charset="0"/>
              <a:cs typeface="Arial" panose="020B0604020202020204" pitchFamily="34" charset="0"/>
            </a:endParaRPr>
          </a:p>
        </p:txBody>
      </p:sp>
      <p:sp>
        <p:nvSpPr>
          <p:cNvPr id="23557" name="Rectangle 10">
            <a:extLst>
              <a:ext uri="{FF2B5EF4-FFF2-40B4-BE49-F238E27FC236}">
                <a16:creationId xmlns:a16="http://schemas.microsoft.com/office/drawing/2014/main" id="{E809B271-E606-F8A0-3045-A1D097289B9D}"/>
              </a:ext>
            </a:extLst>
          </p:cNvPr>
          <p:cNvSpPr>
            <a:spLocks noChangeArrowheads="1"/>
          </p:cNvSpPr>
          <p:nvPr/>
        </p:nvSpPr>
        <p:spPr bwMode="auto">
          <a:xfrm>
            <a:off x="3038476" y="4117976"/>
            <a:ext cx="525463"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r>
              <a:rPr lang="fr-FR" altLang="fr-FR" sz="1800" b="1">
                <a:latin typeface="Arial" panose="020B0604020202020204" pitchFamily="34" charset="0"/>
                <a:cs typeface="Arial" panose="020B0604020202020204" pitchFamily="34" charset="0"/>
              </a:rPr>
              <a:t>10</a:t>
            </a:r>
            <a:r>
              <a:rPr lang="fr-FR" altLang="fr-FR" sz="1800" b="1" baseline="30000">
                <a:latin typeface="Arial" panose="020B0604020202020204" pitchFamily="34" charset="0"/>
                <a:cs typeface="Arial" panose="020B0604020202020204" pitchFamily="34" charset="0"/>
              </a:rPr>
              <a:t>3</a:t>
            </a:r>
            <a:endParaRPr lang="fr-FR" altLang="fr-FR" sz="1800" b="1">
              <a:latin typeface="Arial" panose="020B0604020202020204" pitchFamily="34" charset="0"/>
              <a:cs typeface="Arial" panose="020B0604020202020204" pitchFamily="34" charset="0"/>
            </a:endParaRPr>
          </a:p>
        </p:txBody>
      </p:sp>
      <p:sp>
        <p:nvSpPr>
          <p:cNvPr id="23558" name="Rectangle 11">
            <a:extLst>
              <a:ext uri="{FF2B5EF4-FFF2-40B4-BE49-F238E27FC236}">
                <a16:creationId xmlns:a16="http://schemas.microsoft.com/office/drawing/2014/main" id="{7126BC60-5E25-11BA-FC5D-60E31292733C}"/>
              </a:ext>
            </a:extLst>
          </p:cNvPr>
          <p:cNvSpPr>
            <a:spLocks noChangeArrowheads="1"/>
          </p:cNvSpPr>
          <p:nvPr/>
        </p:nvSpPr>
        <p:spPr bwMode="auto">
          <a:xfrm>
            <a:off x="3038476" y="3354388"/>
            <a:ext cx="525463"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r>
              <a:rPr lang="fr-FR" altLang="fr-FR" sz="1800" b="1">
                <a:latin typeface="Arial" panose="020B0604020202020204" pitchFamily="34" charset="0"/>
                <a:cs typeface="Arial" panose="020B0604020202020204" pitchFamily="34" charset="0"/>
              </a:rPr>
              <a:t>10</a:t>
            </a:r>
            <a:r>
              <a:rPr lang="fr-FR" altLang="fr-FR" sz="1800" b="1" baseline="30000">
                <a:latin typeface="Arial" panose="020B0604020202020204" pitchFamily="34" charset="0"/>
                <a:cs typeface="Arial" panose="020B0604020202020204" pitchFamily="34" charset="0"/>
              </a:rPr>
              <a:t>4</a:t>
            </a:r>
            <a:endParaRPr lang="fr-FR" altLang="fr-FR" sz="1800" b="1">
              <a:latin typeface="Arial" panose="020B0604020202020204" pitchFamily="34" charset="0"/>
              <a:cs typeface="Arial" panose="020B0604020202020204" pitchFamily="34" charset="0"/>
            </a:endParaRPr>
          </a:p>
        </p:txBody>
      </p:sp>
      <p:sp>
        <p:nvSpPr>
          <p:cNvPr id="23559" name="Rectangle 12">
            <a:extLst>
              <a:ext uri="{FF2B5EF4-FFF2-40B4-BE49-F238E27FC236}">
                <a16:creationId xmlns:a16="http://schemas.microsoft.com/office/drawing/2014/main" id="{515A6D80-0D8B-8DE0-144D-C94D2D46974C}"/>
              </a:ext>
            </a:extLst>
          </p:cNvPr>
          <p:cNvSpPr>
            <a:spLocks noChangeArrowheads="1"/>
          </p:cNvSpPr>
          <p:nvPr/>
        </p:nvSpPr>
        <p:spPr bwMode="auto">
          <a:xfrm>
            <a:off x="3038476" y="2590801"/>
            <a:ext cx="525463"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r>
              <a:rPr lang="fr-FR" altLang="fr-FR" sz="1800" b="1">
                <a:latin typeface="Arial" panose="020B0604020202020204" pitchFamily="34" charset="0"/>
                <a:cs typeface="Arial" panose="020B0604020202020204" pitchFamily="34" charset="0"/>
              </a:rPr>
              <a:t>10</a:t>
            </a:r>
            <a:r>
              <a:rPr lang="fr-FR" altLang="fr-FR" sz="1800" b="1" baseline="30000">
                <a:latin typeface="Arial" panose="020B0604020202020204" pitchFamily="34" charset="0"/>
                <a:cs typeface="Arial" panose="020B0604020202020204" pitchFamily="34" charset="0"/>
              </a:rPr>
              <a:t>5</a:t>
            </a:r>
            <a:endParaRPr lang="fr-FR" altLang="fr-FR" sz="1800" b="1">
              <a:latin typeface="Arial" panose="020B0604020202020204" pitchFamily="34" charset="0"/>
              <a:cs typeface="Arial" panose="020B0604020202020204" pitchFamily="34" charset="0"/>
            </a:endParaRPr>
          </a:p>
        </p:txBody>
      </p:sp>
      <p:sp>
        <p:nvSpPr>
          <p:cNvPr id="23560" name="Rectangle 13">
            <a:extLst>
              <a:ext uri="{FF2B5EF4-FFF2-40B4-BE49-F238E27FC236}">
                <a16:creationId xmlns:a16="http://schemas.microsoft.com/office/drawing/2014/main" id="{3A901E39-1705-0415-D579-B629673F10A9}"/>
              </a:ext>
            </a:extLst>
          </p:cNvPr>
          <p:cNvSpPr>
            <a:spLocks noChangeArrowheads="1"/>
          </p:cNvSpPr>
          <p:nvPr/>
        </p:nvSpPr>
        <p:spPr bwMode="auto">
          <a:xfrm>
            <a:off x="3038476" y="1827213"/>
            <a:ext cx="525463"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r>
              <a:rPr lang="fr-FR" altLang="fr-FR" sz="1800" b="1">
                <a:latin typeface="Arial" panose="020B0604020202020204" pitchFamily="34" charset="0"/>
                <a:cs typeface="Arial" panose="020B0604020202020204" pitchFamily="34" charset="0"/>
              </a:rPr>
              <a:t>10</a:t>
            </a:r>
            <a:r>
              <a:rPr lang="fr-FR" altLang="fr-FR" sz="1800" b="1" baseline="30000">
                <a:latin typeface="Arial" panose="020B0604020202020204" pitchFamily="34" charset="0"/>
                <a:cs typeface="Arial" panose="020B0604020202020204" pitchFamily="34" charset="0"/>
              </a:rPr>
              <a:t>6</a:t>
            </a:r>
            <a:endParaRPr lang="fr-FR" altLang="fr-FR" sz="1800" b="1">
              <a:latin typeface="Arial" panose="020B0604020202020204" pitchFamily="34" charset="0"/>
              <a:cs typeface="Arial" panose="020B0604020202020204" pitchFamily="34" charset="0"/>
            </a:endParaRPr>
          </a:p>
        </p:txBody>
      </p:sp>
      <p:sp>
        <p:nvSpPr>
          <p:cNvPr id="23561" name="Rectangle 14">
            <a:extLst>
              <a:ext uri="{FF2B5EF4-FFF2-40B4-BE49-F238E27FC236}">
                <a16:creationId xmlns:a16="http://schemas.microsoft.com/office/drawing/2014/main" id="{70B3083F-BCB9-0A07-44B4-F772D65E04B7}"/>
              </a:ext>
            </a:extLst>
          </p:cNvPr>
          <p:cNvSpPr>
            <a:spLocks noChangeArrowheads="1"/>
          </p:cNvSpPr>
          <p:nvPr/>
        </p:nvSpPr>
        <p:spPr bwMode="auto">
          <a:xfrm>
            <a:off x="3038476" y="1063626"/>
            <a:ext cx="525463"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r>
              <a:rPr lang="fr-FR" altLang="fr-FR" sz="1800" b="1">
                <a:latin typeface="Arial" panose="020B0604020202020204" pitchFamily="34" charset="0"/>
                <a:cs typeface="Arial" panose="020B0604020202020204" pitchFamily="34" charset="0"/>
              </a:rPr>
              <a:t>10</a:t>
            </a:r>
            <a:r>
              <a:rPr lang="fr-FR" altLang="fr-FR" sz="1800" b="1" baseline="30000">
                <a:latin typeface="Arial" panose="020B0604020202020204" pitchFamily="34" charset="0"/>
                <a:cs typeface="Arial" panose="020B0604020202020204" pitchFamily="34" charset="0"/>
              </a:rPr>
              <a:t>7</a:t>
            </a:r>
            <a:endParaRPr lang="fr-FR" altLang="fr-FR" sz="1800" b="1">
              <a:latin typeface="Arial" panose="020B0604020202020204" pitchFamily="34" charset="0"/>
              <a:cs typeface="Arial" panose="020B0604020202020204" pitchFamily="34" charset="0"/>
            </a:endParaRPr>
          </a:p>
        </p:txBody>
      </p:sp>
      <p:sp>
        <p:nvSpPr>
          <p:cNvPr id="23562" name="Rectangle 15">
            <a:extLst>
              <a:ext uri="{FF2B5EF4-FFF2-40B4-BE49-F238E27FC236}">
                <a16:creationId xmlns:a16="http://schemas.microsoft.com/office/drawing/2014/main" id="{E41FAAF8-0F4A-F6A5-4203-C5DC75BE8BB5}"/>
              </a:ext>
            </a:extLst>
          </p:cNvPr>
          <p:cNvSpPr>
            <a:spLocks noChangeArrowheads="1"/>
          </p:cNvSpPr>
          <p:nvPr/>
        </p:nvSpPr>
        <p:spPr bwMode="auto">
          <a:xfrm>
            <a:off x="3038476" y="300038"/>
            <a:ext cx="525463"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r>
              <a:rPr lang="fr-FR" altLang="fr-FR" sz="1800" b="1">
                <a:latin typeface="Arial" panose="020B0604020202020204" pitchFamily="34" charset="0"/>
                <a:cs typeface="Arial" panose="020B0604020202020204" pitchFamily="34" charset="0"/>
              </a:rPr>
              <a:t>10</a:t>
            </a:r>
            <a:r>
              <a:rPr lang="fr-FR" altLang="fr-FR" sz="1800" b="1" baseline="30000">
                <a:latin typeface="Arial" panose="020B0604020202020204" pitchFamily="34" charset="0"/>
                <a:cs typeface="Arial" panose="020B0604020202020204" pitchFamily="34" charset="0"/>
              </a:rPr>
              <a:t>8</a:t>
            </a:r>
            <a:endParaRPr lang="fr-FR" altLang="fr-FR" sz="1800" b="1">
              <a:latin typeface="Arial" panose="020B0604020202020204" pitchFamily="34" charset="0"/>
              <a:cs typeface="Arial" panose="020B0604020202020204" pitchFamily="34" charset="0"/>
            </a:endParaRPr>
          </a:p>
        </p:txBody>
      </p:sp>
      <p:grpSp>
        <p:nvGrpSpPr>
          <p:cNvPr id="23563" name="Group 16">
            <a:extLst>
              <a:ext uri="{FF2B5EF4-FFF2-40B4-BE49-F238E27FC236}">
                <a16:creationId xmlns:a16="http://schemas.microsoft.com/office/drawing/2014/main" id="{8896B76A-0E65-38A5-0580-98365D72FB74}"/>
              </a:ext>
            </a:extLst>
          </p:cNvPr>
          <p:cNvGrpSpPr>
            <a:grpSpLocks/>
          </p:cNvGrpSpPr>
          <p:nvPr/>
        </p:nvGrpSpPr>
        <p:grpSpPr bwMode="auto">
          <a:xfrm>
            <a:off x="3514725" y="71438"/>
            <a:ext cx="268288" cy="6515100"/>
            <a:chOff x="1099" y="0"/>
            <a:chExt cx="190" cy="4104"/>
          </a:xfrm>
        </p:grpSpPr>
        <p:sp>
          <p:nvSpPr>
            <p:cNvPr id="23584" name="Line 17">
              <a:extLst>
                <a:ext uri="{FF2B5EF4-FFF2-40B4-BE49-F238E27FC236}">
                  <a16:creationId xmlns:a16="http://schemas.microsoft.com/office/drawing/2014/main" id="{4F59EEAB-7B10-30FE-7FDC-D9D14ED1B393}"/>
                </a:ext>
              </a:extLst>
            </p:cNvPr>
            <p:cNvSpPr>
              <a:spLocks noChangeShapeType="1"/>
            </p:cNvSpPr>
            <p:nvPr/>
          </p:nvSpPr>
          <p:spPr bwMode="auto">
            <a:xfrm flipH="1">
              <a:off x="1194" y="0"/>
              <a:ext cx="0" cy="4104"/>
            </a:xfrm>
            <a:prstGeom prst="line">
              <a:avLst/>
            </a:prstGeom>
            <a:noFill/>
            <a:ln w="76200" cmpd="tri">
              <a:solidFill>
                <a:schemeClr val="tx1"/>
              </a:solidFill>
              <a:round/>
              <a:headEnd type="triangle" w="med" len="me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23585" name="Line 18">
              <a:extLst>
                <a:ext uri="{FF2B5EF4-FFF2-40B4-BE49-F238E27FC236}">
                  <a16:creationId xmlns:a16="http://schemas.microsoft.com/office/drawing/2014/main" id="{574FADE3-46FD-9179-41A0-B2D6A147D324}"/>
                </a:ext>
              </a:extLst>
            </p:cNvPr>
            <p:cNvSpPr>
              <a:spLocks noChangeShapeType="1"/>
            </p:cNvSpPr>
            <p:nvPr/>
          </p:nvSpPr>
          <p:spPr bwMode="auto">
            <a:xfrm>
              <a:off x="1099" y="4096"/>
              <a:ext cx="19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23586" name="Line 19">
              <a:extLst>
                <a:ext uri="{FF2B5EF4-FFF2-40B4-BE49-F238E27FC236}">
                  <a16:creationId xmlns:a16="http://schemas.microsoft.com/office/drawing/2014/main" id="{1574B91A-AEC7-C719-6127-E9DB9552F7DC}"/>
                </a:ext>
              </a:extLst>
            </p:cNvPr>
            <p:cNvSpPr>
              <a:spLocks noChangeShapeType="1"/>
            </p:cNvSpPr>
            <p:nvPr/>
          </p:nvSpPr>
          <p:spPr bwMode="auto">
            <a:xfrm>
              <a:off x="1099" y="3855"/>
              <a:ext cx="19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23587" name="Line 20">
              <a:extLst>
                <a:ext uri="{FF2B5EF4-FFF2-40B4-BE49-F238E27FC236}">
                  <a16:creationId xmlns:a16="http://schemas.microsoft.com/office/drawing/2014/main" id="{B2511BD3-D401-DA0C-A2F7-1B1A38850060}"/>
                </a:ext>
              </a:extLst>
            </p:cNvPr>
            <p:cNvSpPr>
              <a:spLocks noChangeShapeType="1"/>
            </p:cNvSpPr>
            <p:nvPr/>
          </p:nvSpPr>
          <p:spPr bwMode="auto">
            <a:xfrm>
              <a:off x="1099" y="3615"/>
              <a:ext cx="19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23588" name="Line 21">
              <a:extLst>
                <a:ext uri="{FF2B5EF4-FFF2-40B4-BE49-F238E27FC236}">
                  <a16:creationId xmlns:a16="http://schemas.microsoft.com/office/drawing/2014/main" id="{59842340-9157-CD58-D34A-0FC2F73F1602}"/>
                </a:ext>
              </a:extLst>
            </p:cNvPr>
            <p:cNvSpPr>
              <a:spLocks noChangeShapeType="1"/>
            </p:cNvSpPr>
            <p:nvPr/>
          </p:nvSpPr>
          <p:spPr bwMode="auto">
            <a:xfrm>
              <a:off x="1099" y="3374"/>
              <a:ext cx="19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23589" name="Line 22">
              <a:extLst>
                <a:ext uri="{FF2B5EF4-FFF2-40B4-BE49-F238E27FC236}">
                  <a16:creationId xmlns:a16="http://schemas.microsoft.com/office/drawing/2014/main" id="{F2A66A68-5AC8-EA17-800E-0348F210F77D}"/>
                </a:ext>
              </a:extLst>
            </p:cNvPr>
            <p:cNvSpPr>
              <a:spLocks noChangeShapeType="1"/>
            </p:cNvSpPr>
            <p:nvPr/>
          </p:nvSpPr>
          <p:spPr bwMode="auto">
            <a:xfrm>
              <a:off x="1099" y="3134"/>
              <a:ext cx="19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23590" name="Line 23">
              <a:extLst>
                <a:ext uri="{FF2B5EF4-FFF2-40B4-BE49-F238E27FC236}">
                  <a16:creationId xmlns:a16="http://schemas.microsoft.com/office/drawing/2014/main" id="{4D8325E4-039E-2D76-1B8C-A1F7C2D1DA5B}"/>
                </a:ext>
              </a:extLst>
            </p:cNvPr>
            <p:cNvSpPr>
              <a:spLocks noChangeShapeType="1"/>
            </p:cNvSpPr>
            <p:nvPr/>
          </p:nvSpPr>
          <p:spPr bwMode="auto">
            <a:xfrm>
              <a:off x="1099" y="2893"/>
              <a:ext cx="19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23591" name="Line 24">
              <a:extLst>
                <a:ext uri="{FF2B5EF4-FFF2-40B4-BE49-F238E27FC236}">
                  <a16:creationId xmlns:a16="http://schemas.microsoft.com/office/drawing/2014/main" id="{94F104E5-256C-CF8C-26B3-A8254B1A5A1C}"/>
                </a:ext>
              </a:extLst>
            </p:cNvPr>
            <p:cNvSpPr>
              <a:spLocks noChangeShapeType="1"/>
            </p:cNvSpPr>
            <p:nvPr/>
          </p:nvSpPr>
          <p:spPr bwMode="auto">
            <a:xfrm>
              <a:off x="1099" y="2653"/>
              <a:ext cx="19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23592" name="Line 25">
              <a:extLst>
                <a:ext uri="{FF2B5EF4-FFF2-40B4-BE49-F238E27FC236}">
                  <a16:creationId xmlns:a16="http://schemas.microsoft.com/office/drawing/2014/main" id="{4DD1395E-CCED-7EAD-3E92-63F5DA08EFE3}"/>
                </a:ext>
              </a:extLst>
            </p:cNvPr>
            <p:cNvSpPr>
              <a:spLocks noChangeShapeType="1"/>
            </p:cNvSpPr>
            <p:nvPr/>
          </p:nvSpPr>
          <p:spPr bwMode="auto">
            <a:xfrm>
              <a:off x="1099" y="2412"/>
              <a:ext cx="19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23593" name="Line 26">
              <a:extLst>
                <a:ext uri="{FF2B5EF4-FFF2-40B4-BE49-F238E27FC236}">
                  <a16:creationId xmlns:a16="http://schemas.microsoft.com/office/drawing/2014/main" id="{89AD70D3-17D9-A57F-702D-78656AE46B96}"/>
                </a:ext>
              </a:extLst>
            </p:cNvPr>
            <p:cNvSpPr>
              <a:spLocks noChangeShapeType="1"/>
            </p:cNvSpPr>
            <p:nvPr/>
          </p:nvSpPr>
          <p:spPr bwMode="auto">
            <a:xfrm>
              <a:off x="1099" y="2172"/>
              <a:ext cx="19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23594" name="Line 27">
              <a:extLst>
                <a:ext uri="{FF2B5EF4-FFF2-40B4-BE49-F238E27FC236}">
                  <a16:creationId xmlns:a16="http://schemas.microsoft.com/office/drawing/2014/main" id="{B6138721-F227-02DD-9D7D-FCFF9E168655}"/>
                </a:ext>
              </a:extLst>
            </p:cNvPr>
            <p:cNvSpPr>
              <a:spLocks noChangeShapeType="1"/>
            </p:cNvSpPr>
            <p:nvPr/>
          </p:nvSpPr>
          <p:spPr bwMode="auto">
            <a:xfrm>
              <a:off x="1099" y="1931"/>
              <a:ext cx="19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23595" name="Line 28">
              <a:extLst>
                <a:ext uri="{FF2B5EF4-FFF2-40B4-BE49-F238E27FC236}">
                  <a16:creationId xmlns:a16="http://schemas.microsoft.com/office/drawing/2014/main" id="{2CB3A138-E762-226E-3D13-824E8BAA7363}"/>
                </a:ext>
              </a:extLst>
            </p:cNvPr>
            <p:cNvSpPr>
              <a:spLocks noChangeShapeType="1"/>
            </p:cNvSpPr>
            <p:nvPr/>
          </p:nvSpPr>
          <p:spPr bwMode="auto">
            <a:xfrm>
              <a:off x="1099" y="1691"/>
              <a:ext cx="19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23596" name="Line 29">
              <a:extLst>
                <a:ext uri="{FF2B5EF4-FFF2-40B4-BE49-F238E27FC236}">
                  <a16:creationId xmlns:a16="http://schemas.microsoft.com/office/drawing/2014/main" id="{913D3D33-6896-84B9-B72B-34F2AAD44438}"/>
                </a:ext>
              </a:extLst>
            </p:cNvPr>
            <p:cNvSpPr>
              <a:spLocks noChangeShapeType="1"/>
            </p:cNvSpPr>
            <p:nvPr/>
          </p:nvSpPr>
          <p:spPr bwMode="auto">
            <a:xfrm>
              <a:off x="1099" y="1450"/>
              <a:ext cx="19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23597" name="Line 30">
              <a:extLst>
                <a:ext uri="{FF2B5EF4-FFF2-40B4-BE49-F238E27FC236}">
                  <a16:creationId xmlns:a16="http://schemas.microsoft.com/office/drawing/2014/main" id="{5A163760-CAD7-5E47-EF6B-72A6B0927293}"/>
                </a:ext>
              </a:extLst>
            </p:cNvPr>
            <p:cNvSpPr>
              <a:spLocks noChangeShapeType="1"/>
            </p:cNvSpPr>
            <p:nvPr/>
          </p:nvSpPr>
          <p:spPr bwMode="auto">
            <a:xfrm>
              <a:off x="1099" y="1210"/>
              <a:ext cx="19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23598" name="Line 31">
              <a:extLst>
                <a:ext uri="{FF2B5EF4-FFF2-40B4-BE49-F238E27FC236}">
                  <a16:creationId xmlns:a16="http://schemas.microsoft.com/office/drawing/2014/main" id="{C6FA9FFB-058F-3C74-411E-228F425C9768}"/>
                </a:ext>
              </a:extLst>
            </p:cNvPr>
            <p:cNvSpPr>
              <a:spLocks noChangeShapeType="1"/>
            </p:cNvSpPr>
            <p:nvPr/>
          </p:nvSpPr>
          <p:spPr bwMode="auto">
            <a:xfrm>
              <a:off x="1099" y="969"/>
              <a:ext cx="19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23599" name="Line 32">
              <a:extLst>
                <a:ext uri="{FF2B5EF4-FFF2-40B4-BE49-F238E27FC236}">
                  <a16:creationId xmlns:a16="http://schemas.microsoft.com/office/drawing/2014/main" id="{6D97F2F1-7141-4ED8-625B-529813C786FE}"/>
                </a:ext>
              </a:extLst>
            </p:cNvPr>
            <p:cNvSpPr>
              <a:spLocks noChangeShapeType="1"/>
            </p:cNvSpPr>
            <p:nvPr/>
          </p:nvSpPr>
          <p:spPr bwMode="auto">
            <a:xfrm>
              <a:off x="1099" y="729"/>
              <a:ext cx="19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23600" name="Line 33">
              <a:extLst>
                <a:ext uri="{FF2B5EF4-FFF2-40B4-BE49-F238E27FC236}">
                  <a16:creationId xmlns:a16="http://schemas.microsoft.com/office/drawing/2014/main" id="{9EC39298-FC04-8555-3C29-FD1F251DAAF4}"/>
                </a:ext>
              </a:extLst>
            </p:cNvPr>
            <p:cNvSpPr>
              <a:spLocks noChangeShapeType="1"/>
            </p:cNvSpPr>
            <p:nvPr/>
          </p:nvSpPr>
          <p:spPr bwMode="auto">
            <a:xfrm>
              <a:off x="1099" y="488"/>
              <a:ext cx="19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23601" name="Line 34">
              <a:extLst>
                <a:ext uri="{FF2B5EF4-FFF2-40B4-BE49-F238E27FC236}">
                  <a16:creationId xmlns:a16="http://schemas.microsoft.com/office/drawing/2014/main" id="{2643BE3E-2DEB-71EE-CC78-688C7AEF82A4}"/>
                </a:ext>
              </a:extLst>
            </p:cNvPr>
            <p:cNvSpPr>
              <a:spLocks noChangeShapeType="1"/>
            </p:cNvSpPr>
            <p:nvPr/>
          </p:nvSpPr>
          <p:spPr bwMode="auto">
            <a:xfrm>
              <a:off x="1099" y="248"/>
              <a:ext cx="19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grpSp>
      <p:sp>
        <p:nvSpPr>
          <p:cNvPr id="2083" name="Text Box 35">
            <a:extLst>
              <a:ext uri="{FF2B5EF4-FFF2-40B4-BE49-F238E27FC236}">
                <a16:creationId xmlns:a16="http://schemas.microsoft.com/office/drawing/2014/main" id="{DF155CAE-78E6-66B3-052B-ABD6C6826197}"/>
              </a:ext>
            </a:extLst>
          </p:cNvPr>
          <p:cNvSpPr txBox="1">
            <a:spLocks noChangeArrowheads="1"/>
          </p:cNvSpPr>
          <p:nvPr/>
        </p:nvSpPr>
        <p:spPr bwMode="auto">
          <a:xfrm>
            <a:off x="3863975" y="636588"/>
            <a:ext cx="2921000" cy="4000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sz="2000">
                <a:effectLst>
                  <a:outerShdw blurRad="38100" dist="38100" dir="2700000" algn="tl">
                    <a:srgbClr val="C0C0C0"/>
                  </a:outerShdw>
                </a:effectLst>
                <a:latin typeface="Arial" panose="020B0604020202020204" pitchFamily="34" charset="0"/>
                <a:cs typeface="Arial" panose="020B0604020202020204" pitchFamily="34" charset="0"/>
              </a:rPr>
              <a:t>Charges virales élevées</a:t>
            </a:r>
          </a:p>
        </p:txBody>
      </p:sp>
      <p:sp>
        <p:nvSpPr>
          <p:cNvPr id="23565" name="Line 36">
            <a:extLst>
              <a:ext uri="{FF2B5EF4-FFF2-40B4-BE49-F238E27FC236}">
                <a16:creationId xmlns:a16="http://schemas.microsoft.com/office/drawing/2014/main" id="{CE88F8B8-BF7E-ABEB-CB5B-7D2A32A236D8}"/>
              </a:ext>
            </a:extLst>
          </p:cNvPr>
          <p:cNvSpPr>
            <a:spLocks noChangeShapeType="1"/>
          </p:cNvSpPr>
          <p:nvPr/>
        </p:nvSpPr>
        <p:spPr bwMode="auto">
          <a:xfrm>
            <a:off x="3648076" y="1412875"/>
            <a:ext cx="6911975" cy="0"/>
          </a:xfrm>
          <a:prstGeom prst="line">
            <a:avLst/>
          </a:prstGeom>
          <a:noFill/>
          <a:ln w="28575">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endParaRPr lang="fr-FR"/>
          </a:p>
        </p:txBody>
      </p:sp>
      <p:sp>
        <p:nvSpPr>
          <p:cNvPr id="23566" name="Line 37">
            <a:extLst>
              <a:ext uri="{FF2B5EF4-FFF2-40B4-BE49-F238E27FC236}">
                <a16:creationId xmlns:a16="http://schemas.microsoft.com/office/drawing/2014/main" id="{A5504719-1712-6358-C46C-73E81489AC93}"/>
              </a:ext>
            </a:extLst>
          </p:cNvPr>
          <p:cNvSpPr>
            <a:spLocks noChangeShapeType="1"/>
          </p:cNvSpPr>
          <p:nvPr/>
        </p:nvSpPr>
        <p:spPr bwMode="auto">
          <a:xfrm>
            <a:off x="3781426" y="3505201"/>
            <a:ext cx="6778625" cy="68263"/>
          </a:xfrm>
          <a:prstGeom prst="line">
            <a:avLst/>
          </a:prstGeom>
          <a:noFill/>
          <a:ln w="28575">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endParaRPr lang="fr-FR"/>
          </a:p>
        </p:txBody>
      </p:sp>
      <p:sp>
        <p:nvSpPr>
          <p:cNvPr id="2086" name="Text Box 38">
            <a:extLst>
              <a:ext uri="{FF2B5EF4-FFF2-40B4-BE49-F238E27FC236}">
                <a16:creationId xmlns:a16="http://schemas.microsoft.com/office/drawing/2014/main" id="{04C50E5E-7436-0D35-627A-407612FFBBF3}"/>
              </a:ext>
            </a:extLst>
          </p:cNvPr>
          <p:cNvSpPr txBox="1">
            <a:spLocks noChangeArrowheads="1"/>
          </p:cNvSpPr>
          <p:nvPr/>
        </p:nvSpPr>
        <p:spPr bwMode="auto">
          <a:xfrm>
            <a:off x="4106863" y="4221163"/>
            <a:ext cx="2779712" cy="4000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sz="2000">
                <a:effectLst>
                  <a:outerShdw blurRad="38100" dist="38100" dir="2700000" algn="tl">
                    <a:srgbClr val="C0C0C0"/>
                  </a:outerShdw>
                </a:effectLst>
                <a:latin typeface="Arial" panose="020B0604020202020204" pitchFamily="34" charset="0"/>
                <a:cs typeface="Arial" panose="020B0604020202020204" pitchFamily="34" charset="0"/>
              </a:rPr>
              <a:t>Charges virales faibles</a:t>
            </a:r>
          </a:p>
        </p:txBody>
      </p:sp>
      <p:sp>
        <p:nvSpPr>
          <p:cNvPr id="2087" name="Text Box 39">
            <a:extLst>
              <a:ext uri="{FF2B5EF4-FFF2-40B4-BE49-F238E27FC236}">
                <a16:creationId xmlns:a16="http://schemas.microsoft.com/office/drawing/2014/main" id="{17A2B49B-569C-2A2C-5CDA-B7A6BE008E1A}"/>
              </a:ext>
            </a:extLst>
          </p:cNvPr>
          <p:cNvSpPr txBox="1">
            <a:spLocks noChangeArrowheads="1"/>
          </p:cNvSpPr>
          <p:nvPr/>
        </p:nvSpPr>
        <p:spPr bwMode="auto">
          <a:xfrm>
            <a:off x="3792539" y="1628775"/>
            <a:ext cx="3648075" cy="4000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sz="2000">
                <a:effectLst>
                  <a:outerShdw blurRad="38100" dist="38100" dir="2700000" algn="tl">
                    <a:srgbClr val="C0C0C0"/>
                  </a:outerShdw>
                </a:effectLst>
                <a:latin typeface="Arial" panose="020B0604020202020204" pitchFamily="34" charset="0"/>
                <a:cs typeface="Arial" panose="020B0604020202020204" pitchFamily="34" charset="0"/>
              </a:rPr>
              <a:t>Charges virales intermédiaires</a:t>
            </a:r>
          </a:p>
        </p:txBody>
      </p:sp>
      <p:sp>
        <p:nvSpPr>
          <p:cNvPr id="23569" name="Line 40">
            <a:extLst>
              <a:ext uri="{FF2B5EF4-FFF2-40B4-BE49-F238E27FC236}">
                <a16:creationId xmlns:a16="http://schemas.microsoft.com/office/drawing/2014/main" id="{BE889551-E747-BA01-8043-504065EC5E96}"/>
              </a:ext>
            </a:extLst>
          </p:cNvPr>
          <p:cNvSpPr>
            <a:spLocks noChangeShapeType="1"/>
          </p:cNvSpPr>
          <p:nvPr/>
        </p:nvSpPr>
        <p:spPr bwMode="auto">
          <a:xfrm>
            <a:off x="3648076" y="5557838"/>
            <a:ext cx="6911975" cy="31750"/>
          </a:xfrm>
          <a:prstGeom prst="line">
            <a:avLst/>
          </a:prstGeom>
          <a:noFill/>
          <a:ln w="28575">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endParaRPr lang="fr-FR"/>
          </a:p>
        </p:txBody>
      </p:sp>
      <p:sp>
        <p:nvSpPr>
          <p:cNvPr id="2089" name="Text Box 41">
            <a:extLst>
              <a:ext uri="{FF2B5EF4-FFF2-40B4-BE49-F238E27FC236}">
                <a16:creationId xmlns:a16="http://schemas.microsoft.com/office/drawing/2014/main" id="{3167F156-338D-0624-1566-AC2269980CCD}"/>
              </a:ext>
            </a:extLst>
          </p:cNvPr>
          <p:cNvSpPr txBox="1">
            <a:spLocks noChangeArrowheads="1"/>
          </p:cNvSpPr>
          <p:nvPr/>
        </p:nvSpPr>
        <p:spPr bwMode="auto">
          <a:xfrm>
            <a:off x="4106863" y="5589588"/>
            <a:ext cx="3549650" cy="4000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sz="2000">
                <a:effectLst>
                  <a:outerShdw blurRad="38100" dist="38100" dir="2700000" algn="tl">
                    <a:srgbClr val="C0C0C0"/>
                  </a:outerShdw>
                </a:effectLst>
                <a:latin typeface="Arial" panose="020B0604020202020204" pitchFamily="34" charset="0"/>
                <a:cs typeface="Arial" panose="020B0604020202020204" pitchFamily="34" charset="0"/>
              </a:rPr>
              <a:t>Charges virales indétectables</a:t>
            </a:r>
          </a:p>
        </p:txBody>
      </p:sp>
      <p:sp>
        <p:nvSpPr>
          <p:cNvPr id="23571" name="Rectangle 43">
            <a:extLst>
              <a:ext uri="{FF2B5EF4-FFF2-40B4-BE49-F238E27FC236}">
                <a16:creationId xmlns:a16="http://schemas.microsoft.com/office/drawing/2014/main" id="{CC4CA886-037A-0C20-E922-796B30438443}"/>
              </a:ext>
            </a:extLst>
          </p:cNvPr>
          <p:cNvSpPr>
            <a:spLocks noChangeArrowheads="1"/>
          </p:cNvSpPr>
          <p:nvPr/>
        </p:nvSpPr>
        <p:spPr bwMode="auto">
          <a:xfrm>
            <a:off x="2641601" y="-315913"/>
            <a:ext cx="8207375" cy="11144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lIns="90487" tIns="44450" rIns="90487" bIns="44450"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3600">
                <a:latin typeface="Trebuchet MS" panose="020B0703020202090204" pitchFamily="34" charset="0"/>
              </a:rPr>
              <a:t>Histoire du VHB chronique</a:t>
            </a:r>
          </a:p>
        </p:txBody>
      </p:sp>
      <p:sp>
        <p:nvSpPr>
          <p:cNvPr id="23572" name="ZoneTexte 43">
            <a:extLst>
              <a:ext uri="{FF2B5EF4-FFF2-40B4-BE49-F238E27FC236}">
                <a16:creationId xmlns:a16="http://schemas.microsoft.com/office/drawing/2014/main" id="{079E8034-EECF-7521-1551-5F5C96A7150B}"/>
              </a:ext>
            </a:extLst>
          </p:cNvPr>
          <p:cNvSpPr txBox="1">
            <a:spLocks noChangeArrowheads="1"/>
          </p:cNvSpPr>
          <p:nvPr/>
        </p:nvSpPr>
        <p:spPr bwMode="auto">
          <a:xfrm>
            <a:off x="3675064" y="3141663"/>
            <a:ext cx="9683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sz="2000">
                <a:solidFill>
                  <a:schemeClr val="accent2"/>
                </a:solidFill>
                <a:latin typeface="Arial" panose="020B0604020202020204" pitchFamily="34" charset="0"/>
                <a:cs typeface="Arial" panose="020B0604020202020204" pitchFamily="34" charset="0"/>
              </a:rPr>
              <a:t>20.000</a:t>
            </a:r>
          </a:p>
        </p:txBody>
      </p:sp>
      <p:sp>
        <p:nvSpPr>
          <p:cNvPr id="23573" name="ZoneTexte 44">
            <a:extLst>
              <a:ext uri="{FF2B5EF4-FFF2-40B4-BE49-F238E27FC236}">
                <a16:creationId xmlns:a16="http://schemas.microsoft.com/office/drawing/2014/main" id="{5736E000-7089-7AC0-AC3C-C95C5FE6EA48}"/>
              </a:ext>
            </a:extLst>
          </p:cNvPr>
          <p:cNvSpPr txBox="1">
            <a:spLocks noChangeArrowheads="1"/>
          </p:cNvSpPr>
          <p:nvPr/>
        </p:nvSpPr>
        <p:spPr bwMode="auto">
          <a:xfrm>
            <a:off x="3678239" y="3933825"/>
            <a:ext cx="9048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sz="2000">
                <a:solidFill>
                  <a:schemeClr val="accent2"/>
                </a:solidFill>
                <a:latin typeface="Arial" panose="020B0604020202020204" pitchFamily="34" charset="0"/>
                <a:cs typeface="Arial" panose="020B0604020202020204" pitchFamily="34" charset="0"/>
              </a:rPr>
              <a:t>&lt;2000</a:t>
            </a:r>
          </a:p>
        </p:txBody>
      </p:sp>
      <p:sp>
        <p:nvSpPr>
          <p:cNvPr id="23574" name="ZoneTexte 45">
            <a:extLst>
              <a:ext uri="{FF2B5EF4-FFF2-40B4-BE49-F238E27FC236}">
                <a16:creationId xmlns:a16="http://schemas.microsoft.com/office/drawing/2014/main" id="{6D09EB08-0875-A8BF-B76D-09CE1B411C26}"/>
              </a:ext>
            </a:extLst>
          </p:cNvPr>
          <p:cNvSpPr txBox="1">
            <a:spLocks noChangeArrowheads="1"/>
          </p:cNvSpPr>
          <p:nvPr/>
        </p:nvSpPr>
        <p:spPr bwMode="auto">
          <a:xfrm>
            <a:off x="3733801" y="5127625"/>
            <a:ext cx="61912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sz="2000">
                <a:solidFill>
                  <a:schemeClr val="accent2"/>
                </a:solidFill>
                <a:latin typeface="Arial" panose="020B0604020202020204" pitchFamily="34" charset="0"/>
                <a:cs typeface="Arial" panose="020B0604020202020204" pitchFamily="34" charset="0"/>
              </a:rPr>
              <a:t>&lt;12</a:t>
            </a:r>
          </a:p>
        </p:txBody>
      </p:sp>
      <p:sp>
        <p:nvSpPr>
          <p:cNvPr id="23575" name="ZoneTexte 46">
            <a:extLst>
              <a:ext uri="{FF2B5EF4-FFF2-40B4-BE49-F238E27FC236}">
                <a16:creationId xmlns:a16="http://schemas.microsoft.com/office/drawing/2014/main" id="{749B9BCC-7828-3C92-39CE-AFC5418A5ECA}"/>
              </a:ext>
            </a:extLst>
          </p:cNvPr>
          <p:cNvSpPr txBox="1">
            <a:spLocks noChangeArrowheads="1"/>
          </p:cNvSpPr>
          <p:nvPr/>
        </p:nvSpPr>
        <p:spPr bwMode="auto">
          <a:xfrm>
            <a:off x="3659189" y="928688"/>
            <a:ext cx="176053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sz="2000">
                <a:solidFill>
                  <a:schemeClr val="accent2"/>
                </a:solidFill>
                <a:latin typeface="Arial" panose="020B0604020202020204" pitchFamily="34" charset="0"/>
                <a:cs typeface="Arial" panose="020B0604020202020204" pitchFamily="34" charset="0"/>
              </a:rPr>
              <a:t>&gt;100.000.000</a:t>
            </a:r>
          </a:p>
        </p:txBody>
      </p:sp>
      <p:sp>
        <p:nvSpPr>
          <p:cNvPr id="48" name="Text Box 3">
            <a:extLst>
              <a:ext uri="{FF2B5EF4-FFF2-40B4-BE49-F238E27FC236}">
                <a16:creationId xmlns:a16="http://schemas.microsoft.com/office/drawing/2014/main" id="{644AE642-A518-5056-CC37-3CB54F262B64}"/>
              </a:ext>
            </a:extLst>
          </p:cNvPr>
          <p:cNvSpPr txBox="1">
            <a:spLocks noChangeArrowheads="1"/>
          </p:cNvSpPr>
          <p:nvPr/>
        </p:nvSpPr>
        <p:spPr bwMode="auto">
          <a:xfrm>
            <a:off x="5591176" y="1084263"/>
            <a:ext cx="3673475" cy="400050"/>
          </a:xfrm>
          <a:prstGeom prst="rect">
            <a:avLst/>
          </a:prstGeom>
          <a:solidFill>
            <a:schemeClr val="accent6">
              <a:lumMod val="20000"/>
              <a:lumOff val="80000"/>
            </a:schemeClr>
          </a:solidFill>
          <a:ln w="9525">
            <a:solidFill>
              <a:schemeClr val="tx1"/>
            </a:solidFill>
            <a:miter lim="800000"/>
            <a:headEnd/>
            <a:tailEnd/>
          </a:ln>
          <a:effec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sz="2000" b="1">
                <a:effectLst>
                  <a:outerShdw blurRad="38100" dist="38100" dir="2700000" algn="tl">
                    <a:srgbClr val="FFFFFF"/>
                  </a:outerShdw>
                </a:effectLst>
                <a:latin typeface="Arial" panose="020B0604020202020204" pitchFamily="34" charset="0"/>
                <a:cs typeface="Arial" panose="020B0604020202020204" pitchFamily="34" charset="0"/>
              </a:rPr>
              <a:t>Infection chronique AgHBe+</a:t>
            </a:r>
          </a:p>
        </p:txBody>
      </p:sp>
      <p:sp>
        <p:nvSpPr>
          <p:cNvPr id="49" name="Text Box 3">
            <a:extLst>
              <a:ext uri="{FF2B5EF4-FFF2-40B4-BE49-F238E27FC236}">
                <a16:creationId xmlns:a16="http://schemas.microsoft.com/office/drawing/2014/main" id="{925C594D-9048-CBF4-45F5-116A99D7ED4B}"/>
              </a:ext>
            </a:extLst>
          </p:cNvPr>
          <p:cNvSpPr txBox="1">
            <a:spLocks noChangeArrowheads="1"/>
          </p:cNvSpPr>
          <p:nvPr/>
        </p:nvSpPr>
        <p:spPr bwMode="auto">
          <a:xfrm>
            <a:off x="4367214" y="2349500"/>
            <a:ext cx="4249737" cy="400050"/>
          </a:xfrm>
          <a:prstGeom prst="rect">
            <a:avLst/>
          </a:prstGeom>
          <a:solidFill>
            <a:schemeClr val="accent6">
              <a:lumMod val="20000"/>
              <a:lumOff val="80000"/>
            </a:schemeClr>
          </a:solidFill>
          <a:ln w="9525">
            <a:solidFill>
              <a:schemeClr val="tx1"/>
            </a:solidFill>
            <a:miter lim="800000"/>
            <a:headEnd/>
            <a:tailEnd/>
          </a:ln>
          <a:effec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sz="2000" b="1">
                <a:effectLst>
                  <a:outerShdw blurRad="38100" dist="38100" dir="2700000" algn="tl">
                    <a:srgbClr val="FFFFFF"/>
                  </a:outerShdw>
                </a:effectLst>
                <a:latin typeface="Arial" panose="020B0604020202020204" pitchFamily="34" charset="0"/>
                <a:cs typeface="Arial" panose="020B0604020202020204" pitchFamily="34" charset="0"/>
              </a:rPr>
              <a:t>Hépatite chronique AgHBe+/-</a:t>
            </a:r>
          </a:p>
        </p:txBody>
      </p:sp>
      <p:sp>
        <p:nvSpPr>
          <p:cNvPr id="50" name="Text Box 3">
            <a:extLst>
              <a:ext uri="{FF2B5EF4-FFF2-40B4-BE49-F238E27FC236}">
                <a16:creationId xmlns:a16="http://schemas.microsoft.com/office/drawing/2014/main" id="{3A658F98-7DD1-E251-2F68-ED2B4A2566FB}"/>
              </a:ext>
            </a:extLst>
          </p:cNvPr>
          <p:cNvSpPr txBox="1">
            <a:spLocks noChangeArrowheads="1"/>
          </p:cNvSpPr>
          <p:nvPr/>
        </p:nvSpPr>
        <p:spPr bwMode="auto">
          <a:xfrm>
            <a:off x="4367213" y="4829175"/>
            <a:ext cx="4087812" cy="400050"/>
          </a:xfrm>
          <a:prstGeom prst="rect">
            <a:avLst/>
          </a:prstGeom>
          <a:solidFill>
            <a:schemeClr val="accent6">
              <a:lumMod val="20000"/>
              <a:lumOff val="80000"/>
            </a:schemeClr>
          </a:solidFill>
          <a:ln w="9525">
            <a:solidFill>
              <a:schemeClr val="tx1"/>
            </a:solidFill>
            <a:miter lim="800000"/>
            <a:headEnd/>
            <a:tailEnd/>
          </a:ln>
          <a:effec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sz="2000" b="1">
                <a:effectLst>
                  <a:outerShdw blurRad="38100" dist="38100" dir="2700000" algn="tl">
                    <a:srgbClr val="FFFFFF"/>
                  </a:outerShdw>
                </a:effectLst>
                <a:latin typeface="Arial" panose="020B0604020202020204" pitchFamily="34" charset="0"/>
                <a:cs typeface="Arial" panose="020B0604020202020204" pitchFamily="34" charset="0"/>
              </a:rPr>
              <a:t>Infection chronique AgHBe-</a:t>
            </a:r>
          </a:p>
        </p:txBody>
      </p:sp>
      <p:sp>
        <p:nvSpPr>
          <p:cNvPr id="5" name="Flèche vers le bas 4">
            <a:extLst>
              <a:ext uri="{FF2B5EF4-FFF2-40B4-BE49-F238E27FC236}">
                <a16:creationId xmlns:a16="http://schemas.microsoft.com/office/drawing/2014/main" id="{65F0C0A9-78AC-3B33-5BD2-25B7373362D4}"/>
              </a:ext>
            </a:extLst>
          </p:cNvPr>
          <p:cNvSpPr>
            <a:spLocks noChangeArrowheads="1"/>
          </p:cNvSpPr>
          <p:nvPr/>
        </p:nvSpPr>
        <p:spPr bwMode="auto">
          <a:xfrm>
            <a:off x="1774826" y="1341438"/>
            <a:ext cx="936625" cy="5040312"/>
          </a:xfrm>
          <a:prstGeom prst="downArrow">
            <a:avLst>
              <a:gd name="adj1" fmla="val 50000"/>
              <a:gd name="adj2" fmla="val 50002"/>
            </a:avLst>
          </a:prstGeom>
          <a:gradFill rotWithShape="1">
            <a:gsLst>
              <a:gs pos="0">
                <a:srgbClr val="85FFDB"/>
              </a:gs>
              <a:gs pos="100000">
                <a:srgbClr val="00EBA8"/>
              </a:gs>
            </a:gsLst>
            <a:lin ang="5400000"/>
          </a:gradFill>
          <a:ln w="9525">
            <a:solidFill>
              <a:srgbClr val="00CC98"/>
            </a:solidFill>
            <a:miter lim="800000"/>
            <a:headEnd/>
            <a:tailEnd/>
          </a:ln>
          <a:effectLst>
            <a:outerShdw blurRad="40000" dist="23000" dir="5400000" rotWithShape="0">
              <a:srgbClr val="808080">
                <a:alpha val="34999"/>
              </a:srgbClr>
            </a:outerShdw>
          </a:effectLst>
        </p:spPr>
        <p:txBody>
          <a:bodyPr anchor="ctr"/>
          <a:lstStyle/>
          <a:p>
            <a:pPr algn="ctr">
              <a:defRPr/>
            </a:pPr>
            <a:endParaRPr lang="fr-FR">
              <a:solidFill>
                <a:schemeClr val="lt1"/>
              </a:solidFill>
              <a:latin typeface="Arial"/>
              <a:cs typeface="Arial"/>
            </a:endParaRPr>
          </a:p>
        </p:txBody>
      </p:sp>
      <p:sp>
        <p:nvSpPr>
          <p:cNvPr id="55" name="Text Box 42">
            <a:extLst>
              <a:ext uri="{FF2B5EF4-FFF2-40B4-BE49-F238E27FC236}">
                <a16:creationId xmlns:a16="http://schemas.microsoft.com/office/drawing/2014/main" id="{1E15A966-3E4B-90DA-E586-446F35F1E9B8}"/>
              </a:ext>
            </a:extLst>
          </p:cNvPr>
          <p:cNvSpPr txBox="1">
            <a:spLocks noChangeArrowheads="1"/>
          </p:cNvSpPr>
          <p:nvPr/>
        </p:nvSpPr>
        <p:spPr bwMode="auto">
          <a:xfrm>
            <a:off x="1992313" y="115888"/>
            <a:ext cx="1136650" cy="830262"/>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sz="1600">
                <a:solidFill>
                  <a:schemeClr val="accent2"/>
                </a:solidFill>
                <a:effectLst>
                  <a:outerShdw blurRad="38100" dist="38100" dir="2700000" algn="tl">
                    <a:srgbClr val="C0C0C0"/>
                  </a:outerShdw>
                </a:effectLst>
                <a:latin typeface="Arial" panose="020B0604020202020204" pitchFamily="34" charset="0"/>
                <a:cs typeface="Arial" panose="020B0604020202020204" pitchFamily="34" charset="0"/>
              </a:rPr>
              <a:t>Charge </a:t>
            </a:r>
          </a:p>
          <a:p>
            <a:pPr eaLnBrk="1" hangingPunct="1"/>
            <a:r>
              <a:rPr lang="fr-FR" altLang="fr-FR" sz="1600">
                <a:solidFill>
                  <a:schemeClr val="accent2"/>
                </a:solidFill>
                <a:effectLst>
                  <a:outerShdw blurRad="38100" dist="38100" dir="2700000" algn="tl">
                    <a:srgbClr val="C0C0C0"/>
                  </a:outerShdw>
                </a:effectLst>
                <a:latin typeface="Arial" panose="020B0604020202020204" pitchFamily="34" charset="0"/>
                <a:cs typeface="Arial" panose="020B0604020202020204" pitchFamily="34" charset="0"/>
              </a:rPr>
              <a:t>virale</a:t>
            </a:r>
          </a:p>
          <a:p>
            <a:pPr eaLnBrk="1" hangingPunct="1"/>
            <a:r>
              <a:rPr lang="fr-FR" altLang="fr-FR" sz="1600">
                <a:solidFill>
                  <a:schemeClr val="accent2"/>
                </a:solidFill>
                <a:effectLst>
                  <a:outerShdw blurRad="38100" dist="38100" dir="2700000" algn="tl">
                    <a:srgbClr val="C0C0C0"/>
                  </a:outerShdw>
                </a:effectLst>
                <a:latin typeface="Arial" panose="020B0604020202020204" pitchFamily="34" charset="0"/>
                <a:cs typeface="Arial" panose="020B0604020202020204" pitchFamily="34" charset="0"/>
              </a:rPr>
              <a:t>Log UI/mL</a:t>
            </a:r>
          </a:p>
        </p:txBody>
      </p:sp>
      <p:sp>
        <p:nvSpPr>
          <p:cNvPr id="54" name="Text Box 41">
            <a:extLst>
              <a:ext uri="{FF2B5EF4-FFF2-40B4-BE49-F238E27FC236}">
                <a16:creationId xmlns:a16="http://schemas.microsoft.com/office/drawing/2014/main" id="{396D5347-F055-1E94-7BE6-A956210F0889}"/>
              </a:ext>
            </a:extLst>
          </p:cNvPr>
          <p:cNvSpPr txBox="1">
            <a:spLocks noChangeArrowheads="1"/>
          </p:cNvSpPr>
          <p:nvPr/>
        </p:nvSpPr>
        <p:spPr bwMode="auto">
          <a:xfrm>
            <a:off x="3935414" y="6092826"/>
            <a:ext cx="4575175" cy="708025"/>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sz="2000">
                <a:effectLst>
                  <a:outerShdw blurRad="38100" dist="38100" dir="2700000" algn="tl">
                    <a:srgbClr val="C0C0C0"/>
                  </a:outerShdw>
                </a:effectLst>
                <a:latin typeface="Arial" panose="020B0604020202020204" pitchFamily="34" charset="0"/>
                <a:cs typeface="Arial" panose="020B0604020202020204" pitchFamily="34" charset="0"/>
              </a:rPr>
              <a:t>Perte de l’</a:t>
            </a:r>
            <a:r>
              <a:rPr lang="fr-FR" altLang="ja-JP" sz="2000">
                <a:effectLst>
                  <a:outerShdw blurRad="38100" dist="38100" dir="2700000" algn="tl">
                    <a:srgbClr val="C0C0C0"/>
                  </a:outerShdw>
                </a:effectLst>
                <a:latin typeface="Arial" panose="020B0604020202020204" pitchFamily="34" charset="0"/>
                <a:cs typeface="Arial" panose="020B0604020202020204" pitchFamily="34" charset="0"/>
              </a:rPr>
              <a:t>AgHBs voire séroconversion</a:t>
            </a:r>
          </a:p>
          <a:p>
            <a:pPr eaLnBrk="1" hangingPunct="1"/>
            <a:r>
              <a:rPr lang="fr-FR" altLang="fr-FR" sz="2000">
                <a:effectLst>
                  <a:outerShdw blurRad="38100" dist="38100" dir="2700000" algn="tl">
                    <a:srgbClr val="C0C0C0"/>
                  </a:outerShdw>
                </a:effectLst>
                <a:latin typeface="Arial" panose="020B0604020202020204" pitchFamily="34" charset="0"/>
                <a:cs typeface="Arial" panose="020B0604020202020204" pitchFamily="34" charset="0"/>
              </a:rPr>
              <a:t>Anti-HBs</a:t>
            </a:r>
          </a:p>
        </p:txBody>
      </p:sp>
      <p:sp>
        <p:nvSpPr>
          <p:cNvPr id="23582" name="Line 36">
            <a:extLst>
              <a:ext uri="{FF2B5EF4-FFF2-40B4-BE49-F238E27FC236}">
                <a16:creationId xmlns:a16="http://schemas.microsoft.com/office/drawing/2014/main" id="{1E1A0212-0BDB-65DD-56CA-C84DCBE20004}"/>
              </a:ext>
            </a:extLst>
          </p:cNvPr>
          <p:cNvSpPr>
            <a:spLocks noChangeShapeType="1"/>
          </p:cNvSpPr>
          <p:nvPr/>
        </p:nvSpPr>
        <p:spPr bwMode="auto">
          <a:xfrm>
            <a:off x="3648076" y="4292600"/>
            <a:ext cx="6911975" cy="0"/>
          </a:xfrm>
          <a:prstGeom prst="line">
            <a:avLst/>
          </a:prstGeom>
          <a:noFill/>
          <a:ln w="28575">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endParaRPr lang="fr-FR"/>
          </a:p>
        </p:txBody>
      </p:sp>
      <p:sp>
        <p:nvSpPr>
          <p:cNvPr id="23583" name="ZoneTexte 131">
            <a:extLst>
              <a:ext uri="{FF2B5EF4-FFF2-40B4-BE49-F238E27FC236}">
                <a16:creationId xmlns:a16="http://schemas.microsoft.com/office/drawing/2014/main" id="{EC615428-1DE7-2A65-D975-F86303E38677}"/>
              </a:ext>
            </a:extLst>
          </p:cNvPr>
          <p:cNvSpPr txBox="1">
            <a:spLocks noChangeArrowheads="1"/>
          </p:cNvSpPr>
          <p:nvPr/>
        </p:nvSpPr>
        <p:spPr bwMode="auto">
          <a:xfrm rot="16200000">
            <a:off x="-171450" y="3575051"/>
            <a:ext cx="478631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b="1">
                <a:latin typeface="Arial" panose="020B0604020202020204" pitchFamily="34" charset="0"/>
                <a:cs typeface="Arial" panose="020B0604020202020204" pitchFamily="34" charset="0"/>
              </a:rPr>
              <a:t>Immunité spécifique croissante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a:extLst>
              <a:ext uri="{FF2B5EF4-FFF2-40B4-BE49-F238E27FC236}">
                <a16:creationId xmlns:a16="http://schemas.microsoft.com/office/drawing/2014/main" id="{832B2E7E-EBDA-4724-3D4E-1CEAEBE0222F}"/>
              </a:ext>
            </a:extLst>
          </p:cNvPr>
          <p:cNvSpPr>
            <a:spLocks noChangeArrowheads="1"/>
          </p:cNvSpPr>
          <p:nvPr/>
        </p:nvSpPr>
        <p:spPr bwMode="auto">
          <a:xfrm>
            <a:off x="3151189" y="6351589"/>
            <a:ext cx="320675"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r>
              <a:rPr lang="fr-FR" altLang="fr-FR" sz="1800" b="1">
                <a:latin typeface="Arial" panose="020B0604020202020204" pitchFamily="34" charset="0"/>
                <a:cs typeface="Arial" panose="020B0604020202020204" pitchFamily="34" charset="0"/>
              </a:rPr>
              <a:t>1</a:t>
            </a:r>
          </a:p>
        </p:txBody>
      </p:sp>
      <p:sp>
        <p:nvSpPr>
          <p:cNvPr id="30722" name="Rectangle 8">
            <a:extLst>
              <a:ext uri="{FF2B5EF4-FFF2-40B4-BE49-F238E27FC236}">
                <a16:creationId xmlns:a16="http://schemas.microsoft.com/office/drawing/2014/main" id="{2A8B7D86-1B18-F5B0-04C1-C6B0C023BB77}"/>
              </a:ext>
            </a:extLst>
          </p:cNvPr>
          <p:cNvSpPr>
            <a:spLocks noChangeArrowheads="1"/>
          </p:cNvSpPr>
          <p:nvPr/>
        </p:nvSpPr>
        <p:spPr bwMode="auto">
          <a:xfrm>
            <a:off x="3087689" y="5645151"/>
            <a:ext cx="439737"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r>
              <a:rPr lang="fr-FR" altLang="fr-FR" sz="1800" b="1">
                <a:latin typeface="Arial" panose="020B0604020202020204" pitchFamily="34" charset="0"/>
                <a:cs typeface="Arial" panose="020B0604020202020204" pitchFamily="34" charset="0"/>
              </a:rPr>
              <a:t>10</a:t>
            </a:r>
          </a:p>
        </p:txBody>
      </p:sp>
      <p:sp>
        <p:nvSpPr>
          <p:cNvPr id="30723" name="Rectangle 9">
            <a:extLst>
              <a:ext uri="{FF2B5EF4-FFF2-40B4-BE49-F238E27FC236}">
                <a16:creationId xmlns:a16="http://schemas.microsoft.com/office/drawing/2014/main" id="{E5639B33-CEBA-40A0-4965-75B515E24EEF}"/>
              </a:ext>
            </a:extLst>
          </p:cNvPr>
          <p:cNvSpPr>
            <a:spLocks noChangeArrowheads="1"/>
          </p:cNvSpPr>
          <p:nvPr/>
        </p:nvSpPr>
        <p:spPr bwMode="auto">
          <a:xfrm>
            <a:off x="3038476" y="4881563"/>
            <a:ext cx="525463"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r>
              <a:rPr lang="fr-FR" altLang="fr-FR" sz="1800" b="1">
                <a:latin typeface="Arial" panose="020B0604020202020204" pitchFamily="34" charset="0"/>
                <a:cs typeface="Arial" panose="020B0604020202020204" pitchFamily="34" charset="0"/>
              </a:rPr>
              <a:t>10</a:t>
            </a:r>
            <a:r>
              <a:rPr lang="fr-FR" altLang="fr-FR" sz="1800" b="1" baseline="30000">
                <a:latin typeface="Arial" panose="020B0604020202020204" pitchFamily="34" charset="0"/>
                <a:cs typeface="Arial" panose="020B0604020202020204" pitchFamily="34" charset="0"/>
              </a:rPr>
              <a:t>2</a:t>
            </a:r>
            <a:endParaRPr lang="fr-FR" altLang="fr-FR" sz="1800" b="1">
              <a:latin typeface="Arial" panose="020B0604020202020204" pitchFamily="34" charset="0"/>
              <a:cs typeface="Arial" panose="020B0604020202020204" pitchFamily="34" charset="0"/>
            </a:endParaRPr>
          </a:p>
        </p:txBody>
      </p:sp>
      <p:sp>
        <p:nvSpPr>
          <p:cNvPr id="30724" name="Rectangle 10">
            <a:extLst>
              <a:ext uri="{FF2B5EF4-FFF2-40B4-BE49-F238E27FC236}">
                <a16:creationId xmlns:a16="http://schemas.microsoft.com/office/drawing/2014/main" id="{323AF22E-E626-4C61-309E-B55D810D8ABA}"/>
              </a:ext>
            </a:extLst>
          </p:cNvPr>
          <p:cNvSpPr>
            <a:spLocks noChangeArrowheads="1"/>
          </p:cNvSpPr>
          <p:nvPr/>
        </p:nvSpPr>
        <p:spPr bwMode="auto">
          <a:xfrm>
            <a:off x="3038476" y="4117976"/>
            <a:ext cx="525463"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r>
              <a:rPr lang="fr-FR" altLang="fr-FR" sz="1800" b="1">
                <a:latin typeface="Arial" panose="020B0604020202020204" pitchFamily="34" charset="0"/>
                <a:cs typeface="Arial" panose="020B0604020202020204" pitchFamily="34" charset="0"/>
              </a:rPr>
              <a:t>10</a:t>
            </a:r>
            <a:r>
              <a:rPr lang="fr-FR" altLang="fr-FR" sz="1800" b="1" baseline="30000">
                <a:latin typeface="Arial" panose="020B0604020202020204" pitchFamily="34" charset="0"/>
                <a:cs typeface="Arial" panose="020B0604020202020204" pitchFamily="34" charset="0"/>
              </a:rPr>
              <a:t>3</a:t>
            </a:r>
            <a:endParaRPr lang="fr-FR" altLang="fr-FR" sz="1800" b="1">
              <a:latin typeface="Arial" panose="020B0604020202020204" pitchFamily="34" charset="0"/>
              <a:cs typeface="Arial" panose="020B0604020202020204" pitchFamily="34" charset="0"/>
            </a:endParaRPr>
          </a:p>
        </p:txBody>
      </p:sp>
      <p:sp>
        <p:nvSpPr>
          <p:cNvPr id="30725" name="Rectangle 11">
            <a:extLst>
              <a:ext uri="{FF2B5EF4-FFF2-40B4-BE49-F238E27FC236}">
                <a16:creationId xmlns:a16="http://schemas.microsoft.com/office/drawing/2014/main" id="{416AD412-E75D-314A-AFE2-590D33EBDFA6}"/>
              </a:ext>
            </a:extLst>
          </p:cNvPr>
          <p:cNvSpPr>
            <a:spLocks noChangeArrowheads="1"/>
          </p:cNvSpPr>
          <p:nvPr/>
        </p:nvSpPr>
        <p:spPr bwMode="auto">
          <a:xfrm>
            <a:off x="3038476" y="3354388"/>
            <a:ext cx="525463"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r>
              <a:rPr lang="fr-FR" altLang="fr-FR" sz="1800" b="1">
                <a:latin typeface="Arial" panose="020B0604020202020204" pitchFamily="34" charset="0"/>
                <a:cs typeface="Arial" panose="020B0604020202020204" pitchFamily="34" charset="0"/>
              </a:rPr>
              <a:t>10</a:t>
            </a:r>
            <a:r>
              <a:rPr lang="fr-FR" altLang="fr-FR" sz="1800" b="1" baseline="30000">
                <a:latin typeface="Arial" panose="020B0604020202020204" pitchFamily="34" charset="0"/>
                <a:cs typeface="Arial" panose="020B0604020202020204" pitchFamily="34" charset="0"/>
              </a:rPr>
              <a:t>4</a:t>
            </a:r>
            <a:endParaRPr lang="fr-FR" altLang="fr-FR" sz="1800" b="1">
              <a:latin typeface="Arial" panose="020B0604020202020204" pitchFamily="34" charset="0"/>
              <a:cs typeface="Arial" panose="020B0604020202020204" pitchFamily="34" charset="0"/>
            </a:endParaRPr>
          </a:p>
        </p:txBody>
      </p:sp>
      <p:sp>
        <p:nvSpPr>
          <p:cNvPr id="30726" name="Rectangle 12">
            <a:extLst>
              <a:ext uri="{FF2B5EF4-FFF2-40B4-BE49-F238E27FC236}">
                <a16:creationId xmlns:a16="http://schemas.microsoft.com/office/drawing/2014/main" id="{F3C2466C-ABA3-D893-9DAE-BBE42AFC54A7}"/>
              </a:ext>
            </a:extLst>
          </p:cNvPr>
          <p:cNvSpPr>
            <a:spLocks noChangeArrowheads="1"/>
          </p:cNvSpPr>
          <p:nvPr/>
        </p:nvSpPr>
        <p:spPr bwMode="auto">
          <a:xfrm>
            <a:off x="3038476" y="2590801"/>
            <a:ext cx="525463"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r>
              <a:rPr lang="fr-FR" altLang="fr-FR" sz="1800" b="1">
                <a:latin typeface="Arial" panose="020B0604020202020204" pitchFamily="34" charset="0"/>
                <a:cs typeface="Arial" panose="020B0604020202020204" pitchFamily="34" charset="0"/>
              </a:rPr>
              <a:t>10</a:t>
            </a:r>
            <a:r>
              <a:rPr lang="fr-FR" altLang="fr-FR" sz="1800" b="1" baseline="30000">
                <a:latin typeface="Arial" panose="020B0604020202020204" pitchFamily="34" charset="0"/>
                <a:cs typeface="Arial" panose="020B0604020202020204" pitchFamily="34" charset="0"/>
              </a:rPr>
              <a:t>5</a:t>
            </a:r>
            <a:endParaRPr lang="fr-FR" altLang="fr-FR" sz="1800" b="1">
              <a:latin typeface="Arial" panose="020B0604020202020204" pitchFamily="34" charset="0"/>
              <a:cs typeface="Arial" panose="020B0604020202020204" pitchFamily="34" charset="0"/>
            </a:endParaRPr>
          </a:p>
        </p:txBody>
      </p:sp>
      <p:sp>
        <p:nvSpPr>
          <p:cNvPr id="30727" name="Rectangle 13">
            <a:extLst>
              <a:ext uri="{FF2B5EF4-FFF2-40B4-BE49-F238E27FC236}">
                <a16:creationId xmlns:a16="http://schemas.microsoft.com/office/drawing/2014/main" id="{201BD39E-5683-F650-6145-C5AACF130C0F}"/>
              </a:ext>
            </a:extLst>
          </p:cNvPr>
          <p:cNvSpPr>
            <a:spLocks noChangeArrowheads="1"/>
          </p:cNvSpPr>
          <p:nvPr/>
        </p:nvSpPr>
        <p:spPr bwMode="auto">
          <a:xfrm>
            <a:off x="3038476" y="1827213"/>
            <a:ext cx="525463"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r>
              <a:rPr lang="fr-FR" altLang="fr-FR" sz="1800" b="1">
                <a:latin typeface="Arial" panose="020B0604020202020204" pitchFamily="34" charset="0"/>
                <a:cs typeface="Arial" panose="020B0604020202020204" pitchFamily="34" charset="0"/>
              </a:rPr>
              <a:t>10</a:t>
            </a:r>
            <a:r>
              <a:rPr lang="fr-FR" altLang="fr-FR" sz="1800" b="1" baseline="30000">
                <a:latin typeface="Arial" panose="020B0604020202020204" pitchFamily="34" charset="0"/>
                <a:cs typeface="Arial" panose="020B0604020202020204" pitchFamily="34" charset="0"/>
              </a:rPr>
              <a:t>6</a:t>
            </a:r>
            <a:endParaRPr lang="fr-FR" altLang="fr-FR" sz="1800" b="1">
              <a:latin typeface="Arial" panose="020B0604020202020204" pitchFamily="34" charset="0"/>
              <a:cs typeface="Arial" panose="020B0604020202020204" pitchFamily="34" charset="0"/>
            </a:endParaRPr>
          </a:p>
        </p:txBody>
      </p:sp>
      <p:sp>
        <p:nvSpPr>
          <p:cNvPr id="30728" name="Rectangle 14">
            <a:extLst>
              <a:ext uri="{FF2B5EF4-FFF2-40B4-BE49-F238E27FC236}">
                <a16:creationId xmlns:a16="http://schemas.microsoft.com/office/drawing/2014/main" id="{3A1B5DC2-4F9A-71D3-DA4A-F9C85A8EB92F}"/>
              </a:ext>
            </a:extLst>
          </p:cNvPr>
          <p:cNvSpPr>
            <a:spLocks noChangeArrowheads="1"/>
          </p:cNvSpPr>
          <p:nvPr/>
        </p:nvSpPr>
        <p:spPr bwMode="auto">
          <a:xfrm>
            <a:off x="3038476" y="1063626"/>
            <a:ext cx="525463"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r>
              <a:rPr lang="fr-FR" altLang="fr-FR" sz="1800" b="1">
                <a:latin typeface="Arial" panose="020B0604020202020204" pitchFamily="34" charset="0"/>
                <a:cs typeface="Arial" panose="020B0604020202020204" pitchFamily="34" charset="0"/>
              </a:rPr>
              <a:t>10</a:t>
            </a:r>
            <a:r>
              <a:rPr lang="fr-FR" altLang="fr-FR" sz="1800" b="1" baseline="30000">
                <a:latin typeface="Arial" panose="020B0604020202020204" pitchFamily="34" charset="0"/>
                <a:cs typeface="Arial" panose="020B0604020202020204" pitchFamily="34" charset="0"/>
              </a:rPr>
              <a:t>7</a:t>
            </a:r>
            <a:endParaRPr lang="fr-FR" altLang="fr-FR" sz="1800" b="1">
              <a:latin typeface="Arial" panose="020B0604020202020204" pitchFamily="34" charset="0"/>
              <a:cs typeface="Arial" panose="020B0604020202020204" pitchFamily="34" charset="0"/>
            </a:endParaRPr>
          </a:p>
        </p:txBody>
      </p:sp>
      <p:sp>
        <p:nvSpPr>
          <p:cNvPr id="30729" name="Rectangle 15">
            <a:extLst>
              <a:ext uri="{FF2B5EF4-FFF2-40B4-BE49-F238E27FC236}">
                <a16:creationId xmlns:a16="http://schemas.microsoft.com/office/drawing/2014/main" id="{9EE23168-5C1A-549E-D559-8A532B08C4A2}"/>
              </a:ext>
            </a:extLst>
          </p:cNvPr>
          <p:cNvSpPr>
            <a:spLocks noChangeArrowheads="1"/>
          </p:cNvSpPr>
          <p:nvPr/>
        </p:nvSpPr>
        <p:spPr bwMode="auto">
          <a:xfrm>
            <a:off x="3038476" y="300038"/>
            <a:ext cx="525463"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r>
              <a:rPr lang="fr-FR" altLang="fr-FR" sz="1800" b="1">
                <a:latin typeface="Arial" panose="020B0604020202020204" pitchFamily="34" charset="0"/>
                <a:cs typeface="Arial" panose="020B0604020202020204" pitchFamily="34" charset="0"/>
              </a:rPr>
              <a:t>10</a:t>
            </a:r>
            <a:r>
              <a:rPr lang="fr-FR" altLang="fr-FR" sz="1800" b="1" baseline="30000">
                <a:latin typeface="Arial" panose="020B0604020202020204" pitchFamily="34" charset="0"/>
                <a:cs typeface="Arial" panose="020B0604020202020204" pitchFamily="34" charset="0"/>
              </a:rPr>
              <a:t>8</a:t>
            </a:r>
            <a:endParaRPr lang="fr-FR" altLang="fr-FR" sz="1800" b="1">
              <a:latin typeface="Arial" panose="020B0604020202020204" pitchFamily="34" charset="0"/>
              <a:cs typeface="Arial" panose="020B0604020202020204" pitchFamily="34" charset="0"/>
            </a:endParaRPr>
          </a:p>
        </p:txBody>
      </p:sp>
      <p:grpSp>
        <p:nvGrpSpPr>
          <p:cNvPr id="30730" name="Group 16">
            <a:extLst>
              <a:ext uri="{FF2B5EF4-FFF2-40B4-BE49-F238E27FC236}">
                <a16:creationId xmlns:a16="http://schemas.microsoft.com/office/drawing/2014/main" id="{B54751BC-E5AB-E552-AAC1-8D4497E7C52E}"/>
              </a:ext>
            </a:extLst>
          </p:cNvPr>
          <p:cNvGrpSpPr>
            <a:grpSpLocks/>
          </p:cNvGrpSpPr>
          <p:nvPr/>
        </p:nvGrpSpPr>
        <p:grpSpPr bwMode="auto">
          <a:xfrm>
            <a:off x="3514725" y="71438"/>
            <a:ext cx="268288" cy="6515100"/>
            <a:chOff x="1099" y="0"/>
            <a:chExt cx="190" cy="4104"/>
          </a:xfrm>
        </p:grpSpPr>
        <p:sp>
          <p:nvSpPr>
            <p:cNvPr id="30764" name="Line 17">
              <a:extLst>
                <a:ext uri="{FF2B5EF4-FFF2-40B4-BE49-F238E27FC236}">
                  <a16:creationId xmlns:a16="http://schemas.microsoft.com/office/drawing/2014/main" id="{D8821BF9-02F7-7104-11AA-7BBA85A047E8}"/>
                </a:ext>
              </a:extLst>
            </p:cNvPr>
            <p:cNvSpPr>
              <a:spLocks noChangeShapeType="1"/>
            </p:cNvSpPr>
            <p:nvPr/>
          </p:nvSpPr>
          <p:spPr bwMode="auto">
            <a:xfrm flipH="1">
              <a:off x="1194" y="0"/>
              <a:ext cx="0" cy="4104"/>
            </a:xfrm>
            <a:prstGeom prst="line">
              <a:avLst/>
            </a:prstGeom>
            <a:noFill/>
            <a:ln w="76200" cmpd="tri">
              <a:solidFill>
                <a:schemeClr val="tx1"/>
              </a:solidFill>
              <a:round/>
              <a:headEnd type="triangle" w="med" len="me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30765" name="Line 18">
              <a:extLst>
                <a:ext uri="{FF2B5EF4-FFF2-40B4-BE49-F238E27FC236}">
                  <a16:creationId xmlns:a16="http://schemas.microsoft.com/office/drawing/2014/main" id="{110BDEFD-19F3-894C-C26E-3589FA96D458}"/>
                </a:ext>
              </a:extLst>
            </p:cNvPr>
            <p:cNvSpPr>
              <a:spLocks noChangeShapeType="1"/>
            </p:cNvSpPr>
            <p:nvPr/>
          </p:nvSpPr>
          <p:spPr bwMode="auto">
            <a:xfrm>
              <a:off x="1099" y="4096"/>
              <a:ext cx="19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30766" name="Line 19">
              <a:extLst>
                <a:ext uri="{FF2B5EF4-FFF2-40B4-BE49-F238E27FC236}">
                  <a16:creationId xmlns:a16="http://schemas.microsoft.com/office/drawing/2014/main" id="{87FF551A-BF85-61ED-AB78-B27A46530663}"/>
                </a:ext>
              </a:extLst>
            </p:cNvPr>
            <p:cNvSpPr>
              <a:spLocks noChangeShapeType="1"/>
            </p:cNvSpPr>
            <p:nvPr/>
          </p:nvSpPr>
          <p:spPr bwMode="auto">
            <a:xfrm>
              <a:off x="1099" y="3855"/>
              <a:ext cx="19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30767" name="Line 20">
              <a:extLst>
                <a:ext uri="{FF2B5EF4-FFF2-40B4-BE49-F238E27FC236}">
                  <a16:creationId xmlns:a16="http://schemas.microsoft.com/office/drawing/2014/main" id="{D91282FC-401B-8738-7173-5DEEA86D7D99}"/>
                </a:ext>
              </a:extLst>
            </p:cNvPr>
            <p:cNvSpPr>
              <a:spLocks noChangeShapeType="1"/>
            </p:cNvSpPr>
            <p:nvPr/>
          </p:nvSpPr>
          <p:spPr bwMode="auto">
            <a:xfrm>
              <a:off x="1099" y="3615"/>
              <a:ext cx="19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30768" name="Line 21">
              <a:extLst>
                <a:ext uri="{FF2B5EF4-FFF2-40B4-BE49-F238E27FC236}">
                  <a16:creationId xmlns:a16="http://schemas.microsoft.com/office/drawing/2014/main" id="{91FBF217-B9E7-D270-A9DB-4C4009D7A9E9}"/>
                </a:ext>
              </a:extLst>
            </p:cNvPr>
            <p:cNvSpPr>
              <a:spLocks noChangeShapeType="1"/>
            </p:cNvSpPr>
            <p:nvPr/>
          </p:nvSpPr>
          <p:spPr bwMode="auto">
            <a:xfrm>
              <a:off x="1099" y="3374"/>
              <a:ext cx="19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30769" name="Line 22">
              <a:extLst>
                <a:ext uri="{FF2B5EF4-FFF2-40B4-BE49-F238E27FC236}">
                  <a16:creationId xmlns:a16="http://schemas.microsoft.com/office/drawing/2014/main" id="{A556E8CA-0AAD-F805-57CF-54C510CEC47F}"/>
                </a:ext>
              </a:extLst>
            </p:cNvPr>
            <p:cNvSpPr>
              <a:spLocks noChangeShapeType="1"/>
            </p:cNvSpPr>
            <p:nvPr/>
          </p:nvSpPr>
          <p:spPr bwMode="auto">
            <a:xfrm>
              <a:off x="1099" y="3134"/>
              <a:ext cx="19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30770" name="Line 23">
              <a:extLst>
                <a:ext uri="{FF2B5EF4-FFF2-40B4-BE49-F238E27FC236}">
                  <a16:creationId xmlns:a16="http://schemas.microsoft.com/office/drawing/2014/main" id="{C17651C5-34C2-75A5-B4ED-861F15E1C723}"/>
                </a:ext>
              </a:extLst>
            </p:cNvPr>
            <p:cNvSpPr>
              <a:spLocks noChangeShapeType="1"/>
            </p:cNvSpPr>
            <p:nvPr/>
          </p:nvSpPr>
          <p:spPr bwMode="auto">
            <a:xfrm>
              <a:off x="1099" y="2893"/>
              <a:ext cx="19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30771" name="Line 24">
              <a:extLst>
                <a:ext uri="{FF2B5EF4-FFF2-40B4-BE49-F238E27FC236}">
                  <a16:creationId xmlns:a16="http://schemas.microsoft.com/office/drawing/2014/main" id="{3E41D42A-8D69-6647-72D1-DE02D8D6A262}"/>
                </a:ext>
              </a:extLst>
            </p:cNvPr>
            <p:cNvSpPr>
              <a:spLocks noChangeShapeType="1"/>
            </p:cNvSpPr>
            <p:nvPr/>
          </p:nvSpPr>
          <p:spPr bwMode="auto">
            <a:xfrm>
              <a:off x="1099" y="2653"/>
              <a:ext cx="19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30772" name="Line 25">
              <a:extLst>
                <a:ext uri="{FF2B5EF4-FFF2-40B4-BE49-F238E27FC236}">
                  <a16:creationId xmlns:a16="http://schemas.microsoft.com/office/drawing/2014/main" id="{2B242DB2-1618-FBDD-0981-3BB0D231F7F3}"/>
                </a:ext>
              </a:extLst>
            </p:cNvPr>
            <p:cNvSpPr>
              <a:spLocks noChangeShapeType="1"/>
            </p:cNvSpPr>
            <p:nvPr/>
          </p:nvSpPr>
          <p:spPr bwMode="auto">
            <a:xfrm>
              <a:off x="1099" y="2412"/>
              <a:ext cx="19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30773" name="Line 26">
              <a:extLst>
                <a:ext uri="{FF2B5EF4-FFF2-40B4-BE49-F238E27FC236}">
                  <a16:creationId xmlns:a16="http://schemas.microsoft.com/office/drawing/2014/main" id="{40DB3FE2-2165-BFE6-900B-017025FED30A}"/>
                </a:ext>
              </a:extLst>
            </p:cNvPr>
            <p:cNvSpPr>
              <a:spLocks noChangeShapeType="1"/>
            </p:cNvSpPr>
            <p:nvPr/>
          </p:nvSpPr>
          <p:spPr bwMode="auto">
            <a:xfrm>
              <a:off x="1099" y="2172"/>
              <a:ext cx="19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30774" name="Line 27">
              <a:extLst>
                <a:ext uri="{FF2B5EF4-FFF2-40B4-BE49-F238E27FC236}">
                  <a16:creationId xmlns:a16="http://schemas.microsoft.com/office/drawing/2014/main" id="{CC5C0DAB-ADE3-B7F9-1347-2FE9BEEBADEA}"/>
                </a:ext>
              </a:extLst>
            </p:cNvPr>
            <p:cNvSpPr>
              <a:spLocks noChangeShapeType="1"/>
            </p:cNvSpPr>
            <p:nvPr/>
          </p:nvSpPr>
          <p:spPr bwMode="auto">
            <a:xfrm>
              <a:off x="1099" y="1931"/>
              <a:ext cx="19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30775" name="Line 28">
              <a:extLst>
                <a:ext uri="{FF2B5EF4-FFF2-40B4-BE49-F238E27FC236}">
                  <a16:creationId xmlns:a16="http://schemas.microsoft.com/office/drawing/2014/main" id="{E5C4D5DA-76A6-28F4-EBBC-84C87710374A}"/>
                </a:ext>
              </a:extLst>
            </p:cNvPr>
            <p:cNvSpPr>
              <a:spLocks noChangeShapeType="1"/>
            </p:cNvSpPr>
            <p:nvPr/>
          </p:nvSpPr>
          <p:spPr bwMode="auto">
            <a:xfrm>
              <a:off x="1099" y="1691"/>
              <a:ext cx="19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30776" name="Line 29">
              <a:extLst>
                <a:ext uri="{FF2B5EF4-FFF2-40B4-BE49-F238E27FC236}">
                  <a16:creationId xmlns:a16="http://schemas.microsoft.com/office/drawing/2014/main" id="{4351CDF7-C3C3-E242-B460-1D40D76D0AA4}"/>
                </a:ext>
              </a:extLst>
            </p:cNvPr>
            <p:cNvSpPr>
              <a:spLocks noChangeShapeType="1"/>
            </p:cNvSpPr>
            <p:nvPr/>
          </p:nvSpPr>
          <p:spPr bwMode="auto">
            <a:xfrm>
              <a:off x="1099" y="1450"/>
              <a:ext cx="19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30777" name="Line 30">
              <a:extLst>
                <a:ext uri="{FF2B5EF4-FFF2-40B4-BE49-F238E27FC236}">
                  <a16:creationId xmlns:a16="http://schemas.microsoft.com/office/drawing/2014/main" id="{C5D456E5-2016-D5F4-B65F-05E59DE1BE3E}"/>
                </a:ext>
              </a:extLst>
            </p:cNvPr>
            <p:cNvSpPr>
              <a:spLocks noChangeShapeType="1"/>
            </p:cNvSpPr>
            <p:nvPr/>
          </p:nvSpPr>
          <p:spPr bwMode="auto">
            <a:xfrm>
              <a:off x="1099" y="1210"/>
              <a:ext cx="19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30778" name="Line 31">
              <a:extLst>
                <a:ext uri="{FF2B5EF4-FFF2-40B4-BE49-F238E27FC236}">
                  <a16:creationId xmlns:a16="http://schemas.microsoft.com/office/drawing/2014/main" id="{B1C92C3E-51E6-8F24-BC70-D149EE52AA5D}"/>
                </a:ext>
              </a:extLst>
            </p:cNvPr>
            <p:cNvSpPr>
              <a:spLocks noChangeShapeType="1"/>
            </p:cNvSpPr>
            <p:nvPr/>
          </p:nvSpPr>
          <p:spPr bwMode="auto">
            <a:xfrm>
              <a:off x="1099" y="969"/>
              <a:ext cx="19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30779" name="Line 32">
              <a:extLst>
                <a:ext uri="{FF2B5EF4-FFF2-40B4-BE49-F238E27FC236}">
                  <a16:creationId xmlns:a16="http://schemas.microsoft.com/office/drawing/2014/main" id="{ABEA8156-5B9E-24C9-BB20-D231875376D8}"/>
                </a:ext>
              </a:extLst>
            </p:cNvPr>
            <p:cNvSpPr>
              <a:spLocks noChangeShapeType="1"/>
            </p:cNvSpPr>
            <p:nvPr/>
          </p:nvSpPr>
          <p:spPr bwMode="auto">
            <a:xfrm>
              <a:off x="1099" y="729"/>
              <a:ext cx="19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30780" name="Line 33">
              <a:extLst>
                <a:ext uri="{FF2B5EF4-FFF2-40B4-BE49-F238E27FC236}">
                  <a16:creationId xmlns:a16="http://schemas.microsoft.com/office/drawing/2014/main" id="{DF3852D4-2CF1-257E-E3FF-4C6138A47F0F}"/>
                </a:ext>
              </a:extLst>
            </p:cNvPr>
            <p:cNvSpPr>
              <a:spLocks noChangeShapeType="1"/>
            </p:cNvSpPr>
            <p:nvPr/>
          </p:nvSpPr>
          <p:spPr bwMode="auto">
            <a:xfrm>
              <a:off x="1099" y="488"/>
              <a:ext cx="19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30781" name="Line 34">
              <a:extLst>
                <a:ext uri="{FF2B5EF4-FFF2-40B4-BE49-F238E27FC236}">
                  <a16:creationId xmlns:a16="http://schemas.microsoft.com/office/drawing/2014/main" id="{63F15259-E6CA-617E-D58A-4805B8E153F2}"/>
                </a:ext>
              </a:extLst>
            </p:cNvPr>
            <p:cNvSpPr>
              <a:spLocks noChangeShapeType="1"/>
            </p:cNvSpPr>
            <p:nvPr/>
          </p:nvSpPr>
          <p:spPr bwMode="auto">
            <a:xfrm>
              <a:off x="1099" y="248"/>
              <a:ext cx="19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grpSp>
      <p:sp>
        <p:nvSpPr>
          <p:cNvPr id="2083" name="Text Box 35">
            <a:extLst>
              <a:ext uri="{FF2B5EF4-FFF2-40B4-BE49-F238E27FC236}">
                <a16:creationId xmlns:a16="http://schemas.microsoft.com/office/drawing/2014/main" id="{2E8F7EDB-97B0-150A-34FE-C84742C4B4F2}"/>
              </a:ext>
            </a:extLst>
          </p:cNvPr>
          <p:cNvSpPr txBox="1">
            <a:spLocks noChangeArrowheads="1"/>
          </p:cNvSpPr>
          <p:nvPr/>
        </p:nvSpPr>
        <p:spPr bwMode="auto">
          <a:xfrm>
            <a:off x="3863975" y="317500"/>
            <a:ext cx="2921000" cy="4000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sz="2000">
                <a:effectLst>
                  <a:outerShdw blurRad="38100" dist="38100" dir="2700000" algn="tl">
                    <a:srgbClr val="C0C0C0"/>
                  </a:outerShdw>
                </a:effectLst>
                <a:latin typeface="Arial" panose="020B0604020202020204" pitchFamily="34" charset="0"/>
                <a:cs typeface="Arial" panose="020B0604020202020204" pitchFamily="34" charset="0"/>
              </a:rPr>
              <a:t>Charges virales élevées</a:t>
            </a:r>
          </a:p>
        </p:txBody>
      </p:sp>
      <p:sp>
        <p:nvSpPr>
          <p:cNvPr id="30732" name="Line 36">
            <a:extLst>
              <a:ext uri="{FF2B5EF4-FFF2-40B4-BE49-F238E27FC236}">
                <a16:creationId xmlns:a16="http://schemas.microsoft.com/office/drawing/2014/main" id="{99314CF6-A14D-EAAE-C28D-6CFEEACFB7EE}"/>
              </a:ext>
            </a:extLst>
          </p:cNvPr>
          <p:cNvSpPr>
            <a:spLocks noChangeShapeType="1"/>
          </p:cNvSpPr>
          <p:nvPr/>
        </p:nvSpPr>
        <p:spPr bwMode="auto">
          <a:xfrm>
            <a:off x="3648076" y="1412875"/>
            <a:ext cx="6911975" cy="0"/>
          </a:xfrm>
          <a:prstGeom prst="line">
            <a:avLst/>
          </a:prstGeom>
          <a:noFill/>
          <a:ln w="28575">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endParaRPr lang="fr-FR"/>
          </a:p>
        </p:txBody>
      </p:sp>
      <p:sp>
        <p:nvSpPr>
          <p:cNvPr id="30733" name="Line 37">
            <a:extLst>
              <a:ext uri="{FF2B5EF4-FFF2-40B4-BE49-F238E27FC236}">
                <a16:creationId xmlns:a16="http://schemas.microsoft.com/office/drawing/2014/main" id="{CEFCBC03-7CD2-52CA-B720-C67CF33B2F5C}"/>
              </a:ext>
            </a:extLst>
          </p:cNvPr>
          <p:cNvSpPr>
            <a:spLocks noChangeShapeType="1"/>
          </p:cNvSpPr>
          <p:nvPr/>
        </p:nvSpPr>
        <p:spPr bwMode="auto">
          <a:xfrm>
            <a:off x="3781426" y="3505201"/>
            <a:ext cx="6778625" cy="68263"/>
          </a:xfrm>
          <a:prstGeom prst="line">
            <a:avLst/>
          </a:prstGeom>
          <a:noFill/>
          <a:ln w="28575">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endParaRPr lang="fr-FR"/>
          </a:p>
        </p:txBody>
      </p:sp>
      <p:sp>
        <p:nvSpPr>
          <p:cNvPr id="2086" name="Text Box 38">
            <a:extLst>
              <a:ext uri="{FF2B5EF4-FFF2-40B4-BE49-F238E27FC236}">
                <a16:creationId xmlns:a16="http://schemas.microsoft.com/office/drawing/2014/main" id="{7FE0F546-84DC-80AA-F319-DE4BE665D2C7}"/>
              </a:ext>
            </a:extLst>
          </p:cNvPr>
          <p:cNvSpPr txBox="1">
            <a:spLocks noChangeArrowheads="1"/>
          </p:cNvSpPr>
          <p:nvPr/>
        </p:nvSpPr>
        <p:spPr bwMode="auto">
          <a:xfrm>
            <a:off x="4106863" y="4221163"/>
            <a:ext cx="2779712" cy="4000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sz="2000">
                <a:effectLst>
                  <a:outerShdw blurRad="38100" dist="38100" dir="2700000" algn="tl">
                    <a:srgbClr val="C0C0C0"/>
                  </a:outerShdw>
                </a:effectLst>
                <a:latin typeface="Arial" panose="020B0604020202020204" pitchFamily="34" charset="0"/>
                <a:cs typeface="Arial" panose="020B0604020202020204" pitchFamily="34" charset="0"/>
              </a:rPr>
              <a:t>Charges virales faibles</a:t>
            </a:r>
          </a:p>
        </p:txBody>
      </p:sp>
      <p:sp>
        <p:nvSpPr>
          <p:cNvPr id="2087" name="Text Box 39">
            <a:extLst>
              <a:ext uri="{FF2B5EF4-FFF2-40B4-BE49-F238E27FC236}">
                <a16:creationId xmlns:a16="http://schemas.microsoft.com/office/drawing/2014/main" id="{0FAFB152-7905-4223-03FE-3E260C2A8F5D}"/>
              </a:ext>
            </a:extLst>
          </p:cNvPr>
          <p:cNvSpPr txBox="1">
            <a:spLocks noChangeArrowheads="1"/>
          </p:cNvSpPr>
          <p:nvPr/>
        </p:nvSpPr>
        <p:spPr bwMode="auto">
          <a:xfrm>
            <a:off x="3792539" y="1628775"/>
            <a:ext cx="3648075" cy="4000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sz="2000">
                <a:effectLst>
                  <a:outerShdw blurRad="38100" dist="38100" dir="2700000" algn="tl">
                    <a:srgbClr val="C0C0C0"/>
                  </a:outerShdw>
                </a:effectLst>
                <a:latin typeface="Arial" panose="020B0604020202020204" pitchFamily="34" charset="0"/>
                <a:cs typeface="Arial" panose="020B0604020202020204" pitchFamily="34" charset="0"/>
              </a:rPr>
              <a:t>Charges virales intermédiaires</a:t>
            </a:r>
          </a:p>
        </p:txBody>
      </p:sp>
      <p:sp>
        <p:nvSpPr>
          <p:cNvPr id="30736" name="Line 40">
            <a:extLst>
              <a:ext uri="{FF2B5EF4-FFF2-40B4-BE49-F238E27FC236}">
                <a16:creationId xmlns:a16="http://schemas.microsoft.com/office/drawing/2014/main" id="{4D7A50EC-2390-4CAC-3085-BC2B0926D4F6}"/>
              </a:ext>
            </a:extLst>
          </p:cNvPr>
          <p:cNvSpPr>
            <a:spLocks noChangeShapeType="1"/>
          </p:cNvSpPr>
          <p:nvPr/>
        </p:nvSpPr>
        <p:spPr bwMode="auto">
          <a:xfrm>
            <a:off x="3648076" y="5557838"/>
            <a:ext cx="6911975" cy="31750"/>
          </a:xfrm>
          <a:prstGeom prst="line">
            <a:avLst/>
          </a:prstGeom>
          <a:noFill/>
          <a:ln w="28575">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endParaRPr lang="fr-FR"/>
          </a:p>
        </p:txBody>
      </p:sp>
      <p:sp>
        <p:nvSpPr>
          <p:cNvPr id="2089" name="Text Box 41">
            <a:extLst>
              <a:ext uri="{FF2B5EF4-FFF2-40B4-BE49-F238E27FC236}">
                <a16:creationId xmlns:a16="http://schemas.microsoft.com/office/drawing/2014/main" id="{AA2DB900-E8D5-6B59-FBD2-CFFFD7760DF1}"/>
              </a:ext>
            </a:extLst>
          </p:cNvPr>
          <p:cNvSpPr txBox="1">
            <a:spLocks noChangeArrowheads="1"/>
          </p:cNvSpPr>
          <p:nvPr/>
        </p:nvSpPr>
        <p:spPr bwMode="auto">
          <a:xfrm>
            <a:off x="4106863" y="5589588"/>
            <a:ext cx="3549650" cy="4000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sz="2000">
                <a:effectLst>
                  <a:outerShdw blurRad="38100" dist="38100" dir="2700000" algn="tl">
                    <a:srgbClr val="C0C0C0"/>
                  </a:outerShdw>
                </a:effectLst>
                <a:latin typeface="Arial" panose="020B0604020202020204" pitchFamily="34" charset="0"/>
                <a:cs typeface="Arial" panose="020B0604020202020204" pitchFamily="34" charset="0"/>
              </a:rPr>
              <a:t>Charges virales indétectables</a:t>
            </a:r>
          </a:p>
        </p:txBody>
      </p:sp>
      <p:sp>
        <p:nvSpPr>
          <p:cNvPr id="30738" name="Rectangle 43">
            <a:extLst>
              <a:ext uri="{FF2B5EF4-FFF2-40B4-BE49-F238E27FC236}">
                <a16:creationId xmlns:a16="http://schemas.microsoft.com/office/drawing/2014/main" id="{1BC6E4DD-D8DD-A225-1D55-D7AFAC458CF0}"/>
              </a:ext>
            </a:extLst>
          </p:cNvPr>
          <p:cNvSpPr>
            <a:spLocks noChangeArrowheads="1"/>
          </p:cNvSpPr>
          <p:nvPr/>
        </p:nvSpPr>
        <p:spPr bwMode="auto">
          <a:xfrm>
            <a:off x="2641601" y="-315913"/>
            <a:ext cx="8207375" cy="11144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lIns="90487" tIns="44450" rIns="90487" bIns="44450"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3600">
                <a:latin typeface="Trebuchet MS" panose="020B0703020202090204" pitchFamily="34" charset="0"/>
              </a:rPr>
              <a:t>Histoire du VHB chronique</a:t>
            </a:r>
          </a:p>
        </p:txBody>
      </p:sp>
      <p:sp>
        <p:nvSpPr>
          <p:cNvPr id="30739" name="ZoneTexte 43">
            <a:extLst>
              <a:ext uri="{FF2B5EF4-FFF2-40B4-BE49-F238E27FC236}">
                <a16:creationId xmlns:a16="http://schemas.microsoft.com/office/drawing/2014/main" id="{5A858DC4-99CA-81E0-8846-0F14622CA34A}"/>
              </a:ext>
            </a:extLst>
          </p:cNvPr>
          <p:cNvSpPr txBox="1">
            <a:spLocks noChangeArrowheads="1"/>
          </p:cNvSpPr>
          <p:nvPr/>
        </p:nvSpPr>
        <p:spPr bwMode="auto">
          <a:xfrm>
            <a:off x="3675064" y="3141663"/>
            <a:ext cx="9683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sz="2000">
                <a:solidFill>
                  <a:schemeClr val="accent2"/>
                </a:solidFill>
                <a:latin typeface="Arial" panose="020B0604020202020204" pitchFamily="34" charset="0"/>
                <a:cs typeface="Arial" panose="020B0604020202020204" pitchFamily="34" charset="0"/>
              </a:rPr>
              <a:t>20.000</a:t>
            </a:r>
          </a:p>
        </p:txBody>
      </p:sp>
      <p:sp>
        <p:nvSpPr>
          <p:cNvPr id="30740" name="ZoneTexte 44">
            <a:extLst>
              <a:ext uri="{FF2B5EF4-FFF2-40B4-BE49-F238E27FC236}">
                <a16:creationId xmlns:a16="http://schemas.microsoft.com/office/drawing/2014/main" id="{9D6C1DB2-18B0-5BBA-BC63-6C7176545588}"/>
              </a:ext>
            </a:extLst>
          </p:cNvPr>
          <p:cNvSpPr txBox="1">
            <a:spLocks noChangeArrowheads="1"/>
          </p:cNvSpPr>
          <p:nvPr/>
        </p:nvSpPr>
        <p:spPr bwMode="auto">
          <a:xfrm>
            <a:off x="3678239" y="3933825"/>
            <a:ext cx="9048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sz="2000">
                <a:solidFill>
                  <a:schemeClr val="accent2"/>
                </a:solidFill>
                <a:latin typeface="Arial" panose="020B0604020202020204" pitchFamily="34" charset="0"/>
                <a:cs typeface="Arial" panose="020B0604020202020204" pitchFamily="34" charset="0"/>
              </a:rPr>
              <a:t>&lt;2000</a:t>
            </a:r>
          </a:p>
        </p:txBody>
      </p:sp>
      <p:sp>
        <p:nvSpPr>
          <p:cNvPr id="30741" name="ZoneTexte 45">
            <a:extLst>
              <a:ext uri="{FF2B5EF4-FFF2-40B4-BE49-F238E27FC236}">
                <a16:creationId xmlns:a16="http://schemas.microsoft.com/office/drawing/2014/main" id="{F0821889-A0B8-786F-78F9-35C7C4346EE4}"/>
              </a:ext>
            </a:extLst>
          </p:cNvPr>
          <p:cNvSpPr txBox="1">
            <a:spLocks noChangeArrowheads="1"/>
          </p:cNvSpPr>
          <p:nvPr/>
        </p:nvSpPr>
        <p:spPr bwMode="auto">
          <a:xfrm>
            <a:off x="3733801" y="5127625"/>
            <a:ext cx="61912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sz="2000">
                <a:solidFill>
                  <a:schemeClr val="accent2"/>
                </a:solidFill>
                <a:latin typeface="Arial" panose="020B0604020202020204" pitchFamily="34" charset="0"/>
                <a:cs typeface="Arial" panose="020B0604020202020204" pitchFamily="34" charset="0"/>
              </a:rPr>
              <a:t>&lt;12</a:t>
            </a:r>
          </a:p>
        </p:txBody>
      </p:sp>
      <p:sp>
        <p:nvSpPr>
          <p:cNvPr id="30742" name="ZoneTexte 46">
            <a:extLst>
              <a:ext uri="{FF2B5EF4-FFF2-40B4-BE49-F238E27FC236}">
                <a16:creationId xmlns:a16="http://schemas.microsoft.com/office/drawing/2014/main" id="{67C4B60D-D4FC-305E-22C8-9F5AE2B00AA7}"/>
              </a:ext>
            </a:extLst>
          </p:cNvPr>
          <p:cNvSpPr txBox="1">
            <a:spLocks noChangeArrowheads="1"/>
          </p:cNvSpPr>
          <p:nvPr/>
        </p:nvSpPr>
        <p:spPr bwMode="auto">
          <a:xfrm>
            <a:off x="3659189" y="609600"/>
            <a:ext cx="176053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sz="2000">
                <a:solidFill>
                  <a:schemeClr val="accent2"/>
                </a:solidFill>
                <a:latin typeface="Arial" panose="020B0604020202020204" pitchFamily="34" charset="0"/>
                <a:cs typeface="Arial" panose="020B0604020202020204" pitchFamily="34" charset="0"/>
              </a:rPr>
              <a:t>&gt;100.000.000</a:t>
            </a:r>
          </a:p>
        </p:txBody>
      </p:sp>
      <p:sp>
        <p:nvSpPr>
          <p:cNvPr id="48" name="Text Box 3">
            <a:extLst>
              <a:ext uri="{FF2B5EF4-FFF2-40B4-BE49-F238E27FC236}">
                <a16:creationId xmlns:a16="http://schemas.microsoft.com/office/drawing/2014/main" id="{C7563112-A58C-67E2-6354-EC0B412B180E}"/>
              </a:ext>
            </a:extLst>
          </p:cNvPr>
          <p:cNvSpPr txBox="1">
            <a:spLocks noChangeArrowheads="1"/>
          </p:cNvSpPr>
          <p:nvPr/>
        </p:nvSpPr>
        <p:spPr bwMode="auto">
          <a:xfrm>
            <a:off x="5591176" y="765175"/>
            <a:ext cx="3673475" cy="400050"/>
          </a:xfrm>
          <a:prstGeom prst="rect">
            <a:avLst/>
          </a:prstGeom>
          <a:solidFill>
            <a:schemeClr val="accent6">
              <a:lumMod val="20000"/>
              <a:lumOff val="80000"/>
            </a:schemeClr>
          </a:solidFill>
          <a:ln w="9525">
            <a:solidFill>
              <a:schemeClr val="tx1"/>
            </a:solidFill>
            <a:miter lim="800000"/>
            <a:headEnd/>
            <a:tailEnd/>
          </a:ln>
          <a:effec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sz="2000" b="1">
                <a:effectLst>
                  <a:outerShdw blurRad="38100" dist="38100" dir="2700000" algn="tl">
                    <a:srgbClr val="FFFFFF"/>
                  </a:outerShdw>
                </a:effectLst>
                <a:latin typeface="Arial" panose="020B0604020202020204" pitchFamily="34" charset="0"/>
                <a:cs typeface="Arial" panose="020B0604020202020204" pitchFamily="34" charset="0"/>
              </a:rPr>
              <a:t>Infection chronique AgHBe+</a:t>
            </a:r>
          </a:p>
        </p:txBody>
      </p:sp>
      <p:sp>
        <p:nvSpPr>
          <p:cNvPr id="49" name="Text Box 3">
            <a:extLst>
              <a:ext uri="{FF2B5EF4-FFF2-40B4-BE49-F238E27FC236}">
                <a16:creationId xmlns:a16="http://schemas.microsoft.com/office/drawing/2014/main" id="{DEA0D214-0AFB-5EB6-F4A6-94F1D70E36B0}"/>
              </a:ext>
            </a:extLst>
          </p:cNvPr>
          <p:cNvSpPr txBox="1">
            <a:spLocks noChangeArrowheads="1"/>
          </p:cNvSpPr>
          <p:nvPr/>
        </p:nvSpPr>
        <p:spPr bwMode="auto">
          <a:xfrm>
            <a:off x="4367214" y="2349500"/>
            <a:ext cx="4249737" cy="400050"/>
          </a:xfrm>
          <a:prstGeom prst="rect">
            <a:avLst/>
          </a:prstGeom>
          <a:solidFill>
            <a:schemeClr val="accent6">
              <a:lumMod val="20000"/>
              <a:lumOff val="80000"/>
            </a:schemeClr>
          </a:solidFill>
          <a:ln w="9525">
            <a:solidFill>
              <a:schemeClr val="tx1"/>
            </a:solidFill>
            <a:miter lim="800000"/>
            <a:headEnd/>
            <a:tailEnd/>
          </a:ln>
          <a:effec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sz="2000" b="1">
                <a:effectLst>
                  <a:outerShdw blurRad="38100" dist="38100" dir="2700000" algn="tl">
                    <a:srgbClr val="FFFFFF"/>
                  </a:outerShdw>
                </a:effectLst>
                <a:latin typeface="Arial" panose="020B0604020202020204" pitchFamily="34" charset="0"/>
                <a:cs typeface="Arial" panose="020B0604020202020204" pitchFamily="34" charset="0"/>
              </a:rPr>
              <a:t>Hépatite chronique AgHBe+/-</a:t>
            </a:r>
          </a:p>
        </p:txBody>
      </p:sp>
      <p:sp>
        <p:nvSpPr>
          <p:cNvPr id="50" name="Text Box 3">
            <a:extLst>
              <a:ext uri="{FF2B5EF4-FFF2-40B4-BE49-F238E27FC236}">
                <a16:creationId xmlns:a16="http://schemas.microsoft.com/office/drawing/2014/main" id="{131FA091-B222-4378-B0D2-F61E70C2EC32}"/>
              </a:ext>
            </a:extLst>
          </p:cNvPr>
          <p:cNvSpPr txBox="1">
            <a:spLocks noChangeArrowheads="1"/>
          </p:cNvSpPr>
          <p:nvPr/>
        </p:nvSpPr>
        <p:spPr bwMode="auto">
          <a:xfrm>
            <a:off x="4367213" y="4829175"/>
            <a:ext cx="4087812" cy="400050"/>
          </a:xfrm>
          <a:prstGeom prst="rect">
            <a:avLst/>
          </a:prstGeom>
          <a:solidFill>
            <a:schemeClr val="accent6">
              <a:lumMod val="20000"/>
              <a:lumOff val="80000"/>
            </a:schemeClr>
          </a:solidFill>
          <a:ln w="9525">
            <a:solidFill>
              <a:schemeClr val="tx1"/>
            </a:solidFill>
            <a:miter lim="800000"/>
            <a:headEnd/>
            <a:tailEnd/>
          </a:ln>
          <a:effec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sz="2000" b="1">
                <a:effectLst>
                  <a:outerShdw blurRad="38100" dist="38100" dir="2700000" algn="tl">
                    <a:srgbClr val="FFFFFF"/>
                  </a:outerShdw>
                </a:effectLst>
                <a:latin typeface="Arial" panose="020B0604020202020204" pitchFamily="34" charset="0"/>
                <a:cs typeface="Arial" panose="020B0604020202020204" pitchFamily="34" charset="0"/>
              </a:rPr>
              <a:t>Infection chronique AgHBe-</a:t>
            </a:r>
          </a:p>
        </p:txBody>
      </p:sp>
      <p:sp>
        <p:nvSpPr>
          <p:cNvPr id="55" name="Text Box 42">
            <a:extLst>
              <a:ext uri="{FF2B5EF4-FFF2-40B4-BE49-F238E27FC236}">
                <a16:creationId xmlns:a16="http://schemas.microsoft.com/office/drawing/2014/main" id="{FDF6ABF2-1B9D-E879-E7B9-9467FF08F946}"/>
              </a:ext>
            </a:extLst>
          </p:cNvPr>
          <p:cNvSpPr txBox="1">
            <a:spLocks noChangeArrowheads="1"/>
          </p:cNvSpPr>
          <p:nvPr/>
        </p:nvSpPr>
        <p:spPr bwMode="auto">
          <a:xfrm>
            <a:off x="1992313" y="115888"/>
            <a:ext cx="1136650" cy="830262"/>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sz="1600">
                <a:solidFill>
                  <a:schemeClr val="accent2"/>
                </a:solidFill>
                <a:effectLst>
                  <a:outerShdw blurRad="38100" dist="38100" dir="2700000" algn="tl">
                    <a:srgbClr val="C0C0C0"/>
                  </a:outerShdw>
                </a:effectLst>
                <a:latin typeface="Arial" panose="020B0604020202020204" pitchFamily="34" charset="0"/>
                <a:cs typeface="Arial" panose="020B0604020202020204" pitchFamily="34" charset="0"/>
              </a:rPr>
              <a:t>Charge </a:t>
            </a:r>
          </a:p>
          <a:p>
            <a:pPr eaLnBrk="1" hangingPunct="1"/>
            <a:r>
              <a:rPr lang="fr-FR" altLang="fr-FR" sz="1600">
                <a:solidFill>
                  <a:schemeClr val="accent2"/>
                </a:solidFill>
                <a:effectLst>
                  <a:outerShdw blurRad="38100" dist="38100" dir="2700000" algn="tl">
                    <a:srgbClr val="C0C0C0"/>
                  </a:outerShdw>
                </a:effectLst>
                <a:latin typeface="Arial" panose="020B0604020202020204" pitchFamily="34" charset="0"/>
                <a:cs typeface="Arial" panose="020B0604020202020204" pitchFamily="34" charset="0"/>
              </a:rPr>
              <a:t>virale</a:t>
            </a:r>
          </a:p>
          <a:p>
            <a:pPr eaLnBrk="1" hangingPunct="1"/>
            <a:r>
              <a:rPr lang="fr-FR" altLang="fr-FR" sz="1600">
                <a:solidFill>
                  <a:schemeClr val="accent2"/>
                </a:solidFill>
                <a:effectLst>
                  <a:outerShdw blurRad="38100" dist="38100" dir="2700000" algn="tl">
                    <a:srgbClr val="C0C0C0"/>
                  </a:outerShdw>
                </a:effectLst>
                <a:latin typeface="Arial" panose="020B0604020202020204" pitchFamily="34" charset="0"/>
                <a:cs typeface="Arial" panose="020B0604020202020204" pitchFamily="34" charset="0"/>
              </a:rPr>
              <a:t>Log UI/mL</a:t>
            </a:r>
          </a:p>
        </p:txBody>
      </p:sp>
      <p:sp>
        <p:nvSpPr>
          <p:cNvPr id="54" name="Text Box 41">
            <a:extLst>
              <a:ext uri="{FF2B5EF4-FFF2-40B4-BE49-F238E27FC236}">
                <a16:creationId xmlns:a16="http://schemas.microsoft.com/office/drawing/2014/main" id="{1D34D8F8-F55E-D12B-C876-F731F509CC35}"/>
              </a:ext>
            </a:extLst>
          </p:cNvPr>
          <p:cNvSpPr txBox="1">
            <a:spLocks noChangeArrowheads="1"/>
          </p:cNvSpPr>
          <p:nvPr/>
        </p:nvSpPr>
        <p:spPr bwMode="auto">
          <a:xfrm>
            <a:off x="3935414" y="6092826"/>
            <a:ext cx="4575175" cy="708025"/>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sz="2000">
                <a:effectLst>
                  <a:outerShdw blurRad="38100" dist="38100" dir="2700000" algn="tl">
                    <a:srgbClr val="C0C0C0"/>
                  </a:outerShdw>
                </a:effectLst>
                <a:latin typeface="Arial" panose="020B0604020202020204" pitchFamily="34" charset="0"/>
                <a:cs typeface="Arial" panose="020B0604020202020204" pitchFamily="34" charset="0"/>
              </a:rPr>
              <a:t>Perte de l’</a:t>
            </a:r>
            <a:r>
              <a:rPr lang="fr-FR" altLang="ja-JP" sz="2000">
                <a:effectLst>
                  <a:outerShdw blurRad="38100" dist="38100" dir="2700000" algn="tl">
                    <a:srgbClr val="C0C0C0"/>
                  </a:outerShdw>
                </a:effectLst>
                <a:latin typeface="Arial" panose="020B0604020202020204" pitchFamily="34" charset="0"/>
                <a:cs typeface="Arial" panose="020B0604020202020204" pitchFamily="34" charset="0"/>
              </a:rPr>
              <a:t>AgHBs voire séroconversion</a:t>
            </a:r>
          </a:p>
          <a:p>
            <a:pPr eaLnBrk="1" hangingPunct="1"/>
            <a:r>
              <a:rPr lang="fr-FR" altLang="fr-FR" sz="2000">
                <a:effectLst>
                  <a:outerShdw blurRad="38100" dist="38100" dir="2700000" algn="tl">
                    <a:srgbClr val="C0C0C0"/>
                  </a:outerShdw>
                </a:effectLst>
                <a:latin typeface="Arial" panose="020B0604020202020204" pitchFamily="34" charset="0"/>
                <a:cs typeface="Arial" panose="020B0604020202020204" pitchFamily="34" charset="0"/>
              </a:rPr>
              <a:t>Anti-HBs</a:t>
            </a:r>
          </a:p>
        </p:txBody>
      </p:sp>
      <p:sp>
        <p:nvSpPr>
          <p:cNvPr id="30748" name="Line 36">
            <a:extLst>
              <a:ext uri="{FF2B5EF4-FFF2-40B4-BE49-F238E27FC236}">
                <a16:creationId xmlns:a16="http://schemas.microsoft.com/office/drawing/2014/main" id="{CA191E2A-FB67-B8C0-5CDE-A3B4352CFB40}"/>
              </a:ext>
            </a:extLst>
          </p:cNvPr>
          <p:cNvSpPr>
            <a:spLocks noChangeShapeType="1"/>
          </p:cNvSpPr>
          <p:nvPr/>
        </p:nvSpPr>
        <p:spPr bwMode="auto">
          <a:xfrm>
            <a:off x="3648076" y="4292600"/>
            <a:ext cx="6911975" cy="0"/>
          </a:xfrm>
          <a:prstGeom prst="line">
            <a:avLst/>
          </a:prstGeom>
          <a:noFill/>
          <a:ln w="28575">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endParaRPr lang="fr-FR"/>
          </a:p>
        </p:txBody>
      </p:sp>
      <p:sp>
        <p:nvSpPr>
          <p:cNvPr id="3" name="Accolade fermante 2">
            <a:extLst>
              <a:ext uri="{FF2B5EF4-FFF2-40B4-BE49-F238E27FC236}">
                <a16:creationId xmlns:a16="http://schemas.microsoft.com/office/drawing/2014/main" id="{89E6B505-F631-11D3-D867-1920EA292A6D}"/>
              </a:ext>
            </a:extLst>
          </p:cNvPr>
          <p:cNvSpPr>
            <a:spLocks/>
          </p:cNvSpPr>
          <p:nvPr/>
        </p:nvSpPr>
        <p:spPr bwMode="auto">
          <a:xfrm>
            <a:off x="9784711" y="1484313"/>
            <a:ext cx="358775" cy="2736850"/>
          </a:xfrm>
          <a:prstGeom prst="rightBrace">
            <a:avLst>
              <a:gd name="adj1" fmla="val 8335"/>
              <a:gd name="adj2" fmla="val 50000"/>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fr-FR"/>
          </a:p>
        </p:txBody>
      </p:sp>
      <p:sp>
        <p:nvSpPr>
          <p:cNvPr id="30750" name="ZoneTexte 3">
            <a:extLst>
              <a:ext uri="{FF2B5EF4-FFF2-40B4-BE49-F238E27FC236}">
                <a16:creationId xmlns:a16="http://schemas.microsoft.com/office/drawing/2014/main" id="{220ECC6D-335B-1FBD-FEAE-1561B153BE86}"/>
              </a:ext>
            </a:extLst>
          </p:cNvPr>
          <p:cNvSpPr txBox="1">
            <a:spLocks noChangeArrowheads="1"/>
          </p:cNvSpPr>
          <p:nvPr/>
        </p:nvSpPr>
        <p:spPr bwMode="auto">
          <a:xfrm>
            <a:off x="10210511" y="2492375"/>
            <a:ext cx="1741132" cy="830997"/>
          </a:xfrm>
          <a:prstGeom prst="rect">
            <a:avLst/>
          </a:prstGeom>
          <a:noFill/>
          <a:ln w="9525">
            <a:solidFill>
              <a:srgbClr val="800000"/>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b="1" dirty="0">
                <a:solidFill>
                  <a:srgbClr val="800000"/>
                </a:solidFill>
                <a:latin typeface="Arial"/>
                <a:cs typeface="Arial"/>
              </a:rPr>
              <a:t>Traitement</a:t>
            </a:r>
          </a:p>
          <a:p>
            <a:pPr eaLnBrk="1" hangingPunct="1"/>
            <a:r>
              <a:rPr lang="fr-FR" altLang="fr-FR" b="1" dirty="0">
                <a:solidFill>
                  <a:srgbClr val="800000"/>
                </a:solidFill>
                <a:latin typeface="Arial"/>
                <a:cs typeface="Arial"/>
              </a:rPr>
              <a:t>antiviral</a:t>
            </a:r>
          </a:p>
        </p:txBody>
      </p:sp>
      <p:sp>
        <p:nvSpPr>
          <p:cNvPr id="30751" name="AutoShape 47">
            <a:extLst>
              <a:ext uri="{FF2B5EF4-FFF2-40B4-BE49-F238E27FC236}">
                <a16:creationId xmlns:a16="http://schemas.microsoft.com/office/drawing/2014/main" id="{6A9BA61F-6D0B-AFE4-7B6B-9B7D6064DC3C}"/>
              </a:ext>
            </a:extLst>
          </p:cNvPr>
          <p:cNvSpPr>
            <a:spLocks noChangeArrowheads="1"/>
          </p:cNvSpPr>
          <p:nvPr/>
        </p:nvSpPr>
        <p:spPr bwMode="auto">
          <a:xfrm>
            <a:off x="9336089" y="765176"/>
            <a:ext cx="288925" cy="1800225"/>
          </a:xfrm>
          <a:prstGeom prst="curvedLeftArrow">
            <a:avLst>
              <a:gd name="adj1" fmla="val 121269"/>
              <a:gd name="adj2" fmla="val 242596"/>
              <a:gd name="adj3" fmla="val 33333"/>
            </a:avLst>
          </a:prstGeom>
          <a:solidFill>
            <a:schemeClr val="tx1"/>
          </a:solidFill>
          <a:ln w="9525">
            <a:solidFill>
              <a:srgbClr val="000000"/>
            </a:solidFill>
            <a:miter lim="800000"/>
            <a:headEnd/>
            <a:tailEnd/>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fr-FR" altLang="fr-FR"/>
          </a:p>
        </p:txBody>
      </p:sp>
      <p:grpSp>
        <p:nvGrpSpPr>
          <p:cNvPr id="57" name="Group 49">
            <a:extLst>
              <a:ext uri="{FF2B5EF4-FFF2-40B4-BE49-F238E27FC236}">
                <a16:creationId xmlns:a16="http://schemas.microsoft.com/office/drawing/2014/main" id="{141D782E-DC05-2340-C3AA-19B6AE5ADD80}"/>
              </a:ext>
            </a:extLst>
          </p:cNvPr>
          <p:cNvGrpSpPr>
            <a:grpSpLocks/>
          </p:cNvGrpSpPr>
          <p:nvPr/>
        </p:nvGrpSpPr>
        <p:grpSpPr bwMode="auto">
          <a:xfrm>
            <a:off x="5303838" y="2492375"/>
            <a:ext cx="4032250" cy="2819400"/>
            <a:chOff x="2971" y="2069"/>
            <a:chExt cx="2540" cy="1776"/>
          </a:xfrm>
        </p:grpSpPr>
        <p:sp>
          <p:nvSpPr>
            <p:cNvPr id="30761" name="AutoShape 50">
              <a:extLst>
                <a:ext uri="{FF2B5EF4-FFF2-40B4-BE49-F238E27FC236}">
                  <a16:creationId xmlns:a16="http://schemas.microsoft.com/office/drawing/2014/main" id="{38C55954-AF15-6838-3AF7-3BE1E1842A89}"/>
                </a:ext>
              </a:extLst>
            </p:cNvPr>
            <p:cNvSpPr>
              <a:spLocks noChangeArrowheads="1"/>
            </p:cNvSpPr>
            <p:nvPr/>
          </p:nvSpPr>
          <p:spPr bwMode="auto">
            <a:xfrm>
              <a:off x="5084" y="2069"/>
              <a:ext cx="427" cy="864"/>
            </a:xfrm>
            <a:prstGeom prst="curvedLeftArrow">
              <a:avLst>
                <a:gd name="adj1" fmla="val 32693"/>
                <a:gd name="adj2" fmla="val 80937"/>
                <a:gd name="adj3" fmla="val 33333"/>
              </a:avLst>
            </a:prstGeom>
            <a:solidFill>
              <a:schemeClr val="tx1"/>
            </a:solidFill>
            <a:ln w="9525">
              <a:solidFill>
                <a:srgbClr val="000000"/>
              </a:solidFill>
              <a:miter lim="800000"/>
              <a:headEnd/>
              <a:tailEnd/>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fr-FR" altLang="fr-FR"/>
            </a:p>
          </p:txBody>
        </p:sp>
        <p:sp>
          <p:nvSpPr>
            <p:cNvPr id="30762" name="AutoShape 51">
              <a:extLst>
                <a:ext uri="{FF2B5EF4-FFF2-40B4-BE49-F238E27FC236}">
                  <a16:creationId xmlns:a16="http://schemas.microsoft.com/office/drawing/2014/main" id="{DBAC7C93-1F0C-F832-D38F-985515A64CA8}"/>
                </a:ext>
              </a:extLst>
            </p:cNvPr>
            <p:cNvSpPr>
              <a:spLocks noChangeArrowheads="1"/>
            </p:cNvSpPr>
            <p:nvPr/>
          </p:nvSpPr>
          <p:spPr bwMode="auto">
            <a:xfrm>
              <a:off x="4956" y="2981"/>
              <a:ext cx="427" cy="864"/>
            </a:xfrm>
            <a:prstGeom prst="curvedLeftArrow">
              <a:avLst>
                <a:gd name="adj1" fmla="val 32693"/>
                <a:gd name="adj2" fmla="val 80937"/>
                <a:gd name="adj3" fmla="val 33333"/>
              </a:avLst>
            </a:prstGeom>
            <a:solidFill>
              <a:schemeClr val="tx1"/>
            </a:solidFill>
            <a:ln w="9525">
              <a:solidFill>
                <a:srgbClr val="000000"/>
              </a:solidFill>
              <a:miter lim="800000"/>
              <a:headEnd/>
              <a:tailEnd/>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fr-FR" altLang="fr-FR"/>
            </a:p>
          </p:txBody>
        </p:sp>
        <p:sp>
          <p:nvSpPr>
            <p:cNvPr id="60" name="Text Box 52">
              <a:extLst>
                <a:ext uri="{FF2B5EF4-FFF2-40B4-BE49-F238E27FC236}">
                  <a16:creationId xmlns:a16="http://schemas.microsoft.com/office/drawing/2014/main" id="{6E147B94-468E-44EC-E63C-87F6BF632EB5}"/>
                </a:ext>
              </a:extLst>
            </p:cNvPr>
            <p:cNvSpPr txBox="1">
              <a:spLocks noChangeArrowheads="1"/>
            </p:cNvSpPr>
            <p:nvPr/>
          </p:nvSpPr>
          <p:spPr bwMode="auto">
            <a:xfrm>
              <a:off x="2971" y="3022"/>
              <a:ext cx="2041" cy="523"/>
            </a:xfrm>
            <a:prstGeom prst="rect">
              <a:avLst/>
            </a:prstGeom>
            <a:gradFill rotWithShape="1">
              <a:gsLst>
                <a:gs pos="0">
                  <a:schemeClr val="bg1">
                    <a:gamma/>
                    <a:shade val="46275"/>
                    <a:invGamma/>
                  </a:schemeClr>
                </a:gs>
                <a:gs pos="50000">
                  <a:schemeClr val="bg1"/>
                </a:gs>
                <a:gs pos="100000">
                  <a:schemeClr val="bg1">
                    <a:gamma/>
                    <a:shade val="46275"/>
                    <a:invGamma/>
                  </a:schemeClr>
                </a:gs>
              </a:gsLst>
              <a:lin ang="5400000" scaled="1"/>
            </a:gradFill>
            <a:ln w="9525">
              <a:solidFill>
                <a:srgbClr val="FF6600"/>
              </a:solidFill>
              <a:miter lim="800000"/>
              <a:headEnd/>
              <a:tailEnd/>
            </a:ln>
            <a:effec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b="1">
                  <a:solidFill>
                    <a:srgbClr val="FF6600"/>
                  </a:solidFill>
                  <a:effectLst>
                    <a:outerShdw blurRad="38100" dist="38100" dir="2700000" algn="tl">
                      <a:srgbClr val="000000"/>
                    </a:outerShdw>
                  </a:effectLst>
                  <a:latin typeface="Arial" panose="020B0604020202020204" pitchFamily="34" charset="0"/>
                  <a:cs typeface="Arial" panose="020B0604020202020204" pitchFamily="34" charset="0"/>
                </a:rPr>
                <a:t>Arrêt spontané</a:t>
              </a:r>
            </a:p>
            <a:p>
              <a:pPr eaLnBrk="1" hangingPunct="1"/>
              <a:r>
                <a:rPr lang="fr-FR" altLang="fr-FR" b="1">
                  <a:solidFill>
                    <a:srgbClr val="FF6600"/>
                  </a:solidFill>
                  <a:effectLst>
                    <a:outerShdw blurRad="38100" dist="38100" dir="2700000" algn="tl">
                      <a:srgbClr val="000000"/>
                    </a:outerShdw>
                  </a:effectLst>
                  <a:latin typeface="Arial" panose="020B0604020202020204" pitchFamily="34" charset="0"/>
                  <a:cs typeface="Arial" panose="020B0604020202020204" pitchFamily="34" charset="0"/>
                </a:rPr>
                <a:t>de replication</a:t>
              </a:r>
            </a:p>
          </p:txBody>
        </p:sp>
      </p:grpSp>
      <p:grpSp>
        <p:nvGrpSpPr>
          <p:cNvPr id="61" name="Group 2">
            <a:extLst>
              <a:ext uri="{FF2B5EF4-FFF2-40B4-BE49-F238E27FC236}">
                <a16:creationId xmlns:a16="http://schemas.microsoft.com/office/drawing/2014/main" id="{BAE53B9E-2BF3-54DE-BC46-283DFF859179}"/>
              </a:ext>
            </a:extLst>
          </p:cNvPr>
          <p:cNvGrpSpPr>
            <a:grpSpLocks/>
          </p:cNvGrpSpPr>
          <p:nvPr/>
        </p:nvGrpSpPr>
        <p:grpSpPr bwMode="auto">
          <a:xfrm>
            <a:off x="4224338" y="2924176"/>
            <a:ext cx="431800" cy="3025775"/>
            <a:chOff x="2522" y="1425"/>
            <a:chExt cx="292" cy="2173"/>
          </a:xfrm>
        </p:grpSpPr>
        <p:sp>
          <p:nvSpPr>
            <p:cNvPr id="30759" name="AutoShape 3">
              <a:extLst>
                <a:ext uri="{FF2B5EF4-FFF2-40B4-BE49-F238E27FC236}">
                  <a16:creationId xmlns:a16="http://schemas.microsoft.com/office/drawing/2014/main" id="{B840499C-318D-62D9-C45A-79EAB1CBC1EA}"/>
                </a:ext>
              </a:extLst>
            </p:cNvPr>
            <p:cNvSpPr>
              <a:spLocks noChangeArrowheads="1"/>
            </p:cNvSpPr>
            <p:nvPr/>
          </p:nvSpPr>
          <p:spPr bwMode="auto">
            <a:xfrm rot="9231625">
              <a:off x="2522" y="2009"/>
              <a:ext cx="292" cy="665"/>
            </a:xfrm>
            <a:prstGeom prst="curvedLeftArrow">
              <a:avLst>
                <a:gd name="adj1" fmla="val 56471"/>
                <a:gd name="adj2" fmla="val 112942"/>
                <a:gd name="adj3" fmla="val 33333"/>
              </a:avLst>
            </a:prstGeom>
            <a:solidFill>
              <a:schemeClr val="tx1"/>
            </a:solidFill>
            <a:ln w="9525">
              <a:solidFill>
                <a:srgbClr val="000000"/>
              </a:solidFill>
              <a:miter lim="800000"/>
              <a:headEnd/>
              <a:tailEnd/>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fr-FR" altLang="fr-FR"/>
            </a:p>
          </p:txBody>
        </p:sp>
        <p:sp>
          <p:nvSpPr>
            <p:cNvPr id="30760" name="AutoShape 5">
              <a:extLst>
                <a:ext uri="{FF2B5EF4-FFF2-40B4-BE49-F238E27FC236}">
                  <a16:creationId xmlns:a16="http://schemas.microsoft.com/office/drawing/2014/main" id="{CBD32A58-39FF-9F7B-9E82-AFB358487C04}"/>
                </a:ext>
              </a:extLst>
            </p:cNvPr>
            <p:cNvSpPr>
              <a:spLocks noChangeArrowheads="1"/>
            </p:cNvSpPr>
            <p:nvPr/>
          </p:nvSpPr>
          <p:spPr bwMode="auto">
            <a:xfrm rot="9231625">
              <a:off x="2548" y="1425"/>
              <a:ext cx="259" cy="2173"/>
            </a:xfrm>
            <a:prstGeom prst="curvedLeftArrow">
              <a:avLst>
                <a:gd name="adj1" fmla="val 108603"/>
                <a:gd name="adj2" fmla="val 217207"/>
                <a:gd name="adj3" fmla="val 20889"/>
              </a:avLst>
            </a:prstGeom>
            <a:solidFill>
              <a:schemeClr val="tx1"/>
            </a:solidFill>
            <a:ln w="9525">
              <a:solidFill>
                <a:srgbClr val="000000"/>
              </a:solidFill>
              <a:miter lim="800000"/>
              <a:headEnd/>
              <a:tailEnd/>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fr-FR" altLang="fr-FR"/>
            </a:p>
          </p:txBody>
        </p:sp>
      </p:grpSp>
      <p:sp>
        <p:nvSpPr>
          <p:cNvPr id="64" name="Text Box 4">
            <a:extLst>
              <a:ext uri="{FF2B5EF4-FFF2-40B4-BE49-F238E27FC236}">
                <a16:creationId xmlns:a16="http://schemas.microsoft.com/office/drawing/2014/main" id="{95E167EE-5CB4-6E92-AD63-129835F63F90}"/>
              </a:ext>
            </a:extLst>
          </p:cNvPr>
          <p:cNvSpPr txBox="1">
            <a:spLocks noChangeArrowheads="1"/>
          </p:cNvSpPr>
          <p:nvPr/>
        </p:nvSpPr>
        <p:spPr bwMode="auto">
          <a:xfrm>
            <a:off x="4583113" y="3141664"/>
            <a:ext cx="1873250" cy="466725"/>
          </a:xfrm>
          <a:prstGeom prst="rect">
            <a:avLst/>
          </a:prstGeom>
          <a:gradFill rotWithShape="1">
            <a:gsLst>
              <a:gs pos="0">
                <a:schemeClr val="bg1">
                  <a:gamma/>
                  <a:shade val="46275"/>
                  <a:invGamma/>
                </a:schemeClr>
              </a:gs>
              <a:gs pos="50000">
                <a:schemeClr val="bg1"/>
              </a:gs>
              <a:gs pos="100000">
                <a:schemeClr val="bg1">
                  <a:gamma/>
                  <a:shade val="46275"/>
                  <a:invGamma/>
                </a:schemeClr>
              </a:gs>
            </a:gsLst>
            <a:lin ang="5400000" scaled="1"/>
          </a:gradFill>
          <a:ln w="9525">
            <a:solidFill>
              <a:srgbClr val="FF6600"/>
            </a:solidFill>
            <a:miter lim="800000"/>
            <a:headEnd/>
            <a:tailEnd/>
          </a:ln>
          <a:effec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a:solidFill>
                  <a:srgbClr val="FF6600"/>
                </a:solidFill>
                <a:effectLst>
                  <a:outerShdw blurRad="38100" dist="38100" dir="2700000" algn="tl">
                    <a:srgbClr val="000000"/>
                  </a:outerShdw>
                </a:effectLst>
                <a:latin typeface="Arial" panose="020B0604020202020204" pitchFamily="34" charset="0"/>
                <a:cs typeface="Arial" panose="020B0604020202020204" pitchFamily="34" charset="0"/>
              </a:rPr>
              <a:t>Réactivation</a:t>
            </a:r>
          </a:p>
        </p:txBody>
      </p:sp>
      <p:sp>
        <p:nvSpPr>
          <p:cNvPr id="65" name="Text Box 4">
            <a:extLst>
              <a:ext uri="{FF2B5EF4-FFF2-40B4-BE49-F238E27FC236}">
                <a16:creationId xmlns:a16="http://schemas.microsoft.com/office/drawing/2014/main" id="{4345788A-70D6-A437-A555-8A987C07EC8B}"/>
              </a:ext>
            </a:extLst>
          </p:cNvPr>
          <p:cNvSpPr txBox="1">
            <a:spLocks noChangeArrowheads="1"/>
          </p:cNvSpPr>
          <p:nvPr/>
        </p:nvSpPr>
        <p:spPr bwMode="auto">
          <a:xfrm>
            <a:off x="9660831" y="571787"/>
            <a:ext cx="1794081" cy="830997"/>
          </a:xfrm>
          <a:prstGeom prst="rect">
            <a:avLst/>
          </a:prstGeom>
          <a:gradFill rotWithShape="1">
            <a:gsLst>
              <a:gs pos="0">
                <a:schemeClr val="bg1">
                  <a:gamma/>
                  <a:shade val="46275"/>
                  <a:invGamma/>
                </a:schemeClr>
              </a:gs>
              <a:gs pos="50000">
                <a:schemeClr val="bg1"/>
              </a:gs>
              <a:gs pos="100000">
                <a:schemeClr val="bg1">
                  <a:gamma/>
                  <a:shade val="46275"/>
                  <a:invGamma/>
                </a:schemeClr>
              </a:gs>
            </a:gsLst>
            <a:lin ang="5400000" scaled="1"/>
          </a:gradFill>
          <a:ln w="9525">
            <a:solidFill>
              <a:srgbClr val="FF6600"/>
            </a:solidFill>
            <a:miter lim="800000"/>
            <a:headEnd/>
            <a:tailEnd/>
          </a:ln>
          <a:effec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a:solidFill>
                  <a:srgbClr val="FF6600"/>
                </a:solidFill>
                <a:effectLst>
                  <a:outerShdw blurRad="38100" dist="38100" dir="2700000" algn="tl">
                    <a:srgbClr val="000000"/>
                  </a:outerShdw>
                </a:effectLst>
                <a:latin typeface="Arial" panose="020B0604020202020204" pitchFamily="34" charset="0"/>
                <a:cs typeface="Arial" panose="020B0604020202020204" pitchFamily="34" charset="0"/>
              </a:rPr>
              <a:t>Rupture de </a:t>
            </a:r>
          </a:p>
          <a:p>
            <a:pPr eaLnBrk="1" hangingPunct="1"/>
            <a:r>
              <a:rPr lang="fr-FR" altLang="fr-FR">
                <a:solidFill>
                  <a:srgbClr val="FF6600"/>
                </a:solidFill>
                <a:effectLst>
                  <a:outerShdw blurRad="38100" dist="38100" dir="2700000" algn="tl">
                    <a:srgbClr val="000000"/>
                  </a:outerShdw>
                </a:effectLst>
                <a:latin typeface="Arial" panose="020B0604020202020204" pitchFamily="34" charset="0"/>
                <a:cs typeface="Arial" panose="020B0604020202020204" pitchFamily="34" charset="0"/>
              </a:rPr>
              <a:t>tolérance</a:t>
            </a:r>
          </a:p>
        </p:txBody>
      </p:sp>
      <p:sp>
        <p:nvSpPr>
          <p:cNvPr id="66" name="Flèche vers le bas 65">
            <a:extLst>
              <a:ext uri="{FF2B5EF4-FFF2-40B4-BE49-F238E27FC236}">
                <a16:creationId xmlns:a16="http://schemas.microsoft.com/office/drawing/2014/main" id="{9B827E26-A212-4E8E-E8ED-56C2577474DF}"/>
              </a:ext>
            </a:extLst>
          </p:cNvPr>
          <p:cNvSpPr>
            <a:spLocks noChangeArrowheads="1"/>
          </p:cNvSpPr>
          <p:nvPr/>
        </p:nvSpPr>
        <p:spPr bwMode="auto">
          <a:xfrm>
            <a:off x="1774826" y="1341438"/>
            <a:ext cx="936625" cy="5040312"/>
          </a:xfrm>
          <a:prstGeom prst="downArrow">
            <a:avLst>
              <a:gd name="adj1" fmla="val 50000"/>
              <a:gd name="adj2" fmla="val 50002"/>
            </a:avLst>
          </a:prstGeom>
          <a:gradFill rotWithShape="1">
            <a:gsLst>
              <a:gs pos="0">
                <a:srgbClr val="85FFDB"/>
              </a:gs>
              <a:gs pos="100000">
                <a:srgbClr val="00EBA8"/>
              </a:gs>
            </a:gsLst>
            <a:lin ang="5400000"/>
          </a:gradFill>
          <a:ln w="9525">
            <a:solidFill>
              <a:srgbClr val="00CC98"/>
            </a:solidFill>
            <a:miter lim="800000"/>
            <a:headEnd/>
            <a:tailEnd/>
          </a:ln>
          <a:effectLst>
            <a:outerShdw blurRad="40000" dist="23000" dir="5400000" rotWithShape="0">
              <a:srgbClr val="808080">
                <a:alpha val="34999"/>
              </a:srgbClr>
            </a:outerShdw>
          </a:effectLst>
        </p:spPr>
        <p:txBody>
          <a:bodyPr anchor="ctr"/>
          <a:lstStyle/>
          <a:p>
            <a:pPr algn="ctr">
              <a:defRPr/>
            </a:pPr>
            <a:endParaRPr lang="fr-FR">
              <a:solidFill>
                <a:schemeClr val="lt1"/>
              </a:solidFill>
              <a:latin typeface="Arial"/>
              <a:cs typeface="Arial"/>
            </a:endParaRPr>
          </a:p>
        </p:txBody>
      </p:sp>
      <p:sp>
        <p:nvSpPr>
          <p:cNvPr id="30758" name="ZoneTexte 131">
            <a:extLst>
              <a:ext uri="{FF2B5EF4-FFF2-40B4-BE49-F238E27FC236}">
                <a16:creationId xmlns:a16="http://schemas.microsoft.com/office/drawing/2014/main" id="{F439110F-75A5-1239-5416-F29F1279C8E1}"/>
              </a:ext>
            </a:extLst>
          </p:cNvPr>
          <p:cNvSpPr txBox="1">
            <a:spLocks noChangeArrowheads="1"/>
          </p:cNvSpPr>
          <p:nvPr/>
        </p:nvSpPr>
        <p:spPr bwMode="auto">
          <a:xfrm rot="16200000">
            <a:off x="-171450" y="3575051"/>
            <a:ext cx="478631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b="1">
                <a:latin typeface="Arial" panose="020B0604020202020204" pitchFamily="34" charset="0"/>
                <a:cs typeface="Arial" panose="020B0604020202020204" pitchFamily="34" charset="0"/>
              </a:rPr>
              <a:t>Immunité spécifique croissante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AutoShape 2">
            <a:extLst>
              <a:ext uri="{FF2B5EF4-FFF2-40B4-BE49-F238E27FC236}">
                <a16:creationId xmlns:a16="http://schemas.microsoft.com/office/drawing/2014/main" id="{5446EC95-5804-CD50-4998-B964A95DFB59}"/>
              </a:ext>
            </a:extLst>
          </p:cNvPr>
          <p:cNvSpPr>
            <a:spLocks noChangeArrowheads="1"/>
          </p:cNvSpPr>
          <p:nvPr/>
        </p:nvSpPr>
        <p:spPr bwMode="auto">
          <a:xfrm>
            <a:off x="7753350" y="4108984"/>
            <a:ext cx="2439988" cy="2062163"/>
          </a:xfrm>
          <a:prstGeom prst="roundRect">
            <a:avLst>
              <a:gd name="adj" fmla="val 12449"/>
            </a:avLst>
          </a:prstGeom>
          <a:solidFill>
            <a:srgbClr val="BDD7EE"/>
          </a:solidFill>
          <a:ln w="12700">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fr-FR" altLang="fr-FR"/>
          </a:p>
        </p:txBody>
      </p:sp>
      <p:sp>
        <p:nvSpPr>
          <p:cNvPr id="25602" name="Oval 3">
            <a:extLst>
              <a:ext uri="{FF2B5EF4-FFF2-40B4-BE49-F238E27FC236}">
                <a16:creationId xmlns:a16="http://schemas.microsoft.com/office/drawing/2014/main" id="{8215205A-937C-587D-724C-2485E47DF069}"/>
              </a:ext>
            </a:extLst>
          </p:cNvPr>
          <p:cNvSpPr>
            <a:spLocks noChangeArrowheads="1"/>
          </p:cNvSpPr>
          <p:nvPr/>
        </p:nvSpPr>
        <p:spPr bwMode="auto">
          <a:xfrm>
            <a:off x="8550276" y="4756683"/>
            <a:ext cx="1336675" cy="896938"/>
          </a:xfrm>
          <a:prstGeom prst="ellipse">
            <a:avLst/>
          </a:prstGeom>
          <a:solidFill>
            <a:schemeClr val="tx2"/>
          </a:solidFill>
          <a:ln w="12700">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fr-FR" altLang="fr-FR"/>
          </a:p>
        </p:txBody>
      </p:sp>
      <p:sp>
        <p:nvSpPr>
          <p:cNvPr id="13316" name="Rectangle 4">
            <a:extLst>
              <a:ext uri="{FF2B5EF4-FFF2-40B4-BE49-F238E27FC236}">
                <a16:creationId xmlns:a16="http://schemas.microsoft.com/office/drawing/2014/main" id="{FE425CBE-06E0-E2A8-966B-E959502D5B5F}"/>
              </a:ext>
            </a:extLst>
          </p:cNvPr>
          <p:cNvSpPr>
            <a:spLocks noChangeArrowheads="1"/>
          </p:cNvSpPr>
          <p:nvPr/>
        </p:nvSpPr>
        <p:spPr bwMode="auto">
          <a:xfrm>
            <a:off x="6135689" y="4450296"/>
            <a:ext cx="1075745" cy="387928"/>
          </a:xfrm>
          <a:prstGeom prst="rect">
            <a:avLst/>
          </a:prstGeom>
          <a:noFill/>
          <a:ln w="12700">
            <a:noFill/>
            <a:miter lim="800000"/>
            <a:headEnd/>
            <a:tailEnd/>
          </a:ln>
          <a:effectLst/>
        </p:spPr>
        <p:txBody>
          <a:bodyPr wrap="none" lIns="77788" tIns="39688" rIns="77788" bIns="39688">
            <a:spAutoFit/>
          </a:bodyPr>
          <a:lstStyle>
            <a:lvl1pPr defTabSz="661988"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661988"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661988"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661988"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661988"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66198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66198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66198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66198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fr-FR" sz="2000" b="1">
                <a:effectLst>
                  <a:outerShdw blurRad="38100" dist="38100" dir="2700000" algn="tl">
                    <a:srgbClr val="C0C0C0"/>
                  </a:outerShdw>
                </a:effectLst>
                <a:latin typeface="Arial" panose="020B0604020202020204" pitchFamily="34" charset="0"/>
                <a:cs typeface="Arial" panose="020B0604020202020204" pitchFamily="34" charset="0"/>
              </a:rPr>
              <a:t>HBs Ag</a:t>
            </a:r>
          </a:p>
        </p:txBody>
      </p:sp>
      <p:sp>
        <p:nvSpPr>
          <p:cNvPr id="25604" name="Line 5">
            <a:extLst>
              <a:ext uri="{FF2B5EF4-FFF2-40B4-BE49-F238E27FC236}">
                <a16:creationId xmlns:a16="http://schemas.microsoft.com/office/drawing/2014/main" id="{0CCDA3EE-383A-5E0F-FBF6-4F9644B67093}"/>
              </a:ext>
            </a:extLst>
          </p:cNvPr>
          <p:cNvSpPr>
            <a:spLocks noChangeShapeType="1"/>
          </p:cNvSpPr>
          <p:nvPr/>
        </p:nvSpPr>
        <p:spPr bwMode="auto">
          <a:xfrm flipH="1">
            <a:off x="6762750" y="5139271"/>
            <a:ext cx="1855788" cy="0"/>
          </a:xfrm>
          <a:prstGeom prst="line">
            <a:avLst/>
          </a:prstGeom>
          <a:noFill/>
          <a:ln w="508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fr-FR"/>
          </a:p>
        </p:txBody>
      </p:sp>
      <p:sp>
        <p:nvSpPr>
          <p:cNvPr id="25605" name="AutoShape 6">
            <a:extLst>
              <a:ext uri="{FF2B5EF4-FFF2-40B4-BE49-F238E27FC236}">
                <a16:creationId xmlns:a16="http://schemas.microsoft.com/office/drawing/2014/main" id="{8D6CBF64-FEEE-A553-D6DA-6042DB5EF348}"/>
              </a:ext>
            </a:extLst>
          </p:cNvPr>
          <p:cNvSpPr>
            <a:spLocks noChangeArrowheads="1"/>
          </p:cNvSpPr>
          <p:nvPr/>
        </p:nvSpPr>
        <p:spPr bwMode="auto">
          <a:xfrm>
            <a:off x="4365626" y="4039134"/>
            <a:ext cx="1154113" cy="1025525"/>
          </a:xfrm>
          <a:prstGeom prst="roundRect">
            <a:avLst>
              <a:gd name="adj" fmla="val 12449"/>
            </a:avLst>
          </a:prstGeom>
          <a:solidFill>
            <a:srgbClr val="00FF00"/>
          </a:solidFill>
          <a:ln w="12700">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fr-FR" altLang="fr-FR"/>
          </a:p>
        </p:txBody>
      </p:sp>
      <p:sp>
        <p:nvSpPr>
          <p:cNvPr id="25606" name="Oval 7">
            <a:extLst>
              <a:ext uri="{FF2B5EF4-FFF2-40B4-BE49-F238E27FC236}">
                <a16:creationId xmlns:a16="http://schemas.microsoft.com/office/drawing/2014/main" id="{3EA1B084-E910-43C9-7A86-28BE5781E20B}"/>
              </a:ext>
            </a:extLst>
          </p:cNvPr>
          <p:cNvSpPr>
            <a:spLocks noChangeArrowheads="1"/>
          </p:cNvSpPr>
          <p:nvPr/>
        </p:nvSpPr>
        <p:spPr bwMode="auto">
          <a:xfrm>
            <a:off x="4672013" y="4362984"/>
            <a:ext cx="419100" cy="377825"/>
          </a:xfrm>
          <a:prstGeom prst="ellipse">
            <a:avLst/>
          </a:prstGeom>
          <a:solidFill>
            <a:schemeClr val="tx2"/>
          </a:solidFill>
          <a:ln w="12700">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fr-FR" altLang="fr-FR"/>
          </a:p>
        </p:txBody>
      </p:sp>
      <p:sp>
        <p:nvSpPr>
          <p:cNvPr id="25607" name="Oval 8">
            <a:extLst>
              <a:ext uri="{FF2B5EF4-FFF2-40B4-BE49-F238E27FC236}">
                <a16:creationId xmlns:a16="http://schemas.microsoft.com/office/drawing/2014/main" id="{16749581-4CCE-04E5-8D2E-BDBBEF49DF5B}"/>
              </a:ext>
            </a:extLst>
          </p:cNvPr>
          <p:cNvSpPr>
            <a:spLocks noChangeArrowheads="1"/>
          </p:cNvSpPr>
          <p:nvPr/>
        </p:nvSpPr>
        <p:spPr bwMode="auto">
          <a:xfrm>
            <a:off x="6527801" y="4951947"/>
            <a:ext cx="295275" cy="376237"/>
          </a:xfrm>
          <a:prstGeom prst="ellipse">
            <a:avLst/>
          </a:prstGeom>
          <a:solidFill>
            <a:srgbClr val="DC0081"/>
          </a:solidFill>
          <a:ln w="12700">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fr-FR" altLang="fr-FR"/>
          </a:p>
        </p:txBody>
      </p:sp>
      <p:sp>
        <p:nvSpPr>
          <p:cNvPr id="25608" name="Freeform 9">
            <a:extLst>
              <a:ext uri="{FF2B5EF4-FFF2-40B4-BE49-F238E27FC236}">
                <a16:creationId xmlns:a16="http://schemas.microsoft.com/office/drawing/2014/main" id="{A4089A17-94C9-D970-B841-B503C4E2313E}"/>
              </a:ext>
            </a:extLst>
          </p:cNvPr>
          <p:cNvSpPr>
            <a:spLocks/>
          </p:cNvSpPr>
          <p:nvPr/>
        </p:nvSpPr>
        <p:spPr bwMode="auto">
          <a:xfrm>
            <a:off x="8758239" y="5010683"/>
            <a:ext cx="998537" cy="406400"/>
          </a:xfrm>
          <a:custGeom>
            <a:avLst/>
            <a:gdLst>
              <a:gd name="T0" fmla="*/ 2147483647 w 707"/>
              <a:gd name="T1" fmla="*/ 2147483647 h 256"/>
              <a:gd name="T2" fmla="*/ 2147483647 w 707"/>
              <a:gd name="T3" fmla="*/ 2147483647 h 256"/>
              <a:gd name="T4" fmla="*/ 2147483647 w 707"/>
              <a:gd name="T5" fmla="*/ 2147483647 h 256"/>
              <a:gd name="T6" fmla="*/ 2147483647 w 707"/>
              <a:gd name="T7" fmla="*/ 2147483647 h 256"/>
              <a:gd name="T8" fmla="*/ 2147483647 w 707"/>
              <a:gd name="T9" fmla="*/ 2147483647 h 256"/>
              <a:gd name="T10" fmla="*/ 2147483647 w 707"/>
              <a:gd name="T11" fmla="*/ 2147483647 h 256"/>
              <a:gd name="T12" fmla="*/ 2147483647 w 707"/>
              <a:gd name="T13" fmla="*/ 2147483647 h 256"/>
              <a:gd name="T14" fmla="*/ 2147483647 w 707"/>
              <a:gd name="T15" fmla="*/ 2147483647 h 256"/>
              <a:gd name="T16" fmla="*/ 2147483647 w 707"/>
              <a:gd name="T17" fmla="*/ 2147483647 h 256"/>
              <a:gd name="T18" fmla="*/ 2147483647 w 707"/>
              <a:gd name="T19" fmla="*/ 2147483647 h 256"/>
              <a:gd name="T20" fmla="*/ 2147483647 w 707"/>
              <a:gd name="T21" fmla="*/ 2147483647 h 256"/>
              <a:gd name="T22" fmla="*/ 2147483647 w 707"/>
              <a:gd name="T23" fmla="*/ 2147483647 h 256"/>
              <a:gd name="T24" fmla="*/ 2147483647 w 707"/>
              <a:gd name="T25" fmla="*/ 2147483647 h 256"/>
              <a:gd name="T26" fmla="*/ 2147483647 w 707"/>
              <a:gd name="T27" fmla="*/ 2147483647 h 256"/>
              <a:gd name="T28" fmla="*/ 2147483647 w 707"/>
              <a:gd name="T29" fmla="*/ 2147483647 h 256"/>
              <a:gd name="T30" fmla="*/ 2147483647 w 707"/>
              <a:gd name="T31" fmla="*/ 2147483647 h 256"/>
              <a:gd name="T32" fmla="*/ 2147483647 w 707"/>
              <a:gd name="T33" fmla="*/ 2147483647 h 256"/>
              <a:gd name="T34" fmla="*/ 2147483647 w 707"/>
              <a:gd name="T35" fmla="*/ 2147483647 h 256"/>
              <a:gd name="T36" fmla="*/ 2147483647 w 707"/>
              <a:gd name="T37" fmla="*/ 2147483647 h 256"/>
              <a:gd name="T38" fmla="*/ 2147483647 w 707"/>
              <a:gd name="T39" fmla="*/ 2147483647 h 256"/>
              <a:gd name="T40" fmla="*/ 2147483647 w 707"/>
              <a:gd name="T41" fmla="*/ 2147483647 h 256"/>
              <a:gd name="T42" fmla="*/ 2147483647 w 707"/>
              <a:gd name="T43" fmla="*/ 2147483647 h 256"/>
              <a:gd name="T44" fmla="*/ 2147483647 w 707"/>
              <a:gd name="T45" fmla="*/ 2147483647 h 256"/>
              <a:gd name="T46" fmla="*/ 2147483647 w 707"/>
              <a:gd name="T47" fmla="*/ 2147483647 h 256"/>
              <a:gd name="T48" fmla="*/ 2147483647 w 707"/>
              <a:gd name="T49" fmla="*/ 2147483647 h 256"/>
              <a:gd name="T50" fmla="*/ 2147483647 w 707"/>
              <a:gd name="T51" fmla="*/ 2147483647 h 256"/>
              <a:gd name="T52" fmla="*/ 2147483647 w 707"/>
              <a:gd name="T53" fmla="*/ 2147483647 h 256"/>
              <a:gd name="T54" fmla="*/ 2147483647 w 707"/>
              <a:gd name="T55" fmla="*/ 2147483647 h 256"/>
              <a:gd name="T56" fmla="*/ 2147483647 w 707"/>
              <a:gd name="T57" fmla="*/ 2147483647 h 256"/>
              <a:gd name="T58" fmla="*/ 2147483647 w 707"/>
              <a:gd name="T59" fmla="*/ 2147483647 h 256"/>
              <a:gd name="T60" fmla="*/ 2147483647 w 707"/>
              <a:gd name="T61" fmla="*/ 2147483647 h 256"/>
              <a:gd name="T62" fmla="*/ 2147483647 w 707"/>
              <a:gd name="T63" fmla="*/ 2147483647 h 256"/>
              <a:gd name="T64" fmla="*/ 2147483647 w 707"/>
              <a:gd name="T65" fmla="*/ 2147483647 h 256"/>
              <a:gd name="T66" fmla="*/ 2147483647 w 707"/>
              <a:gd name="T67" fmla="*/ 2147483647 h 256"/>
              <a:gd name="T68" fmla="*/ 2147483647 w 707"/>
              <a:gd name="T69" fmla="*/ 2147483647 h 256"/>
              <a:gd name="T70" fmla="*/ 2147483647 w 707"/>
              <a:gd name="T71" fmla="*/ 2147483647 h 256"/>
              <a:gd name="T72" fmla="*/ 2147483647 w 707"/>
              <a:gd name="T73" fmla="*/ 2147483647 h 256"/>
              <a:gd name="T74" fmla="*/ 2147483647 w 707"/>
              <a:gd name="T75" fmla="*/ 2147483647 h 256"/>
              <a:gd name="T76" fmla="*/ 2147483647 w 707"/>
              <a:gd name="T77" fmla="*/ 2147483647 h 256"/>
              <a:gd name="T78" fmla="*/ 2147483647 w 707"/>
              <a:gd name="T79" fmla="*/ 0 h 256"/>
              <a:gd name="T80" fmla="*/ 2147483647 w 707"/>
              <a:gd name="T81" fmla="*/ 2147483647 h 256"/>
              <a:gd name="T82" fmla="*/ 2147483647 w 707"/>
              <a:gd name="T83" fmla="*/ 2147483647 h 256"/>
              <a:gd name="T84" fmla="*/ 2147483647 w 707"/>
              <a:gd name="T85" fmla="*/ 2147483647 h 256"/>
              <a:gd name="T86" fmla="*/ 2147483647 w 707"/>
              <a:gd name="T87" fmla="*/ 2147483647 h 256"/>
              <a:gd name="T88" fmla="*/ 2147483647 w 707"/>
              <a:gd name="T89" fmla="*/ 2147483647 h 256"/>
              <a:gd name="T90" fmla="*/ 2147483647 w 707"/>
              <a:gd name="T91" fmla="*/ 2147483647 h 256"/>
              <a:gd name="T92" fmla="*/ 2147483647 w 707"/>
              <a:gd name="T93" fmla="*/ 2147483647 h 256"/>
              <a:gd name="T94" fmla="*/ 2147483647 w 707"/>
              <a:gd name="T95" fmla="*/ 2147483647 h 256"/>
              <a:gd name="T96" fmla="*/ 2147483647 w 707"/>
              <a:gd name="T97" fmla="*/ 2147483647 h 256"/>
              <a:gd name="T98" fmla="*/ 2147483647 w 707"/>
              <a:gd name="T99" fmla="*/ 2147483647 h 256"/>
              <a:gd name="T100" fmla="*/ 2147483647 w 707"/>
              <a:gd name="T101" fmla="*/ 2147483647 h 256"/>
              <a:gd name="T102" fmla="*/ 2147483647 w 707"/>
              <a:gd name="T103" fmla="*/ 2147483647 h 256"/>
              <a:gd name="T104" fmla="*/ 2147483647 w 707"/>
              <a:gd name="T105" fmla="*/ 2147483647 h 256"/>
              <a:gd name="T106" fmla="*/ 2147483647 w 707"/>
              <a:gd name="T107" fmla="*/ 2147483647 h 256"/>
              <a:gd name="T108" fmla="*/ 2147483647 w 707"/>
              <a:gd name="T109" fmla="*/ 2147483647 h 256"/>
              <a:gd name="T110" fmla="*/ 2147483647 w 707"/>
              <a:gd name="T111" fmla="*/ 2147483647 h 256"/>
              <a:gd name="T112" fmla="*/ 2147483647 w 707"/>
              <a:gd name="T113" fmla="*/ 2147483647 h 256"/>
              <a:gd name="T114" fmla="*/ 2147483647 w 707"/>
              <a:gd name="T115" fmla="*/ 2147483647 h 256"/>
              <a:gd name="T116" fmla="*/ 2147483647 w 707"/>
              <a:gd name="T117" fmla="*/ 2147483647 h 256"/>
              <a:gd name="T118" fmla="*/ 2147483647 w 707"/>
              <a:gd name="T119" fmla="*/ 2147483647 h 256"/>
              <a:gd name="T120" fmla="*/ 2147483647 w 707"/>
              <a:gd name="T121" fmla="*/ 2147483647 h 256"/>
              <a:gd name="T122" fmla="*/ 2147483647 w 707"/>
              <a:gd name="T123" fmla="*/ 2147483647 h 2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07"/>
              <a:gd name="T187" fmla="*/ 0 h 256"/>
              <a:gd name="T188" fmla="*/ 707 w 707"/>
              <a:gd name="T189" fmla="*/ 256 h 25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07" h="256">
                <a:moveTo>
                  <a:pt x="152" y="122"/>
                </a:moveTo>
                <a:lnTo>
                  <a:pt x="152" y="143"/>
                </a:lnTo>
                <a:lnTo>
                  <a:pt x="130" y="173"/>
                </a:lnTo>
                <a:lnTo>
                  <a:pt x="109" y="184"/>
                </a:lnTo>
                <a:lnTo>
                  <a:pt x="87" y="194"/>
                </a:lnTo>
                <a:lnTo>
                  <a:pt x="65" y="194"/>
                </a:lnTo>
                <a:lnTo>
                  <a:pt x="43" y="194"/>
                </a:lnTo>
                <a:lnTo>
                  <a:pt x="33" y="173"/>
                </a:lnTo>
                <a:lnTo>
                  <a:pt x="22" y="153"/>
                </a:lnTo>
                <a:lnTo>
                  <a:pt x="0" y="133"/>
                </a:lnTo>
                <a:lnTo>
                  <a:pt x="0" y="112"/>
                </a:lnTo>
                <a:lnTo>
                  <a:pt x="22" y="92"/>
                </a:lnTo>
                <a:lnTo>
                  <a:pt x="43" y="92"/>
                </a:lnTo>
                <a:lnTo>
                  <a:pt x="65" y="82"/>
                </a:lnTo>
                <a:lnTo>
                  <a:pt x="87" y="71"/>
                </a:lnTo>
                <a:lnTo>
                  <a:pt x="109" y="71"/>
                </a:lnTo>
                <a:lnTo>
                  <a:pt x="130" y="71"/>
                </a:lnTo>
                <a:lnTo>
                  <a:pt x="152" y="71"/>
                </a:lnTo>
                <a:lnTo>
                  <a:pt x="174" y="82"/>
                </a:lnTo>
                <a:lnTo>
                  <a:pt x="196" y="92"/>
                </a:lnTo>
                <a:lnTo>
                  <a:pt x="206" y="112"/>
                </a:lnTo>
                <a:lnTo>
                  <a:pt x="206" y="133"/>
                </a:lnTo>
                <a:lnTo>
                  <a:pt x="206" y="153"/>
                </a:lnTo>
                <a:lnTo>
                  <a:pt x="196" y="173"/>
                </a:lnTo>
                <a:lnTo>
                  <a:pt x="185" y="194"/>
                </a:lnTo>
                <a:lnTo>
                  <a:pt x="174" y="214"/>
                </a:lnTo>
                <a:lnTo>
                  <a:pt x="152" y="214"/>
                </a:lnTo>
                <a:lnTo>
                  <a:pt x="130" y="214"/>
                </a:lnTo>
                <a:lnTo>
                  <a:pt x="109" y="194"/>
                </a:lnTo>
                <a:lnTo>
                  <a:pt x="109" y="173"/>
                </a:lnTo>
                <a:lnTo>
                  <a:pt x="109" y="153"/>
                </a:lnTo>
                <a:lnTo>
                  <a:pt x="119" y="133"/>
                </a:lnTo>
                <a:lnTo>
                  <a:pt x="141" y="112"/>
                </a:lnTo>
                <a:lnTo>
                  <a:pt x="163" y="102"/>
                </a:lnTo>
                <a:lnTo>
                  <a:pt x="185" y="102"/>
                </a:lnTo>
                <a:lnTo>
                  <a:pt x="206" y="112"/>
                </a:lnTo>
                <a:lnTo>
                  <a:pt x="228" y="112"/>
                </a:lnTo>
                <a:lnTo>
                  <a:pt x="261" y="133"/>
                </a:lnTo>
                <a:lnTo>
                  <a:pt x="282" y="143"/>
                </a:lnTo>
                <a:lnTo>
                  <a:pt x="293" y="163"/>
                </a:lnTo>
                <a:lnTo>
                  <a:pt x="304" y="184"/>
                </a:lnTo>
                <a:lnTo>
                  <a:pt x="315" y="204"/>
                </a:lnTo>
                <a:lnTo>
                  <a:pt x="304" y="224"/>
                </a:lnTo>
                <a:lnTo>
                  <a:pt x="282" y="224"/>
                </a:lnTo>
                <a:lnTo>
                  <a:pt x="261" y="224"/>
                </a:lnTo>
                <a:lnTo>
                  <a:pt x="250" y="204"/>
                </a:lnTo>
                <a:lnTo>
                  <a:pt x="239" y="184"/>
                </a:lnTo>
                <a:lnTo>
                  <a:pt x="239" y="153"/>
                </a:lnTo>
                <a:lnTo>
                  <a:pt x="250" y="133"/>
                </a:lnTo>
                <a:lnTo>
                  <a:pt x="272" y="112"/>
                </a:lnTo>
                <a:lnTo>
                  <a:pt x="282" y="92"/>
                </a:lnTo>
                <a:lnTo>
                  <a:pt x="315" y="82"/>
                </a:lnTo>
                <a:lnTo>
                  <a:pt x="337" y="71"/>
                </a:lnTo>
                <a:lnTo>
                  <a:pt x="358" y="82"/>
                </a:lnTo>
                <a:lnTo>
                  <a:pt x="380" y="82"/>
                </a:lnTo>
                <a:lnTo>
                  <a:pt x="402" y="92"/>
                </a:lnTo>
                <a:lnTo>
                  <a:pt x="424" y="112"/>
                </a:lnTo>
                <a:lnTo>
                  <a:pt x="434" y="143"/>
                </a:lnTo>
                <a:lnTo>
                  <a:pt x="445" y="163"/>
                </a:lnTo>
                <a:lnTo>
                  <a:pt x="445" y="184"/>
                </a:lnTo>
                <a:lnTo>
                  <a:pt x="434" y="204"/>
                </a:lnTo>
                <a:lnTo>
                  <a:pt x="434" y="224"/>
                </a:lnTo>
                <a:lnTo>
                  <a:pt x="413" y="235"/>
                </a:lnTo>
                <a:lnTo>
                  <a:pt x="391" y="235"/>
                </a:lnTo>
                <a:lnTo>
                  <a:pt x="358" y="224"/>
                </a:lnTo>
                <a:lnTo>
                  <a:pt x="337" y="214"/>
                </a:lnTo>
                <a:lnTo>
                  <a:pt x="326" y="194"/>
                </a:lnTo>
                <a:lnTo>
                  <a:pt x="326" y="173"/>
                </a:lnTo>
                <a:lnTo>
                  <a:pt x="326" y="153"/>
                </a:lnTo>
                <a:lnTo>
                  <a:pt x="337" y="133"/>
                </a:lnTo>
                <a:lnTo>
                  <a:pt x="380" y="92"/>
                </a:lnTo>
                <a:lnTo>
                  <a:pt x="402" y="82"/>
                </a:lnTo>
                <a:lnTo>
                  <a:pt x="424" y="82"/>
                </a:lnTo>
                <a:lnTo>
                  <a:pt x="445" y="82"/>
                </a:lnTo>
                <a:lnTo>
                  <a:pt x="467" y="92"/>
                </a:lnTo>
                <a:lnTo>
                  <a:pt x="489" y="102"/>
                </a:lnTo>
                <a:lnTo>
                  <a:pt x="510" y="112"/>
                </a:lnTo>
                <a:lnTo>
                  <a:pt x="521" y="133"/>
                </a:lnTo>
                <a:lnTo>
                  <a:pt x="532" y="153"/>
                </a:lnTo>
                <a:lnTo>
                  <a:pt x="532" y="173"/>
                </a:lnTo>
                <a:lnTo>
                  <a:pt x="532" y="194"/>
                </a:lnTo>
                <a:lnTo>
                  <a:pt x="532" y="214"/>
                </a:lnTo>
                <a:lnTo>
                  <a:pt x="532" y="235"/>
                </a:lnTo>
                <a:lnTo>
                  <a:pt x="521" y="255"/>
                </a:lnTo>
                <a:lnTo>
                  <a:pt x="500" y="255"/>
                </a:lnTo>
                <a:lnTo>
                  <a:pt x="478" y="224"/>
                </a:lnTo>
                <a:lnTo>
                  <a:pt x="456" y="204"/>
                </a:lnTo>
                <a:lnTo>
                  <a:pt x="445" y="184"/>
                </a:lnTo>
                <a:lnTo>
                  <a:pt x="456" y="163"/>
                </a:lnTo>
                <a:lnTo>
                  <a:pt x="467" y="133"/>
                </a:lnTo>
                <a:lnTo>
                  <a:pt x="500" y="112"/>
                </a:lnTo>
                <a:lnTo>
                  <a:pt x="510" y="92"/>
                </a:lnTo>
                <a:lnTo>
                  <a:pt x="532" y="82"/>
                </a:lnTo>
                <a:lnTo>
                  <a:pt x="554" y="71"/>
                </a:lnTo>
                <a:lnTo>
                  <a:pt x="576" y="71"/>
                </a:lnTo>
                <a:lnTo>
                  <a:pt x="597" y="82"/>
                </a:lnTo>
                <a:lnTo>
                  <a:pt x="619" y="92"/>
                </a:lnTo>
                <a:lnTo>
                  <a:pt x="652" y="102"/>
                </a:lnTo>
                <a:lnTo>
                  <a:pt x="652" y="122"/>
                </a:lnTo>
                <a:lnTo>
                  <a:pt x="652" y="143"/>
                </a:lnTo>
                <a:lnTo>
                  <a:pt x="641" y="163"/>
                </a:lnTo>
                <a:lnTo>
                  <a:pt x="630" y="184"/>
                </a:lnTo>
                <a:lnTo>
                  <a:pt x="619" y="214"/>
                </a:lnTo>
                <a:lnTo>
                  <a:pt x="597" y="224"/>
                </a:lnTo>
                <a:lnTo>
                  <a:pt x="576" y="235"/>
                </a:lnTo>
                <a:lnTo>
                  <a:pt x="554" y="224"/>
                </a:lnTo>
                <a:lnTo>
                  <a:pt x="543" y="204"/>
                </a:lnTo>
                <a:lnTo>
                  <a:pt x="532" y="173"/>
                </a:lnTo>
                <a:lnTo>
                  <a:pt x="521" y="153"/>
                </a:lnTo>
                <a:lnTo>
                  <a:pt x="521" y="133"/>
                </a:lnTo>
                <a:lnTo>
                  <a:pt x="521" y="112"/>
                </a:lnTo>
                <a:lnTo>
                  <a:pt x="521" y="92"/>
                </a:lnTo>
                <a:lnTo>
                  <a:pt x="543" y="82"/>
                </a:lnTo>
                <a:lnTo>
                  <a:pt x="565" y="71"/>
                </a:lnTo>
                <a:lnTo>
                  <a:pt x="587" y="82"/>
                </a:lnTo>
                <a:lnTo>
                  <a:pt x="608" y="82"/>
                </a:lnTo>
                <a:lnTo>
                  <a:pt x="619" y="102"/>
                </a:lnTo>
                <a:lnTo>
                  <a:pt x="641" y="122"/>
                </a:lnTo>
                <a:lnTo>
                  <a:pt x="652" y="143"/>
                </a:lnTo>
                <a:lnTo>
                  <a:pt x="663" y="173"/>
                </a:lnTo>
                <a:lnTo>
                  <a:pt x="663" y="194"/>
                </a:lnTo>
                <a:lnTo>
                  <a:pt x="663" y="214"/>
                </a:lnTo>
                <a:lnTo>
                  <a:pt x="641" y="224"/>
                </a:lnTo>
                <a:lnTo>
                  <a:pt x="619" y="235"/>
                </a:lnTo>
                <a:lnTo>
                  <a:pt x="597" y="235"/>
                </a:lnTo>
                <a:lnTo>
                  <a:pt x="576" y="224"/>
                </a:lnTo>
                <a:lnTo>
                  <a:pt x="554" y="224"/>
                </a:lnTo>
                <a:lnTo>
                  <a:pt x="532" y="214"/>
                </a:lnTo>
                <a:lnTo>
                  <a:pt x="500" y="214"/>
                </a:lnTo>
                <a:lnTo>
                  <a:pt x="467" y="204"/>
                </a:lnTo>
                <a:lnTo>
                  <a:pt x="445" y="204"/>
                </a:lnTo>
                <a:lnTo>
                  <a:pt x="424" y="194"/>
                </a:lnTo>
                <a:lnTo>
                  <a:pt x="391" y="184"/>
                </a:lnTo>
                <a:lnTo>
                  <a:pt x="380" y="163"/>
                </a:lnTo>
                <a:lnTo>
                  <a:pt x="369" y="143"/>
                </a:lnTo>
                <a:lnTo>
                  <a:pt x="358" y="122"/>
                </a:lnTo>
                <a:lnTo>
                  <a:pt x="369" y="92"/>
                </a:lnTo>
                <a:lnTo>
                  <a:pt x="391" y="71"/>
                </a:lnTo>
                <a:lnTo>
                  <a:pt x="413" y="71"/>
                </a:lnTo>
                <a:lnTo>
                  <a:pt x="434" y="71"/>
                </a:lnTo>
                <a:lnTo>
                  <a:pt x="456" y="82"/>
                </a:lnTo>
                <a:lnTo>
                  <a:pt x="467" y="102"/>
                </a:lnTo>
                <a:lnTo>
                  <a:pt x="467" y="122"/>
                </a:lnTo>
                <a:lnTo>
                  <a:pt x="456" y="143"/>
                </a:lnTo>
                <a:lnTo>
                  <a:pt x="434" y="153"/>
                </a:lnTo>
                <a:lnTo>
                  <a:pt x="413" y="163"/>
                </a:lnTo>
                <a:lnTo>
                  <a:pt x="380" y="173"/>
                </a:lnTo>
                <a:lnTo>
                  <a:pt x="326" y="184"/>
                </a:lnTo>
                <a:lnTo>
                  <a:pt x="282" y="173"/>
                </a:lnTo>
                <a:lnTo>
                  <a:pt x="261" y="173"/>
                </a:lnTo>
                <a:lnTo>
                  <a:pt x="250" y="153"/>
                </a:lnTo>
                <a:lnTo>
                  <a:pt x="217" y="143"/>
                </a:lnTo>
                <a:lnTo>
                  <a:pt x="196" y="122"/>
                </a:lnTo>
                <a:lnTo>
                  <a:pt x="174" y="102"/>
                </a:lnTo>
                <a:lnTo>
                  <a:pt x="141" y="92"/>
                </a:lnTo>
                <a:lnTo>
                  <a:pt x="119" y="71"/>
                </a:lnTo>
                <a:lnTo>
                  <a:pt x="98" y="51"/>
                </a:lnTo>
                <a:lnTo>
                  <a:pt x="87" y="20"/>
                </a:lnTo>
                <a:lnTo>
                  <a:pt x="98" y="0"/>
                </a:lnTo>
                <a:lnTo>
                  <a:pt x="130" y="0"/>
                </a:lnTo>
                <a:lnTo>
                  <a:pt x="152" y="0"/>
                </a:lnTo>
                <a:lnTo>
                  <a:pt x="185" y="10"/>
                </a:lnTo>
                <a:lnTo>
                  <a:pt x="206" y="20"/>
                </a:lnTo>
                <a:lnTo>
                  <a:pt x="228" y="31"/>
                </a:lnTo>
                <a:lnTo>
                  <a:pt x="250" y="51"/>
                </a:lnTo>
                <a:lnTo>
                  <a:pt x="272" y="82"/>
                </a:lnTo>
                <a:lnTo>
                  <a:pt x="272" y="102"/>
                </a:lnTo>
                <a:lnTo>
                  <a:pt x="272" y="122"/>
                </a:lnTo>
                <a:lnTo>
                  <a:pt x="272" y="143"/>
                </a:lnTo>
                <a:lnTo>
                  <a:pt x="250" y="153"/>
                </a:lnTo>
                <a:lnTo>
                  <a:pt x="228" y="173"/>
                </a:lnTo>
                <a:lnTo>
                  <a:pt x="206" y="184"/>
                </a:lnTo>
                <a:lnTo>
                  <a:pt x="185" y="184"/>
                </a:lnTo>
                <a:lnTo>
                  <a:pt x="163" y="184"/>
                </a:lnTo>
                <a:lnTo>
                  <a:pt x="130" y="184"/>
                </a:lnTo>
                <a:lnTo>
                  <a:pt x="98" y="184"/>
                </a:lnTo>
                <a:lnTo>
                  <a:pt x="76" y="184"/>
                </a:lnTo>
                <a:lnTo>
                  <a:pt x="54" y="173"/>
                </a:lnTo>
                <a:lnTo>
                  <a:pt x="22" y="163"/>
                </a:lnTo>
                <a:lnTo>
                  <a:pt x="11" y="143"/>
                </a:lnTo>
                <a:lnTo>
                  <a:pt x="11" y="122"/>
                </a:lnTo>
                <a:lnTo>
                  <a:pt x="33" y="102"/>
                </a:lnTo>
                <a:lnTo>
                  <a:pt x="54" y="92"/>
                </a:lnTo>
                <a:lnTo>
                  <a:pt x="87" y="92"/>
                </a:lnTo>
                <a:lnTo>
                  <a:pt x="109" y="102"/>
                </a:lnTo>
                <a:lnTo>
                  <a:pt x="130" y="112"/>
                </a:lnTo>
                <a:lnTo>
                  <a:pt x="152" y="122"/>
                </a:lnTo>
                <a:lnTo>
                  <a:pt x="185" y="143"/>
                </a:lnTo>
                <a:lnTo>
                  <a:pt x="196" y="163"/>
                </a:lnTo>
                <a:lnTo>
                  <a:pt x="217" y="173"/>
                </a:lnTo>
                <a:lnTo>
                  <a:pt x="228" y="194"/>
                </a:lnTo>
                <a:lnTo>
                  <a:pt x="239" y="214"/>
                </a:lnTo>
                <a:lnTo>
                  <a:pt x="239" y="235"/>
                </a:lnTo>
                <a:lnTo>
                  <a:pt x="206" y="245"/>
                </a:lnTo>
                <a:lnTo>
                  <a:pt x="185" y="245"/>
                </a:lnTo>
                <a:lnTo>
                  <a:pt x="163" y="224"/>
                </a:lnTo>
                <a:lnTo>
                  <a:pt x="152" y="194"/>
                </a:lnTo>
                <a:lnTo>
                  <a:pt x="130" y="184"/>
                </a:lnTo>
                <a:lnTo>
                  <a:pt x="130" y="153"/>
                </a:lnTo>
                <a:lnTo>
                  <a:pt x="130" y="122"/>
                </a:lnTo>
                <a:lnTo>
                  <a:pt x="152" y="102"/>
                </a:lnTo>
                <a:lnTo>
                  <a:pt x="174" y="92"/>
                </a:lnTo>
                <a:lnTo>
                  <a:pt x="228" y="82"/>
                </a:lnTo>
                <a:lnTo>
                  <a:pt x="282" y="82"/>
                </a:lnTo>
                <a:lnTo>
                  <a:pt x="337" y="82"/>
                </a:lnTo>
                <a:lnTo>
                  <a:pt x="380" y="92"/>
                </a:lnTo>
                <a:lnTo>
                  <a:pt x="467" y="112"/>
                </a:lnTo>
                <a:lnTo>
                  <a:pt x="521" y="122"/>
                </a:lnTo>
                <a:lnTo>
                  <a:pt x="543" y="133"/>
                </a:lnTo>
                <a:lnTo>
                  <a:pt x="576" y="153"/>
                </a:lnTo>
                <a:lnTo>
                  <a:pt x="597" y="163"/>
                </a:lnTo>
                <a:lnTo>
                  <a:pt x="619" y="184"/>
                </a:lnTo>
                <a:lnTo>
                  <a:pt x="619" y="204"/>
                </a:lnTo>
                <a:lnTo>
                  <a:pt x="619" y="224"/>
                </a:lnTo>
                <a:lnTo>
                  <a:pt x="619" y="245"/>
                </a:lnTo>
                <a:lnTo>
                  <a:pt x="587" y="255"/>
                </a:lnTo>
                <a:lnTo>
                  <a:pt x="565" y="255"/>
                </a:lnTo>
                <a:lnTo>
                  <a:pt x="532" y="245"/>
                </a:lnTo>
                <a:lnTo>
                  <a:pt x="510" y="224"/>
                </a:lnTo>
                <a:lnTo>
                  <a:pt x="478" y="214"/>
                </a:lnTo>
                <a:lnTo>
                  <a:pt x="456" y="194"/>
                </a:lnTo>
                <a:lnTo>
                  <a:pt x="445" y="173"/>
                </a:lnTo>
                <a:lnTo>
                  <a:pt x="434" y="153"/>
                </a:lnTo>
                <a:lnTo>
                  <a:pt x="434" y="133"/>
                </a:lnTo>
                <a:lnTo>
                  <a:pt x="434" y="112"/>
                </a:lnTo>
                <a:lnTo>
                  <a:pt x="456" y="102"/>
                </a:lnTo>
                <a:lnTo>
                  <a:pt x="478" y="92"/>
                </a:lnTo>
                <a:lnTo>
                  <a:pt x="521" y="82"/>
                </a:lnTo>
                <a:lnTo>
                  <a:pt x="543" y="82"/>
                </a:lnTo>
                <a:lnTo>
                  <a:pt x="565" y="82"/>
                </a:lnTo>
                <a:lnTo>
                  <a:pt x="597" y="102"/>
                </a:lnTo>
                <a:lnTo>
                  <a:pt x="619" y="112"/>
                </a:lnTo>
                <a:lnTo>
                  <a:pt x="619" y="133"/>
                </a:lnTo>
                <a:lnTo>
                  <a:pt x="619" y="153"/>
                </a:lnTo>
                <a:lnTo>
                  <a:pt x="619" y="173"/>
                </a:lnTo>
                <a:lnTo>
                  <a:pt x="587" y="184"/>
                </a:lnTo>
                <a:lnTo>
                  <a:pt x="554" y="184"/>
                </a:lnTo>
                <a:lnTo>
                  <a:pt x="532" y="163"/>
                </a:lnTo>
                <a:lnTo>
                  <a:pt x="532" y="143"/>
                </a:lnTo>
                <a:lnTo>
                  <a:pt x="532" y="122"/>
                </a:lnTo>
                <a:lnTo>
                  <a:pt x="554" y="122"/>
                </a:lnTo>
                <a:lnTo>
                  <a:pt x="587" y="112"/>
                </a:lnTo>
                <a:lnTo>
                  <a:pt x="630" y="122"/>
                </a:lnTo>
                <a:lnTo>
                  <a:pt x="652" y="122"/>
                </a:lnTo>
                <a:lnTo>
                  <a:pt x="673" y="133"/>
                </a:lnTo>
                <a:lnTo>
                  <a:pt x="695" y="153"/>
                </a:lnTo>
                <a:lnTo>
                  <a:pt x="706" y="173"/>
                </a:lnTo>
                <a:lnTo>
                  <a:pt x="630" y="163"/>
                </a:lnTo>
              </a:path>
            </a:pathLst>
          </a:custGeom>
          <a:noFill/>
          <a:ln w="50800" cap="rnd">
            <a:solidFill>
              <a:srgbClr val="DC0081"/>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fr-FR"/>
          </a:p>
        </p:txBody>
      </p:sp>
      <p:sp>
        <p:nvSpPr>
          <p:cNvPr id="25609" name="Oval 10">
            <a:extLst>
              <a:ext uri="{FF2B5EF4-FFF2-40B4-BE49-F238E27FC236}">
                <a16:creationId xmlns:a16="http://schemas.microsoft.com/office/drawing/2014/main" id="{563E7769-89D6-EEE3-B909-B2AD60167FF6}"/>
              </a:ext>
            </a:extLst>
          </p:cNvPr>
          <p:cNvSpPr>
            <a:spLocks noChangeArrowheads="1"/>
          </p:cNvSpPr>
          <p:nvPr/>
        </p:nvSpPr>
        <p:spPr bwMode="auto">
          <a:xfrm>
            <a:off x="6283326" y="4821771"/>
            <a:ext cx="111125" cy="831850"/>
          </a:xfrm>
          <a:prstGeom prst="ellipse">
            <a:avLst/>
          </a:prstGeom>
          <a:solidFill>
            <a:srgbClr val="DC0081"/>
          </a:solidFill>
          <a:ln w="12700">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fr-FR" altLang="fr-FR"/>
          </a:p>
        </p:txBody>
      </p:sp>
      <p:sp>
        <p:nvSpPr>
          <p:cNvPr id="13323" name="Rectangle 11">
            <a:extLst>
              <a:ext uri="{FF2B5EF4-FFF2-40B4-BE49-F238E27FC236}">
                <a16:creationId xmlns:a16="http://schemas.microsoft.com/office/drawing/2014/main" id="{B748F83C-708F-B588-09B8-2AB03770F86C}"/>
              </a:ext>
            </a:extLst>
          </p:cNvPr>
          <p:cNvSpPr>
            <a:spLocks noChangeArrowheads="1"/>
          </p:cNvSpPr>
          <p:nvPr/>
        </p:nvSpPr>
        <p:spPr bwMode="auto">
          <a:xfrm>
            <a:off x="7680326" y="6134634"/>
            <a:ext cx="2707473" cy="449483"/>
          </a:xfrm>
          <a:prstGeom prst="rect">
            <a:avLst/>
          </a:prstGeom>
          <a:noFill/>
          <a:ln w="12700">
            <a:noFill/>
            <a:miter lim="800000"/>
            <a:headEnd/>
            <a:tailEnd/>
          </a:ln>
          <a:effectLst/>
        </p:spPr>
        <p:txBody>
          <a:bodyPr wrap="none" lIns="77788" tIns="39688" rIns="77788" bIns="39688">
            <a:spAutoFit/>
          </a:bodyPr>
          <a:lstStyle>
            <a:lvl1pPr defTabSz="661988"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661988"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661988"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661988"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661988"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66198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66198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66198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66198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fr-FR">
                <a:effectLst>
                  <a:outerShdw blurRad="38100" dist="38100" dir="2700000" algn="tl">
                    <a:srgbClr val="C0C0C0"/>
                  </a:outerShdw>
                </a:effectLst>
                <a:latin typeface="Arial" panose="020B0604020202020204" pitchFamily="34" charset="0"/>
                <a:cs typeface="Arial" panose="020B0604020202020204" pitchFamily="34" charset="0"/>
              </a:rPr>
              <a:t>Hépatocyte infecté</a:t>
            </a:r>
          </a:p>
        </p:txBody>
      </p:sp>
      <p:sp>
        <p:nvSpPr>
          <p:cNvPr id="13324" name="Rectangle 12">
            <a:extLst>
              <a:ext uri="{FF2B5EF4-FFF2-40B4-BE49-F238E27FC236}">
                <a16:creationId xmlns:a16="http://schemas.microsoft.com/office/drawing/2014/main" id="{57084DCC-9B8E-408E-7439-22EF78E0C3A9}"/>
              </a:ext>
            </a:extLst>
          </p:cNvPr>
          <p:cNvSpPr>
            <a:spLocks noChangeArrowheads="1"/>
          </p:cNvSpPr>
          <p:nvPr/>
        </p:nvSpPr>
        <p:spPr bwMode="auto">
          <a:xfrm>
            <a:off x="4037013" y="5028147"/>
            <a:ext cx="1715214" cy="818815"/>
          </a:xfrm>
          <a:prstGeom prst="rect">
            <a:avLst/>
          </a:prstGeom>
          <a:noFill/>
          <a:ln w="12700">
            <a:noFill/>
            <a:miter lim="800000"/>
            <a:headEnd/>
            <a:tailEnd/>
          </a:ln>
          <a:effectLst/>
        </p:spPr>
        <p:txBody>
          <a:bodyPr wrap="none" lIns="77788" tIns="39688" rIns="77788" bIns="39688">
            <a:spAutoFit/>
          </a:bodyPr>
          <a:lstStyle>
            <a:lvl1pPr defTabSz="661988"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661988"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661988"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661988"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661988"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66198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66198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66198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66198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fr-FR">
                <a:effectLst>
                  <a:outerShdw blurRad="38100" dist="38100" dir="2700000" algn="tl">
                    <a:srgbClr val="C0C0C0"/>
                  </a:outerShdw>
                </a:effectLst>
                <a:latin typeface="Arial" panose="020B0604020202020204" pitchFamily="34" charset="0"/>
                <a:cs typeface="Arial" panose="020B0604020202020204" pitchFamily="34" charset="0"/>
              </a:rPr>
              <a:t>Hépatocyte</a:t>
            </a:r>
          </a:p>
          <a:p>
            <a:r>
              <a:rPr lang="en-US" altLang="fr-FR">
                <a:effectLst>
                  <a:outerShdw blurRad="38100" dist="38100" dir="2700000" algn="tl">
                    <a:srgbClr val="C0C0C0"/>
                  </a:outerShdw>
                </a:effectLst>
                <a:latin typeface="Arial" panose="020B0604020202020204" pitchFamily="34" charset="0"/>
                <a:cs typeface="Arial" panose="020B0604020202020204" pitchFamily="34" charset="0"/>
              </a:rPr>
              <a:t>non infecté</a:t>
            </a:r>
          </a:p>
        </p:txBody>
      </p:sp>
      <p:sp>
        <p:nvSpPr>
          <p:cNvPr id="13326" name="Text Box 14">
            <a:extLst>
              <a:ext uri="{FF2B5EF4-FFF2-40B4-BE49-F238E27FC236}">
                <a16:creationId xmlns:a16="http://schemas.microsoft.com/office/drawing/2014/main" id="{14B33A6A-8C9D-4ECF-D927-D53DBFC51418}"/>
              </a:ext>
            </a:extLst>
          </p:cNvPr>
          <p:cNvSpPr txBox="1">
            <a:spLocks noChangeArrowheads="1"/>
          </p:cNvSpPr>
          <p:nvPr/>
        </p:nvSpPr>
        <p:spPr bwMode="auto">
          <a:xfrm>
            <a:off x="8294316" y="6550223"/>
            <a:ext cx="3897684" cy="307777"/>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sz="1400" dirty="0" err="1">
                <a:effectLst>
                  <a:outerShdw blurRad="38100" dist="38100" dir="2700000" algn="tl">
                    <a:srgbClr val="C0C0C0"/>
                  </a:outerShdw>
                </a:effectLst>
                <a:latin typeface="Arial" panose="020B0604020202020204" pitchFamily="34" charset="0"/>
              </a:rPr>
              <a:t>Lok</a:t>
            </a:r>
            <a:r>
              <a:rPr lang="fr-FR" altLang="fr-FR" sz="1400" dirty="0">
                <a:effectLst>
                  <a:outerShdw blurRad="38100" dist="38100" dir="2700000" algn="tl">
                    <a:srgbClr val="C0C0C0"/>
                  </a:outerShdw>
                </a:effectLst>
                <a:latin typeface="Arial" panose="020B0604020202020204" pitchFamily="34" charset="0"/>
              </a:rPr>
              <a:t> et al. </a:t>
            </a:r>
            <a:r>
              <a:rPr lang="fr-FR" altLang="fr-FR" sz="1400" dirty="0" err="1">
                <a:effectLst>
                  <a:outerShdw blurRad="38100" dist="38100" dir="2700000" algn="tl">
                    <a:srgbClr val="C0C0C0"/>
                  </a:outerShdw>
                </a:effectLst>
                <a:latin typeface="Arial" panose="020B0604020202020204" pitchFamily="34" charset="0"/>
              </a:rPr>
              <a:t>Gastroenterology</a:t>
            </a:r>
            <a:r>
              <a:rPr lang="fr-FR" altLang="fr-FR" sz="1400" dirty="0">
                <a:effectLst>
                  <a:outerShdw blurRad="38100" dist="38100" dir="2700000" algn="tl">
                    <a:srgbClr val="C0C0C0"/>
                  </a:outerShdw>
                </a:effectLst>
                <a:latin typeface="Arial" panose="020B0604020202020204" pitchFamily="34" charset="0"/>
              </a:rPr>
              <a:t> 2001; 120:1828-53</a:t>
            </a:r>
          </a:p>
        </p:txBody>
      </p:sp>
      <p:sp>
        <p:nvSpPr>
          <p:cNvPr id="25613" name="Line 15">
            <a:extLst>
              <a:ext uri="{FF2B5EF4-FFF2-40B4-BE49-F238E27FC236}">
                <a16:creationId xmlns:a16="http://schemas.microsoft.com/office/drawing/2014/main" id="{D23C7480-EE9B-66FF-9309-ABC09F5BEDFE}"/>
              </a:ext>
            </a:extLst>
          </p:cNvPr>
          <p:cNvSpPr>
            <a:spLocks noChangeShapeType="1"/>
          </p:cNvSpPr>
          <p:nvPr/>
        </p:nvSpPr>
        <p:spPr bwMode="auto">
          <a:xfrm>
            <a:off x="3950009" y="3471265"/>
            <a:ext cx="8033985" cy="17958"/>
          </a:xfrm>
          <a:prstGeom prst="line">
            <a:avLst/>
          </a:prstGeom>
          <a:noFill/>
          <a:ln w="12700">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endParaRPr lang="fr-FR"/>
          </a:p>
        </p:txBody>
      </p:sp>
      <p:grpSp>
        <p:nvGrpSpPr>
          <p:cNvPr id="25614" name="Group 16">
            <a:extLst>
              <a:ext uri="{FF2B5EF4-FFF2-40B4-BE49-F238E27FC236}">
                <a16:creationId xmlns:a16="http://schemas.microsoft.com/office/drawing/2014/main" id="{94072C35-9C22-EADB-1FE3-2F31E9F847FD}"/>
              </a:ext>
            </a:extLst>
          </p:cNvPr>
          <p:cNvGrpSpPr>
            <a:grpSpLocks/>
          </p:cNvGrpSpPr>
          <p:nvPr/>
        </p:nvGrpSpPr>
        <p:grpSpPr bwMode="auto">
          <a:xfrm>
            <a:off x="3225801" y="287338"/>
            <a:ext cx="773113" cy="6646862"/>
            <a:chOff x="936" y="45"/>
            <a:chExt cx="487" cy="4187"/>
          </a:xfrm>
        </p:grpSpPr>
        <p:sp>
          <p:nvSpPr>
            <p:cNvPr id="25633" name="Rectangle 17">
              <a:extLst>
                <a:ext uri="{FF2B5EF4-FFF2-40B4-BE49-F238E27FC236}">
                  <a16:creationId xmlns:a16="http://schemas.microsoft.com/office/drawing/2014/main" id="{29EBA8EA-8E02-D69F-43DA-B87C44D5D32A}"/>
                </a:ext>
              </a:extLst>
            </p:cNvPr>
            <p:cNvSpPr>
              <a:spLocks noChangeArrowheads="1"/>
            </p:cNvSpPr>
            <p:nvPr/>
          </p:nvSpPr>
          <p:spPr bwMode="auto">
            <a:xfrm>
              <a:off x="1043" y="4001"/>
              <a:ext cx="18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r>
                <a:rPr lang="fr-FR" altLang="fr-FR" sz="1800" b="1">
                  <a:latin typeface="Comic Sans MS" panose="030F0902030302020204" pitchFamily="66" charset="0"/>
                </a:rPr>
                <a:t>1</a:t>
              </a:r>
            </a:p>
          </p:txBody>
        </p:sp>
        <p:sp>
          <p:nvSpPr>
            <p:cNvPr id="25634" name="Rectangle 18">
              <a:extLst>
                <a:ext uri="{FF2B5EF4-FFF2-40B4-BE49-F238E27FC236}">
                  <a16:creationId xmlns:a16="http://schemas.microsoft.com/office/drawing/2014/main" id="{2F405FF0-F550-D78C-75EC-47634E3BFEBD}"/>
                </a:ext>
              </a:extLst>
            </p:cNvPr>
            <p:cNvSpPr>
              <a:spLocks noChangeArrowheads="1"/>
            </p:cNvSpPr>
            <p:nvPr/>
          </p:nvSpPr>
          <p:spPr bwMode="auto">
            <a:xfrm>
              <a:off x="986" y="3556"/>
              <a:ext cx="27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r>
                <a:rPr lang="fr-FR" altLang="fr-FR" sz="1800" b="1">
                  <a:latin typeface="Comic Sans MS" panose="030F0902030302020204" pitchFamily="66" charset="0"/>
                </a:rPr>
                <a:t>10</a:t>
              </a:r>
            </a:p>
          </p:txBody>
        </p:sp>
        <p:sp>
          <p:nvSpPr>
            <p:cNvPr id="25635" name="Rectangle 19">
              <a:extLst>
                <a:ext uri="{FF2B5EF4-FFF2-40B4-BE49-F238E27FC236}">
                  <a16:creationId xmlns:a16="http://schemas.microsoft.com/office/drawing/2014/main" id="{69E79D86-9AB2-1659-D841-DFFD8FBD83F5}"/>
                </a:ext>
              </a:extLst>
            </p:cNvPr>
            <p:cNvSpPr>
              <a:spLocks noChangeArrowheads="1"/>
            </p:cNvSpPr>
            <p:nvPr/>
          </p:nvSpPr>
          <p:spPr bwMode="auto">
            <a:xfrm>
              <a:off x="936" y="3075"/>
              <a:ext cx="349" cy="2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r>
                <a:rPr lang="fr-FR" altLang="fr-FR" sz="1800" b="1">
                  <a:latin typeface="Comic Sans MS" panose="030F0902030302020204" pitchFamily="66" charset="0"/>
                </a:rPr>
                <a:t>10</a:t>
              </a:r>
              <a:r>
                <a:rPr lang="fr-FR" altLang="fr-FR" sz="1800" b="1" baseline="30000">
                  <a:latin typeface="Comic Sans MS" panose="030F0902030302020204" pitchFamily="66" charset="0"/>
                </a:rPr>
                <a:t>2</a:t>
              </a:r>
              <a:endParaRPr lang="fr-FR" altLang="fr-FR" sz="1800" b="1">
                <a:latin typeface="Comic Sans MS" panose="030F0902030302020204" pitchFamily="66" charset="0"/>
              </a:endParaRPr>
            </a:p>
          </p:txBody>
        </p:sp>
        <p:sp>
          <p:nvSpPr>
            <p:cNvPr id="25636" name="Rectangle 20">
              <a:extLst>
                <a:ext uri="{FF2B5EF4-FFF2-40B4-BE49-F238E27FC236}">
                  <a16:creationId xmlns:a16="http://schemas.microsoft.com/office/drawing/2014/main" id="{F2BEC63C-FE0E-8126-4FED-8E16E33A988B}"/>
                </a:ext>
              </a:extLst>
            </p:cNvPr>
            <p:cNvSpPr>
              <a:spLocks noChangeArrowheads="1"/>
            </p:cNvSpPr>
            <p:nvPr/>
          </p:nvSpPr>
          <p:spPr bwMode="auto">
            <a:xfrm>
              <a:off x="936" y="2594"/>
              <a:ext cx="349" cy="2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r>
                <a:rPr lang="fr-FR" altLang="fr-FR" sz="1800" b="1">
                  <a:latin typeface="Comic Sans MS" panose="030F0902030302020204" pitchFamily="66" charset="0"/>
                </a:rPr>
                <a:t>10</a:t>
              </a:r>
              <a:r>
                <a:rPr lang="fr-FR" altLang="fr-FR" sz="1800" b="1" baseline="30000">
                  <a:latin typeface="Comic Sans MS" panose="030F0902030302020204" pitchFamily="66" charset="0"/>
                </a:rPr>
                <a:t>3</a:t>
              </a:r>
              <a:endParaRPr lang="fr-FR" altLang="fr-FR" sz="1800" b="1">
                <a:latin typeface="Comic Sans MS" panose="030F0902030302020204" pitchFamily="66" charset="0"/>
              </a:endParaRPr>
            </a:p>
          </p:txBody>
        </p:sp>
        <p:sp>
          <p:nvSpPr>
            <p:cNvPr id="25637" name="Rectangle 21">
              <a:extLst>
                <a:ext uri="{FF2B5EF4-FFF2-40B4-BE49-F238E27FC236}">
                  <a16:creationId xmlns:a16="http://schemas.microsoft.com/office/drawing/2014/main" id="{669150EC-9A4F-7CFD-0600-9249E963C76B}"/>
                </a:ext>
              </a:extLst>
            </p:cNvPr>
            <p:cNvSpPr>
              <a:spLocks noChangeArrowheads="1"/>
            </p:cNvSpPr>
            <p:nvPr/>
          </p:nvSpPr>
          <p:spPr bwMode="auto">
            <a:xfrm>
              <a:off x="936" y="2113"/>
              <a:ext cx="349" cy="2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r>
                <a:rPr lang="fr-FR" altLang="fr-FR" sz="1800" b="1">
                  <a:latin typeface="Comic Sans MS" panose="030F0902030302020204" pitchFamily="66" charset="0"/>
                </a:rPr>
                <a:t>10</a:t>
              </a:r>
              <a:r>
                <a:rPr lang="fr-FR" altLang="fr-FR" sz="1800" b="1" baseline="30000">
                  <a:latin typeface="Comic Sans MS" panose="030F0902030302020204" pitchFamily="66" charset="0"/>
                </a:rPr>
                <a:t>4</a:t>
              </a:r>
              <a:endParaRPr lang="fr-FR" altLang="fr-FR" sz="1800" b="1">
                <a:latin typeface="Comic Sans MS" panose="030F0902030302020204" pitchFamily="66" charset="0"/>
              </a:endParaRPr>
            </a:p>
          </p:txBody>
        </p:sp>
        <p:sp>
          <p:nvSpPr>
            <p:cNvPr id="25638" name="Rectangle 22">
              <a:extLst>
                <a:ext uri="{FF2B5EF4-FFF2-40B4-BE49-F238E27FC236}">
                  <a16:creationId xmlns:a16="http://schemas.microsoft.com/office/drawing/2014/main" id="{7E2B7C7D-3D9F-D057-C5EC-6D11A8E1381D}"/>
                </a:ext>
              </a:extLst>
            </p:cNvPr>
            <p:cNvSpPr>
              <a:spLocks noChangeArrowheads="1"/>
            </p:cNvSpPr>
            <p:nvPr/>
          </p:nvSpPr>
          <p:spPr bwMode="auto">
            <a:xfrm>
              <a:off x="936" y="1632"/>
              <a:ext cx="349" cy="2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r>
                <a:rPr lang="fr-FR" altLang="fr-FR" sz="1800" b="1">
                  <a:latin typeface="Comic Sans MS" panose="030F0902030302020204" pitchFamily="66" charset="0"/>
                </a:rPr>
                <a:t>10</a:t>
              </a:r>
              <a:r>
                <a:rPr lang="fr-FR" altLang="fr-FR" sz="1800" b="1" baseline="30000">
                  <a:latin typeface="Comic Sans MS" panose="030F0902030302020204" pitchFamily="66" charset="0"/>
                </a:rPr>
                <a:t>5</a:t>
              </a:r>
              <a:endParaRPr lang="fr-FR" altLang="fr-FR" sz="1800" b="1">
                <a:latin typeface="Comic Sans MS" panose="030F0902030302020204" pitchFamily="66" charset="0"/>
              </a:endParaRPr>
            </a:p>
          </p:txBody>
        </p:sp>
        <p:sp>
          <p:nvSpPr>
            <p:cNvPr id="25639" name="Rectangle 23">
              <a:extLst>
                <a:ext uri="{FF2B5EF4-FFF2-40B4-BE49-F238E27FC236}">
                  <a16:creationId xmlns:a16="http://schemas.microsoft.com/office/drawing/2014/main" id="{A00C02E1-C724-3F3D-97E5-740093123A3F}"/>
                </a:ext>
              </a:extLst>
            </p:cNvPr>
            <p:cNvSpPr>
              <a:spLocks noChangeArrowheads="1"/>
            </p:cNvSpPr>
            <p:nvPr/>
          </p:nvSpPr>
          <p:spPr bwMode="auto">
            <a:xfrm>
              <a:off x="936" y="1151"/>
              <a:ext cx="349" cy="2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r>
                <a:rPr lang="fr-FR" altLang="fr-FR" sz="1800" b="1">
                  <a:latin typeface="Comic Sans MS" panose="030F0902030302020204" pitchFamily="66" charset="0"/>
                </a:rPr>
                <a:t>10</a:t>
              </a:r>
              <a:r>
                <a:rPr lang="fr-FR" altLang="fr-FR" sz="1800" b="1" baseline="30000">
                  <a:latin typeface="Comic Sans MS" panose="030F0902030302020204" pitchFamily="66" charset="0"/>
                </a:rPr>
                <a:t>6</a:t>
              </a:r>
              <a:endParaRPr lang="fr-FR" altLang="fr-FR" sz="1800" b="1">
                <a:latin typeface="Comic Sans MS" panose="030F0902030302020204" pitchFamily="66" charset="0"/>
              </a:endParaRPr>
            </a:p>
          </p:txBody>
        </p:sp>
        <p:sp>
          <p:nvSpPr>
            <p:cNvPr id="25640" name="Rectangle 24">
              <a:extLst>
                <a:ext uri="{FF2B5EF4-FFF2-40B4-BE49-F238E27FC236}">
                  <a16:creationId xmlns:a16="http://schemas.microsoft.com/office/drawing/2014/main" id="{89A5B01A-1D1E-F4E1-7958-933DC1F21CCC}"/>
                </a:ext>
              </a:extLst>
            </p:cNvPr>
            <p:cNvSpPr>
              <a:spLocks noChangeArrowheads="1"/>
            </p:cNvSpPr>
            <p:nvPr/>
          </p:nvSpPr>
          <p:spPr bwMode="auto">
            <a:xfrm>
              <a:off x="936" y="670"/>
              <a:ext cx="349" cy="2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r>
                <a:rPr lang="fr-FR" altLang="fr-FR" sz="1800" b="1">
                  <a:latin typeface="Comic Sans MS" panose="030F0902030302020204" pitchFamily="66" charset="0"/>
                </a:rPr>
                <a:t>10</a:t>
              </a:r>
              <a:r>
                <a:rPr lang="fr-FR" altLang="fr-FR" sz="1800" b="1" baseline="30000">
                  <a:latin typeface="Comic Sans MS" panose="030F0902030302020204" pitchFamily="66" charset="0"/>
                </a:rPr>
                <a:t>7</a:t>
              </a:r>
              <a:endParaRPr lang="fr-FR" altLang="fr-FR" sz="1800" b="1">
                <a:latin typeface="Comic Sans MS" panose="030F0902030302020204" pitchFamily="66" charset="0"/>
              </a:endParaRPr>
            </a:p>
          </p:txBody>
        </p:sp>
        <p:sp>
          <p:nvSpPr>
            <p:cNvPr id="25641" name="Rectangle 25">
              <a:extLst>
                <a:ext uri="{FF2B5EF4-FFF2-40B4-BE49-F238E27FC236}">
                  <a16:creationId xmlns:a16="http://schemas.microsoft.com/office/drawing/2014/main" id="{90D2770A-E075-315F-98FF-29E1559B50E6}"/>
                </a:ext>
              </a:extLst>
            </p:cNvPr>
            <p:cNvSpPr>
              <a:spLocks noChangeArrowheads="1"/>
            </p:cNvSpPr>
            <p:nvPr/>
          </p:nvSpPr>
          <p:spPr bwMode="auto">
            <a:xfrm>
              <a:off x="936" y="189"/>
              <a:ext cx="349" cy="2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r>
                <a:rPr lang="fr-FR" altLang="fr-FR" sz="1800" b="1">
                  <a:latin typeface="Comic Sans MS" panose="030F0902030302020204" pitchFamily="66" charset="0"/>
                </a:rPr>
                <a:t>10</a:t>
              </a:r>
              <a:r>
                <a:rPr lang="fr-FR" altLang="fr-FR" sz="1800" b="1" baseline="30000">
                  <a:latin typeface="Comic Sans MS" panose="030F0902030302020204" pitchFamily="66" charset="0"/>
                </a:rPr>
                <a:t>8</a:t>
              </a:r>
              <a:endParaRPr lang="fr-FR" altLang="fr-FR" sz="1800" b="1">
                <a:latin typeface="Comic Sans MS" panose="030F0902030302020204" pitchFamily="66" charset="0"/>
              </a:endParaRPr>
            </a:p>
          </p:txBody>
        </p:sp>
        <p:grpSp>
          <p:nvGrpSpPr>
            <p:cNvPr id="25642" name="Group 26">
              <a:extLst>
                <a:ext uri="{FF2B5EF4-FFF2-40B4-BE49-F238E27FC236}">
                  <a16:creationId xmlns:a16="http://schemas.microsoft.com/office/drawing/2014/main" id="{87C31FD9-8C46-966D-C5BA-3EF38FEEB96C}"/>
                </a:ext>
              </a:extLst>
            </p:cNvPr>
            <p:cNvGrpSpPr>
              <a:grpSpLocks/>
            </p:cNvGrpSpPr>
            <p:nvPr/>
          </p:nvGrpSpPr>
          <p:grpSpPr bwMode="auto">
            <a:xfrm>
              <a:off x="1254" y="45"/>
              <a:ext cx="169" cy="4104"/>
              <a:chOff x="1099" y="0"/>
              <a:chExt cx="190" cy="4104"/>
            </a:xfrm>
          </p:grpSpPr>
          <p:sp>
            <p:nvSpPr>
              <p:cNvPr id="25643" name="Line 27">
                <a:extLst>
                  <a:ext uri="{FF2B5EF4-FFF2-40B4-BE49-F238E27FC236}">
                    <a16:creationId xmlns:a16="http://schemas.microsoft.com/office/drawing/2014/main" id="{B356319C-4486-BF8C-B4D1-F5CC624D7FCE}"/>
                  </a:ext>
                </a:extLst>
              </p:cNvPr>
              <p:cNvSpPr>
                <a:spLocks noChangeShapeType="1"/>
              </p:cNvSpPr>
              <p:nvPr/>
            </p:nvSpPr>
            <p:spPr bwMode="auto">
              <a:xfrm flipH="1">
                <a:off x="1194" y="0"/>
                <a:ext cx="0" cy="4104"/>
              </a:xfrm>
              <a:prstGeom prst="line">
                <a:avLst/>
              </a:prstGeom>
              <a:noFill/>
              <a:ln w="76200" cmpd="tri">
                <a:solidFill>
                  <a:schemeClr val="tx1"/>
                </a:solidFill>
                <a:round/>
                <a:headEnd type="triangle" w="med" len="me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25644" name="Line 28">
                <a:extLst>
                  <a:ext uri="{FF2B5EF4-FFF2-40B4-BE49-F238E27FC236}">
                    <a16:creationId xmlns:a16="http://schemas.microsoft.com/office/drawing/2014/main" id="{910F75AE-33BE-9F60-9590-C8DD29AFE84B}"/>
                  </a:ext>
                </a:extLst>
              </p:cNvPr>
              <p:cNvSpPr>
                <a:spLocks noChangeShapeType="1"/>
              </p:cNvSpPr>
              <p:nvPr/>
            </p:nvSpPr>
            <p:spPr bwMode="auto">
              <a:xfrm>
                <a:off x="1099" y="4096"/>
                <a:ext cx="19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25645" name="Line 29">
                <a:extLst>
                  <a:ext uri="{FF2B5EF4-FFF2-40B4-BE49-F238E27FC236}">
                    <a16:creationId xmlns:a16="http://schemas.microsoft.com/office/drawing/2014/main" id="{84689C2E-C517-5E7B-AF98-E615B1FEB70E}"/>
                  </a:ext>
                </a:extLst>
              </p:cNvPr>
              <p:cNvSpPr>
                <a:spLocks noChangeShapeType="1"/>
              </p:cNvSpPr>
              <p:nvPr/>
            </p:nvSpPr>
            <p:spPr bwMode="auto">
              <a:xfrm>
                <a:off x="1099" y="3855"/>
                <a:ext cx="19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25646" name="Line 30">
                <a:extLst>
                  <a:ext uri="{FF2B5EF4-FFF2-40B4-BE49-F238E27FC236}">
                    <a16:creationId xmlns:a16="http://schemas.microsoft.com/office/drawing/2014/main" id="{F9573AF3-AB5B-F795-808E-9CFF70F3AB63}"/>
                  </a:ext>
                </a:extLst>
              </p:cNvPr>
              <p:cNvSpPr>
                <a:spLocks noChangeShapeType="1"/>
              </p:cNvSpPr>
              <p:nvPr/>
            </p:nvSpPr>
            <p:spPr bwMode="auto">
              <a:xfrm>
                <a:off x="1099" y="3615"/>
                <a:ext cx="19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25647" name="Line 31">
                <a:extLst>
                  <a:ext uri="{FF2B5EF4-FFF2-40B4-BE49-F238E27FC236}">
                    <a16:creationId xmlns:a16="http://schemas.microsoft.com/office/drawing/2014/main" id="{52710C8D-D9A1-C2D4-CCF6-9AE7FBD6E16E}"/>
                  </a:ext>
                </a:extLst>
              </p:cNvPr>
              <p:cNvSpPr>
                <a:spLocks noChangeShapeType="1"/>
              </p:cNvSpPr>
              <p:nvPr/>
            </p:nvSpPr>
            <p:spPr bwMode="auto">
              <a:xfrm>
                <a:off x="1099" y="3374"/>
                <a:ext cx="19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25648" name="Line 32">
                <a:extLst>
                  <a:ext uri="{FF2B5EF4-FFF2-40B4-BE49-F238E27FC236}">
                    <a16:creationId xmlns:a16="http://schemas.microsoft.com/office/drawing/2014/main" id="{A1B5A138-37BF-653A-37B0-F24BA04F31DA}"/>
                  </a:ext>
                </a:extLst>
              </p:cNvPr>
              <p:cNvSpPr>
                <a:spLocks noChangeShapeType="1"/>
              </p:cNvSpPr>
              <p:nvPr/>
            </p:nvSpPr>
            <p:spPr bwMode="auto">
              <a:xfrm>
                <a:off x="1099" y="3134"/>
                <a:ext cx="19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25649" name="Line 33">
                <a:extLst>
                  <a:ext uri="{FF2B5EF4-FFF2-40B4-BE49-F238E27FC236}">
                    <a16:creationId xmlns:a16="http://schemas.microsoft.com/office/drawing/2014/main" id="{EA31B62F-1A89-8CA2-14E3-26B2D3045CC4}"/>
                  </a:ext>
                </a:extLst>
              </p:cNvPr>
              <p:cNvSpPr>
                <a:spLocks noChangeShapeType="1"/>
              </p:cNvSpPr>
              <p:nvPr/>
            </p:nvSpPr>
            <p:spPr bwMode="auto">
              <a:xfrm>
                <a:off x="1099" y="2893"/>
                <a:ext cx="19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25650" name="Line 34">
                <a:extLst>
                  <a:ext uri="{FF2B5EF4-FFF2-40B4-BE49-F238E27FC236}">
                    <a16:creationId xmlns:a16="http://schemas.microsoft.com/office/drawing/2014/main" id="{0A5FAE7F-16B1-194E-AE69-42D1C4533381}"/>
                  </a:ext>
                </a:extLst>
              </p:cNvPr>
              <p:cNvSpPr>
                <a:spLocks noChangeShapeType="1"/>
              </p:cNvSpPr>
              <p:nvPr/>
            </p:nvSpPr>
            <p:spPr bwMode="auto">
              <a:xfrm>
                <a:off x="1099" y="2653"/>
                <a:ext cx="19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25651" name="Line 35">
                <a:extLst>
                  <a:ext uri="{FF2B5EF4-FFF2-40B4-BE49-F238E27FC236}">
                    <a16:creationId xmlns:a16="http://schemas.microsoft.com/office/drawing/2014/main" id="{AB37BD38-3C2F-140A-B34E-0691962BFABB}"/>
                  </a:ext>
                </a:extLst>
              </p:cNvPr>
              <p:cNvSpPr>
                <a:spLocks noChangeShapeType="1"/>
              </p:cNvSpPr>
              <p:nvPr/>
            </p:nvSpPr>
            <p:spPr bwMode="auto">
              <a:xfrm>
                <a:off x="1099" y="2412"/>
                <a:ext cx="19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25652" name="Line 36">
                <a:extLst>
                  <a:ext uri="{FF2B5EF4-FFF2-40B4-BE49-F238E27FC236}">
                    <a16:creationId xmlns:a16="http://schemas.microsoft.com/office/drawing/2014/main" id="{D3C83BAC-8B4D-0CFE-5BFF-22612F38686E}"/>
                  </a:ext>
                </a:extLst>
              </p:cNvPr>
              <p:cNvSpPr>
                <a:spLocks noChangeShapeType="1"/>
              </p:cNvSpPr>
              <p:nvPr/>
            </p:nvSpPr>
            <p:spPr bwMode="auto">
              <a:xfrm>
                <a:off x="1099" y="2172"/>
                <a:ext cx="19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25653" name="Line 37">
                <a:extLst>
                  <a:ext uri="{FF2B5EF4-FFF2-40B4-BE49-F238E27FC236}">
                    <a16:creationId xmlns:a16="http://schemas.microsoft.com/office/drawing/2014/main" id="{B6FB4512-A919-C119-D4C7-71D0149117E0}"/>
                  </a:ext>
                </a:extLst>
              </p:cNvPr>
              <p:cNvSpPr>
                <a:spLocks noChangeShapeType="1"/>
              </p:cNvSpPr>
              <p:nvPr/>
            </p:nvSpPr>
            <p:spPr bwMode="auto">
              <a:xfrm>
                <a:off x="1099" y="1931"/>
                <a:ext cx="19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25654" name="Line 38">
                <a:extLst>
                  <a:ext uri="{FF2B5EF4-FFF2-40B4-BE49-F238E27FC236}">
                    <a16:creationId xmlns:a16="http://schemas.microsoft.com/office/drawing/2014/main" id="{1FFAF39B-CFB1-5525-B01E-0B44DF3E0010}"/>
                  </a:ext>
                </a:extLst>
              </p:cNvPr>
              <p:cNvSpPr>
                <a:spLocks noChangeShapeType="1"/>
              </p:cNvSpPr>
              <p:nvPr/>
            </p:nvSpPr>
            <p:spPr bwMode="auto">
              <a:xfrm>
                <a:off x="1099" y="1691"/>
                <a:ext cx="19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25655" name="Line 39">
                <a:extLst>
                  <a:ext uri="{FF2B5EF4-FFF2-40B4-BE49-F238E27FC236}">
                    <a16:creationId xmlns:a16="http://schemas.microsoft.com/office/drawing/2014/main" id="{3B8BDA81-0623-D350-0D46-9127A4E0B2FB}"/>
                  </a:ext>
                </a:extLst>
              </p:cNvPr>
              <p:cNvSpPr>
                <a:spLocks noChangeShapeType="1"/>
              </p:cNvSpPr>
              <p:nvPr/>
            </p:nvSpPr>
            <p:spPr bwMode="auto">
              <a:xfrm>
                <a:off x="1099" y="1450"/>
                <a:ext cx="19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25656" name="Line 40">
                <a:extLst>
                  <a:ext uri="{FF2B5EF4-FFF2-40B4-BE49-F238E27FC236}">
                    <a16:creationId xmlns:a16="http://schemas.microsoft.com/office/drawing/2014/main" id="{1B79C3BA-68E6-A5C2-825E-45084A1C1D0E}"/>
                  </a:ext>
                </a:extLst>
              </p:cNvPr>
              <p:cNvSpPr>
                <a:spLocks noChangeShapeType="1"/>
              </p:cNvSpPr>
              <p:nvPr/>
            </p:nvSpPr>
            <p:spPr bwMode="auto">
              <a:xfrm>
                <a:off x="1099" y="1210"/>
                <a:ext cx="19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25657" name="Line 41">
                <a:extLst>
                  <a:ext uri="{FF2B5EF4-FFF2-40B4-BE49-F238E27FC236}">
                    <a16:creationId xmlns:a16="http://schemas.microsoft.com/office/drawing/2014/main" id="{116172D7-3976-3E1E-4819-75AAE9C88C04}"/>
                  </a:ext>
                </a:extLst>
              </p:cNvPr>
              <p:cNvSpPr>
                <a:spLocks noChangeShapeType="1"/>
              </p:cNvSpPr>
              <p:nvPr/>
            </p:nvSpPr>
            <p:spPr bwMode="auto">
              <a:xfrm>
                <a:off x="1099" y="969"/>
                <a:ext cx="19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25658" name="Line 42">
                <a:extLst>
                  <a:ext uri="{FF2B5EF4-FFF2-40B4-BE49-F238E27FC236}">
                    <a16:creationId xmlns:a16="http://schemas.microsoft.com/office/drawing/2014/main" id="{F48C7EA0-E037-59F8-E433-C842BE8CB146}"/>
                  </a:ext>
                </a:extLst>
              </p:cNvPr>
              <p:cNvSpPr>
                <a:spLocks noChangeShapeType="1"/>
              </p:cNvSpPr>
              <p:nvPr/>
            </p:nvSpPr>
            <p:spPr bwMode="auto">
              <a:xfrm>
                <a:off x="1099" y="729"/>
                <a:ext cx="19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25659" name="Line 43">
                <a:extLst>
                  <a:ext uri="{FF2B5EF4-FFF2-40B4-BE49-F238E27FC236}">
                    <a16:creationId xmlns:a16="http://schemas.microsoft.com/office/drawing/2014/main" id="{4975A9C8-3767-E9F8-9CE5-E597A2BCC81A}"/>
                  </a:ext>
                </a:extLst>
              </p:cNvPr>
              <p:cNvSpPr>
                <a:spLocks noChangeShapeType="1"/>
              </p:cNvSpPr>
              <p:nvPr/>
            </p:nvSpPr>
            <p:spPr bwMode="auto">
              <a:xfrm>
                <a:off x="1099" y="488"/>
                <a:ext cx="19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25660" name="Line 44">
                <a:extLst>
                  <a:ext uri="{FF2B5EF4-FFF2-40B4-BE49-F238E27FC236}">
                    <a16:creationId xmlns:a16="http://schemas.microsoft.com/office/drawing/2014/main" id="{54FD01DE-69D6-6F9C-8646-C8411154BD70}"/>
                  </a:ext>
                </a:extLst>
              </p:cNvPr>
              <p:cNvSpPr>
                <a:spLocks noChangeShapeType="1"/>
              </p:cNvSpPr>
              <p:nvPr/>
            </p:nvSpPr>
            <p:spPr bwMode="auto">
              <a:xfrm>
                <a:off x="1099" y="248"/>
                <a:ext cx="19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grpSp>
      </p:grpSp>
      <p:sp>
        <p:nvSpPr>
          <p:cNvPr id="25615" name="ZoneTexte 46">
            <a:extLst>
              <a:ext uri="{FF2B5EF4-FFF2-40B4-BE49-F238E27FC236}">
                <a16:creationId xmlns:a16="http://schemas.microsoft.com/office/drawing/2014/main" id="{79DAB6EB-0739-BE4F-E6B9-E527FA1F7D23}"/>
              </a:ext>
            </a:extLst>
          </p:cNvPr>
          <p:cNvSpPr txBox="1">
            <a:spLocks noChangeArrowheads="1"/>
          </p:cNvSpPr>
          <p:nvPr/>
        </p:nvSpPr>
        <p:spPr bwMode="auto">
          <a:xfrm>
            <a:off x="983919" y="2636839"/>
            <a:ext cx="1781175" cy="138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sz="2800" dirty="0">
                <a:solidFill>
                  <a:srgbClr val="FF0000"/>
                </a:solidFill>
                <a:latin typeface="Arial" panose="020B0604020202020204" pitchFamily="34" charset="0"/>
                <a:cs typeface="Arial" panose="020B0604020202020204" pitchFamily="34" charset="0"/>
              </a:rPr>
              <a:t>Pas de </a:t>
            </a:r>
          </a:p>
          <a:p>
            <a:pPr eaLnBrk="1" hangingPunct="1"/>
            <a:r>
              <a:rPr lang="fr-FR" altLang="fr-FR" sz="2800" dirty="0">
                <a:solidFill>
                  <a:srgbClr val="FF0000"/>
                </a:solidFill>
                <a:latin typeface="Arial" panose="020B0604020202020204" pitchFamily="34" charset="0"/>
                <a:cs typeface="Arial" panose="020B0604020202020204" pitchFamily="34" charset="0"/>
              </a:rPr>
              <a:t>traitement</a:t>
            </a:r>
          </a:p>
          <a:p>
            <a:pPr eaLnBrk="1" hangingPunct="1"/>
            <a:r>
              <a:rPr lang="fr-FR" altLang="fr-FR" sz="2800" dirty="0">
                <a:solidFill>
                  <a:srgbClr val="FF0000"/>
                </a:solidFill>
                <a:latin typeface="Arial" panose="020B0604020202020204" pitchFamily="34" charset="0"/>
                <a:cs typeface="Arial" panose="020B0604020202020204" pitchFamily="34" charset="0"/>
              </a:rPr>
              <a:t>antiviral</a:t>
            </a:r>
          </a:p>
        </p:txBody>
      </p:sp>
      <p:sp>
        <p:nvSpPr>
          <p:cNvPr id="48" name="Text Box 46">
            <a:extLst>
              <a:ext uri="{FF2B5EF4-FFF2-40B4-BE49-F238E27FC236}">
                <a16:creationId xmlns:a16="http://schemas.microsoft.com/office/drawing/2014/main" id="{1F257043-8175-E121-DEBD-21DA52863E0F}"/>
              </a:ext>
            </a:extLst>
          </p:cNvPr>
          <p:cNvSpPr txBox="1">
            <a:spLocks noChangeArrowheads="1"/>
          </p:cNvSpPr>
          <p:nvPr/>
        </p:nvSpPr>
        <p:spPr bwMode="auto">
          <a:xfrm>
            <a:off x="5382064" y="29852"/>
            <a:ext cx="5898219" cy="646331"/>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sz="3600" dirty="0">
                <a:effectLst>
                  <a:outerShdw blurRad="38100" dist="38100" dir="2700000" algn="tl">
                    <a:srgbClr val="C0C0C0"/>
                  </a:outerShdw>
                </a:effectLst>
                <a:latin typeface="Trebuchet MS" panose="020B0703020202090204" pitchFamily="34" charset="0"/>
              </a:rPr>
              <a:t>Infection chronique </a:t>
            </a:r>
            <a:r>
              <a:rPr lang="fr-FR" altLang="fr-FR" sz="3600" dirty="0" err="1">
                <a:effectLst>
                  <a:outerShdw blurRad="38100" dist="38100" dir="2700000" algn="tl">
                    <a:srgbClr val="C0C0C0"/>
                  </a:outerShdw>
                </a:effectLst>
                <a:latin typeface="Trebuchet MS" panose="020B0703020202090204" pitchFamily="34" charset="0"/>
              </a:rPr>
              <a:t>AgHBe</a:t>
            </a:r>
            <a:r>
              <a:rPr lang="fr-FR" altLang="fr-FR" sz="3600" dirty="0">
                <a:effectLst>
                  <a:outerShdw blurRad="38100" dist="38100" dir="2700000" algn="tl">
                    <a:srgbClr val="C0C0C0"/>
                  </a:outerShdw>
                </a:effectLst>
                <a:latin typeface="Trebuchet MS" panose="020B0703020202090204" pitchFamily="34" charset="0"/>
              </a:rPr>
              <a:t>+</a:t>
            </a:r>
          </a:p>
        </p:txBody>
      </p:sp>
      <p:sp>
        <p:nvSpPr>
          <p:cNvPr id="50" name="Text Box 42">
            <a:extLst>
              <a:ext uri="{FF2B5EF4-FFF2-40B4-BE49-F238E27FC236}">
                <a16:creationId xmlns:a16="http://schemas.microsoft.com/office/drawing/2014/main" id="{826E0ADC-5E40-BE0B-4566-9FA1E66CBAEE}"/>
              </a:ext>
            </a:extLst>
          </p:cNvPr>
          <p:cNvSpPr txBox="1">
            <a:spLocks noChangeArrowheads="1"/>
          </p:cNvSpPr>
          <p:nvPr/>
        </p:nvSpPr>
        <p:spPr bwMode="auto">
          <a:xfrm>
            <a:off x="1992314" y="115889"/>
            <a:ext cx="1096775" cy="1015663"/>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sz="2000">
                <a:solidFill>
                  <a:schemeClr val="accent2"/>
                </a:solidFill>
                <a:effectLst>
                  <a:outerShdw blurRad="38100" dist="38100" dir="2700000" algn="tl">
                    <a:srgbClr val="C0C0C0"/>
                  </a:outerShdw>
                </a:effectLst>
                <a:latin typeface="Arial" panose="020B0604020202020204" pitchFamily="34" charset="0"/>
                <a:cs typeface="Arial" panose="020B0604020202020204" pitchFamily="34" charset="0"/>
              </a:rPr>
              <a:t>Charge </a:t>
            </a:r>
          </a:p>
          <a:p>
            <a:pPr eaLnBrk="1" hangingPunct="1"/>
            <a:r>
              <a:rPr lang="fr-FR" altLang="fr-FR" sz="2000">
                <a:solidFill>
                  <a:schemeClr val="accent2"/>
                </a:solidFill>
                <a:effectLst>
                  <a:outerShdw blurRad="38100" dist="38100" dir="2700000" algn="tl">
                    <a:srgbClr val="C0C0C0"/>
                  </a:outerShdw>
                </a:effectLst>
                <a:latin typeface="Arial" panose="020B0604020202020204" pitchFamily="34" charset="0"/>
                <a:cs typeface="Arial" panose="020B0604020202020204" pitchFamily="34" charset="0"/>
              </a:rPr>
              <a:t>virale</a:t>
            </a:r>
          </a:p>
          <a:p>
            <a:pPr eaLnBrk="1" hangingPunct="1"/>
            <a:r>
              <a:rPr lang="fr-FR" altLang="fr-FR" sz="2000">
                <a:solidFill>
                  <a:schemeClr val="accent2"/>
                </a:solidFill>
                <a:effectLst>
                  <a:outerShdw blurRad="38100" dist="38100" dir="2700000" algn="tl">
                    <a:srgbClr val="C0C0C0"/>
                  </a:outerShdw>
                </a:effectLst>
                <a:latin typeface="Arial" panose="020B0604020202020204" pitchFamily="34" charset="0"/>
                <a:cs typeface="Arial" panose="020B0604020202020204" pitchFamily="34" charset="0"/>
              </a:rPr>
              <a:t>UI/mL</a:t>
            </a:r>
          </a:p>
        </p:txBody>
      </p:sp>
      <p:sp>
        <p:nvSpPr>
          <p:cNvPr id="25618" name="AutoShape 2">
            <a:extLst>
              <a:ext uri="{FF2B5EF4-FFF2-40B4-BE49-F238E27FC236}">
                <a16:creationId xmlns:a16="http://schemas.microsoft.com/office/drawing/2014/main" id="{90ADDBCD-1715-759E-08E7-807A11B0EB30}"/>
              </a:ext>
            </a:extLst>
          </p:cNvPr>
          <p:cNvSpPr>
            <a:spLocks noChangeArrowheads="1"/>
          </p:cNvSpPr>
          <p:nvPr/>
        </p:nvSpPr>
        <p:spPr bwMode="auto">
          <a:xfrm>
            <a:off x="7602538" y="1341439"/>
            <a:ext cx="2381250" cy="2060575"/>
          </a:xfrm>
          <a:prstGeom prst="roundRect">
            <a:avLst>
              <a:gd name="adj" fmla="val 12449"/>
            </a:avLst>
          </a:prstGeom>
          <a:solidFill>
            <a:schemeClr val="accent1">
              <a:lumMod val="40000"/>
              <a:lumOff val="60000"/>
            </a:schemeClr>
          </a:solidFill>
          <a:ln w="12700">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fr-FR" altLang="fr-FR"/>
          </a:p>
        </p:txBody>
      </p:sp>
      <p:sp>
        <p:nvSpPr>
          <p:cNvPr id="25619" name="Oval 3">
            <a:extLst>
              <a:ext uri="{FF2B5EF4-FFF2-40B4-BE49-F238E27FC236}">
                <a16:creationId xmlns:a16="http://schemas.microsoft.com/office/drawing/2014/main" id="{BA21BF58-0C20-B2F2-35AD-CDF0AA29BF24}"/>
              </a:ext>
            </a:extLst>
          </p:cNvPr>
          <p:cNvSpPr>
            <a:spLocks noChangeArrowheads="1"/>
          </p:cNvSpPr>
          <p:nvPr/>
        </p:nvSpPr>
        <p:spPr bwMode="auto">
          <a:xfrm>
            <a:off x="8380414" y="1989138"/>
            <a:ext cx="1303337" cy="895350"/>
          </a:xfrm>
          <a:prstGeom prst="ellipse">
            <a:avLst/>
          </a:prstGeom>
          <a:solidFill>
            <a:schemeClr val="tx2"/>
          </a:solidFill>
          <a:ln w="12700">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fr-FR" altLang="fr-FR"/>
          </a:p>
        </p:txBody>
      </p:sp>
      <p:sp>
        <p:nvSpPr>
          <p:cNvPr id="51" name="Rectangle 4">
            <a:extLst>
              <a:ext uri="{FF2B5EF4-FFF2-40B4-BE49-F238E27FC236}">
                <a16:creationId xmlns:a16="http://schemas.microsoft.com/office/drawing/2014/main" id="{21D68EE3-3ED6-33C1-5D3F-324DA05A09E9}"/>
              </a:ext>
            </a:extLst>
          </p:cNvPr>
          <p:cNvSpPr>
            <a:spLocks noChangeArrowheads="1"/>
          </p:cNvSpPr>
          <p:nvPr/>
        </p:nvSpPr>
        <p:spPr bwMode="auto">
          <a:xfrm>
            <a:off x="6142038" y="1695451"/>
            <a:ext cx="671660" cy="372539"/>
          </a:xfrm>
          <a:prstGeom prst="rect">
            <a:avLst/>
          </a:prstGeom>
          <a:noFill/>
          <a:ln w="12700">
            <a:noFill/>
            <a:miter lim="800000"/>
            <a:headEnd/>
            <a:tailEnd/>
          </a:ln>
          <a:effectLst/>
        </p:spPr>
        <p:txBody>
          <a:bodyPr wrap="none" lIns="77788" tIns="39688" rIns="77788" bIns="39688">
            <a:spAutoFit/>
          </a:bodyPr>
          <a:lstStyle>
            <a:lvl1pPr defTabSz="661988"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661988"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661988"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661988"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661988"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66198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66198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66198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66198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fr-FR" sz="1900" b="1">
                <a:effectLst>
                  <a:outerShdw blurRad="38100" dist="38100" dir="2700000" algn="tl">
                    <a:srgbClr val="C0C0C0"/>
                  </a:outerShdw>
                </a:effectLst>
                <a:latin typeface="Arial" panose="020B0604020202020204" pitchFamily="34" charset="0"/>
                <a:cs typeface="Arial" panose="020B0604020202020204" pitchFamily="34" charset="0"/>
              </a:rPr>
              <a:t>HBV</a:t>
            </a:r>
          </a:p>
        </p:txBody>
      </p:sp>
      <p:sp>
        <p:nvSpPr>
          <p:cNvPr id="25621" name="Arc 6">
            <a:extLst>
              <a:ext uri="{FF2B5EF4-FFF2-40B4-BE49-F238E27FC236}">
                <a16:creationId xmlns:a16="http://schemas.microsoft.com/office/drawing/2014/main" id="{DE04239E-8AE1-4D3B-EC41-3D6D8F1ADDC8}"/>
              </a:ext>
            </a:extLst>
          </p:cNvPr>
          <p:cNvSpPr>
            <a:spLocks/>
          </p:cNvSpPr>
          <p:nvPr/>
        </p:nvSpPr>
        <p:spPr bwMode="auto">
          <a:xfrm>
            <a:off x="7667625" y="1916114"/>
            <a:ext cx="6350" cy="3175"/>
          </a:xfrm>
          <a:custGeom>
            <a:avLst/>
            <a:gdLst>
              <a:gd name="T0" fmla="*/ 0 w 17729"/>
              <a:gd name="T1" fmla="*/ 0 h 21600"/>
              <a:gd name="T2" fmla="*/ 0 w 17729"/>
              <a:gd name="T3" fmla="*/ 0 h 21600"/>
              <a:gd name="T4" fmla="*/ 0 w 17729"/>
              <a:gd name="T5" fmla="*/ 0 h 21600"/>
              <a:gd name="T6" fmla="*/ 0 60000 65536"/>
              <a:gd name="T7" fmla="*/ 0 60000 65536"/>
              <a:gd name="T8" fmla="*/ 0 60000 65536"/>
              <a:gd name="T9" fmla="*/ 0 w 17729"/>
              <a:gd name="T10" fmla="*/ 0 h 21600"/>
              <a:gd name="T11" fmla="*/ 17729 w 17729"/>
              <a:gd name="T12" fmla="*/ 21600 h 21600"/>
            </a:gdLst>
            <a:ahLst/>
            <a:cxnLst>
              <a:cxn ang="T6">
                <a:pos x="T0" y="T1"/>
              </a:cxn>
              <a:cxn ang="T7">
                <a:pos x="T2" y="T3"/>
              </a:cxn>
              <a:cxn ang="T8">
                <a:pos x="T4" y="T5"/>
              </a:cxn>
            </a:cxnLst>
            <a:rect l="T9" t="T10" r="T11" b="T12"/>
            <a:pathLst>
              <a:path w="17729" h="21600" fill="none" extrusionOk="0">
                <a:moveTo>
                  <a:pt x="0" y="419"/>
                </a:moveTo>
                <a:cubicBezTo>
                  <a:pt x="1394" y="140"/>
                  <a:pt x="2813" y="-1"/>
                  <a:pt x="4236" y="-1"/>
                </a:cubicBezTo>
                <a:cubicBezTo>
                  <a:pt x="9140" y="-1"/>
                  <a:pt x="13899" y="1669"/>
                  <a:pt x="17729" y="4732"/>
                </a:cubicBezTo>
              </a:path>
              <a:path w="17729" h="21600" stroke="0" extrusionOk="0">
                <a:moveTo>
                  <a:pt x="0" y="419"/>
                </a:moveTo>
                <a:cubicBezTo>
                  <a:pt x="1394" y="140"/>
                  <a:pt x="2813" y="-1"/>
                  <a:pt x="4236" y="-1"/>
                </a:cubicBezTo>
                <a:cubicBezTo>
                  <a:pt x="9140" y="-1"/>
                  <a:pt x="13899" y="1669"/>
                  <a:pt x="17729" y="4732"/>
                </a:cubicBezTo>
                <a:lnTo>
                  <a:pt x="4236" y="21600"/>
                </a:lnTo>
                <a:lnTo>
                  <a:pt x="0" y="419"/>
                </a:lnTo>
                <a:close/>
              </a:path>
            </a:pathLst>
          </a:custGeom>
          <a:noFill/>
          <a:ln w="508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fr-FR"/>
          </a:p>
        </p:txBody>
      </p:sp>
      <p:sp>
        <p:nvSpPr>
          <p:cNvPr id="25622" name="Line 12">
            <a:extLst>
              <a:ext uri="{FF2B5EF4-FFF2-40B4-BE49-F238E27FC236}">
                <a16:creationId xmlns:a16="http://schemas.microsoft.com/office/drawing/2014/main" id="{A6C3537E-EB70-B89B-853A-77B9687BC230}"/>
              </a:ext>
            </a:extLst>
          </p:cNvPr>
          <p:cNvSpPr>
            <a:spLocks noChangeShapeType="1"/>
          </p:cNvSpPr>
          <p:nvPr/>
        </p:nvSpPr>
        <p:spPr bwMode="auto">
          <a:xfrm flipH="1">
            <a:off x="6632576" y="2371725"/>
            <a:ext cx="1819275" cy="0"/>
          </a:xfrm>
          <a:prstGeom prst="line">
            <a:avLst/>
          </a:prstGeom>
          <a:noFill/>
          <a:ln w="508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fr-FR"/>
          </a:p>
        </p:txBody>
      </p:sp>
      <p:sp>
        <p:nvSpPr>
          <p:cNvPr id="25623" name="AutoShape 13">
            <a:extLst>
              <a:ext uri="{FF2B5EF4-FFF2-40B4-BE49-F238E27FC236}">
                <a16:creationId xmlns:a16="http://schemas.microsoft.com/office/drawing/2014/main" id="{B5F44B68-D752-AD04-9FE1-83C0835D99FC}"/>
              </a:ext>
            </a:extLst>
          </p:cNvPr>
          <p:cNvSpPr>
            <a:spLocks noChangeArrowheads="1"/>
          </p:cNvSpPr>
          <p:nvPr/>
        </p:nvSpPr>
        <p:spPr bwMode="auto">
          <a:xfrm>
            <a:off x="4035425" y="731839"/>
            <a:ext cx="1123950" cy="1023937"/>
          </a:xfrm>
          <a:prstGeom prst="roundRect">
            <a:avLst>
              <a:gd name="adj" fmla="val 12449"/>
            </a:avLst>
          </a:prstGeom>
          <a:solidFill>
            <a:srgbClr val="00FF00"/>
          </a:solidFill>
          <a:ln w="12700">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fr-FR" altLang="fr-FR"/>
          </a:p>
        </p:txBody>
      </p:sp>
      <p:sp>
        <p:nvSpPr>
          <p:cNvPr id="25624" name="Oval 14">
            <a:extLst>
              <a:ext uri="{FF2B5EF4-FFF2-40B4-BE49-F238E27FC236}">
                <a16:creationId xmlns:a16="http://schemas.microsoft.com/office/drawing/2014/main" id="{20746313-33F0-A980-259E-6CDF8F6D99E5}"/>
              </a:ext>
            </a:extLst>
          </p:cNvPr>
          <p:cNvSpPr>
            <a:spLocks noChangeArrowheads="1"/>
          </p:cNvSpPr>
          <p:nvPr/>
        </p:nvSpPr>
        <p:spPr bwMode="auto">
          <a:xfrm>
            <a:off x="4319589" y="1055689"/>
            <a:ext cx="407987" cy="376237"/>
          </a:xfrm>
          <a:prstGeom prst="ellipse">
            <a:avLst/>
          </a:prstGeom>
          <a:solidFill>
            <a:schemeClr val="tx2"/>
          </a:solidFill>
          <a:ln w="12700">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fr-FR" altLang="fr-FR"/>
          </a:p>
        </p:txBody>
      </p:sp>
      <p:sp>
        <p:nvSpPr>
          <p:cNvPr id="25625" name="Oval 15">
            <a:extLst>
              <a:ext uri="{FF2B5EF4-FFF2-40B4-BE49-F238E27FC236}">
                <a16:creationId xmlns:a16="http://schemas.microsoft.com/office/drawing/2014/main" id="{FE787F55-4F36-6C86-98F7-D704C52B6D97}"/>
              </a:ext>
            </a:extLst>
          </p:cNvPr>
          <p:cNvSpPr>
            <a:spLocks noChangeArrowheads="1"/>
          </p:cNvSpPr>
          <p:nvPr/>
        </p:nvSpPr>
        <p:spPr bwMode="auto">
          <a:xfrm>
            <a:off x="6108700" y="2119313"/>
            <a:ext cx="585788" cy="569912"/>
          </a:xfrm>
          <a:prstGeom prst="ellipse">
            <a:avLst/>
          </a:prstGeom>
          <a:solidFill>
            <a:srgbClr val="DC0081"/>
          </a:solidFill>
          <a:ln w="12700">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fr-FR" altLang="fr-FR"/>
          </a:p>
        </p:txBody>
      </p:sp>
      <p:sp>
        <p:nvSpPr>
          <p:cNvPr id="25626" name="Arc 16">
            <a:extLst>
              <a:ext uri="{FF2B5EF4-FFF2-40B4-BE49-F238E27FC236}">
                <a16:creationId xmlns:a16="http://schemas.microsoft.com/office/drawing/2014/main" id="{24E235ED-F28E-9614-5AEF-C31CC87C6932}"/>
              </a:ext>
            </a:extLst>
          </p:cNvPr>
          <p:cNvSpPr>
            <a:spLocks/>
          </p:cNvSpPr>
          <p:nvPr/>
        </p:nvSpPr>
        <p:spPr bwMode="auto">
          <a:xfrm>
            <a:off x="4376739" y="1773239"/>
            <a:ext cx="1647825" cy="719137"/>
          </a:xfrm>
          <a:custGeom>
            <a:avLst/>
            <a:gdLst>
              <a:gd name="T0" fmla="*/ 2147483647 w 21600"/>
              <a:gd name="T1" fmla="*/ 2147483647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599"/>
                </a:moveTo>
                <a:cubicBezTo>
                  <a:pt x="9670" y="21599"/>
                  <a:pt x="-1" y="11929"/>
                  <a:pt x="-1" y="-1"/>
                </a:cubicBezTo>
              </a:path>
              <a:path w="21600" h="21600" stroke="0" extrusionOk="0">
                <a:moveTo>
                  <a:pt x="21600" y="21599"/>
                </a:moveTo>
                <a:cubicBezTo>
                  <a:pt x="9670" y="21599"/>
                  <a:pt x="-1" y="11929"/>
                  <a:pt x="-1" y="-1"/>
                </a:cubicBezTo>
                <a:lnTo>
                  <a:pt x="21600" y="0"/>
                </a:lnTo>
                <a:lnTo>
                  <a:pt x="21600" y="21599"/>
                </a:lnTo>
                <a:close/>
              </a:path>
            </a:pathLst>
          </a:custGeom>
          <a:noFill/>
          <a:ln w="50800" cap="rnd">
            <a:solidFill>
              <a:schemeClr val="tx1"/>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endParaRPr lang="fr-FR"/>
          </a:p>
        </p:txBody>
      </p:sp>
      <p:sp>
        <p:nvSpPr>
          <p:cNvPr id="25627" name="Oval 17">
            <a:extLst>
              <a:ext uri="{FF2B5EF4-FFF2-40B4-BE49-F238E27FC236}">
                <a16:creationId xmlns:a16="http://schemas.microsoft.com/office/drawing/2014/main" id="{D0578E74-92DE-C5C3-C984-27D97E18D118}"/>
              </a:ext>
            </a:extLst>
          </p:cNvPr>
          <p:cNvSpPr>
            <a:spLocks noChangeArrowheads="1"/>
          </p:cNvSpPr>
          <p:nvPr/>
        </p:nvSpPr>
        <p:spPr bwMode="auto">
          <a:xfrm>
            <a:off x="8594725" y="2254250"/>
            <a:ext cx="287338" cy="311150"/>
          </a:xfrm>
          <a:prstGeom prst="ellipse">
            <a:avLst/>
          </a:prstGeom>
          <a:solidFill>
            <a:srgbClr val="DC0081"/>
          </a:solidFill>
          <a:ln w="12700">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fr-FR" altLang="fr-FR"/>
          </a:p>
        </p:txBody>
      </p:sp>
      <p:sp>
        <p:nvSpPr>
          <p:cNvPr id="25628" name="Oval 18">
            <a:extLst>
              <a:ext uri="{FF2B5EF4-FFF2-40B4-BE49-F238E27FC236}">
                <a16:creationId xmlns:a16="http://schemas.microsoft.com/office/drawing/2014/main" id="{F17A49AA-AB0C-C05A-B9F0-184A55231529}"/>
              </a:ext>
            </a:extLst>
          </p:cNvPr>
          <p:cNvSpPr>
            <a:spLocks noChangeArrowheads="1"/>
          </p:cNvSpPr>
          <p:nvPr/>
        </p:nvSpPr>
        <p:spPr bwMode="auto">
          <a:xfrm>
            <a:off x="9191626" y="2254250"/>
            <a:ext cx="288925" cy="311150"/>
          </a:xfrm>
          <a:prstGeom prst="ellipse">
            <a:avLst/>
          </a:prstGeom>
          <a:solidFill>
            <a:srgbClr val="DC0081"/>
          </a:solidFill>
          <a:ln w="12700">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fr-FR" altLang="fr-FR"/>
          </a:p>
        </p:txBody>
      </p:sp>
      <p:sp>
        <p:nvSpPr>
          <p:cNvPr id="25629" name="Oval 19">
            <a:extLst>
              <a:ext uri="{FF2B5EF4-FFF2-40B4-BE49-F238E27FC236}">
                <a16:creationId xmlns:a16="http://schemas.microsoft.com/office/drawing/2014/main" id="{09E7CC7B-F04E-A413-2EB7-185E3B90736D}"/>
              </a:ext>
            </a:extLst>
          </p:cNvPr>
          <p:cNvSpPr>
            <a:spLocks noChangeArrowheads="1"/>
          </p:cNvSpPr>
          <p:nvPr/>
        </p:nvSpPr>
        <p:spPr bwMode="auto">
          <a:xfrm>
            <a:off x="8893175" y="2254250"/>
            <a:ext cx="287338" cy="311150"/>
          </a:xfrm>
          <a:prstGeom prst="ellipse">
            <a:avLst/>
          </a:prstGeom>
          <a:solidFill>
            <a:srgbClr val="DC0081"/>
          </a:solidFill>
          <a:ln w="12700">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fr-FR" altLang="fr-FR"/>
          </a:p>
        </p:txBody>
      </p:sp>
      <p:sp>
        <p:nvSpPr>
          <p:cNvPr id="25630" name="Line 39">
            <a:extLst>
              <a:ext uri="{FF2B5EF4-FFF2-40B4-BE49-F238E27FC236}">
                <a16:creationId xmlns:a16="http://schemas.microsoft.com/office/drawing/2014/main" id="{F6306DD2-9228-EDBE-ADDD-4B605D9608D5}"/>
              </a:ext>
            </a:extLst>
          </p:cNvPr>
          <p:cNvSpPr>
            <a:spLocks noChangeShapeType="1"/>
          </p:cNvSpPr>
          <p:nvPr/>
        </p:nvSpPr>
        <p:spPr bwMode="auto">
          <a:xfrm>
            <a:off x="7661275" y="1746251"/>
            <a:ext cx="0" cy="17463"/>
          </a:xfrm>
          <a:prstGeom prst="line">
            <a:avLst/>
          </a:prstGeom>
          <a:noFill/>
          <a:ln w="508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82" name="Rectangle 41">
            <a:extLst>
              <a:ext uri="{FF2B5EF4-FFF2-40B4-BE49-F238E27FC236}">
                <a16:creationId xmlns:a16="http://schemas.microsoft.com/office/drawing/2014/main" id="{342C557B-9363-1C10-579B-069E8C914D5C}"/>
              </a:ext>
            </a:extLst>
          </p:cNvPr>
          <p:cNvSpPr>
            <a:spLocks noChangeArrowheads="1"/>
          </p:cNvSpPr>
          <p:nvPr/>
        </p:nvSpPr>
        <p:spPr bwMode="auto">
          <a:xfrm>
            <a:off x="5135564" y="869951"/>
            <a:ext cx="1623843" cy="1003481"/>
          </a:xfrm>
          <a:prstGeom prst="rect">
            <a:avLst/>
          </a:prstGeom>
          <a:noFill/>
          <a:ln w="12700">
            <a:noFill/>
            <a:miter lim="800000"/>
            <a:headEnd/>
            <a:tailEnd/>
          </a:ln>
          <a:effectLst/>
        </p:spPr>
        <p:txBody>
          <a:bodyPr wrap="none" lIns="77788" tIns="39688" rIns="77788" bIns="39688">
            <a:spAutoFit/>
          </a:bodyPr>
          <a:lstStyle>
            <a:lvl1pPr defTabSz="661988"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661988"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661988"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661988"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661988"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66198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66198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66198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66198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fr-FR" sz="2000" b="1">
                <a:effectLst>
                  <a:outerShdw blurRad="38100" dist="38100" dir="2700000" algn="tl">
                    <a:srgbClr val="C0C0C0"/>
                  </a:outerShdw>
                </a:effectLst>
                <a:latin typeface="Arial" panose="020B0604020202020204" pitchFamily="34" charset="0"/>
                <a:cs typeface="Arial" panose="020B0604020202020204" pitchFamily="34" charset="0"/>
              </a:rPr>
              <a:t>Hépatocyte</a:t>
            </a:r>
          </a:p>
          <a:p>
            <a:r>
              <a:rPr lang="en-US" altLang="fr-FR" sz="2000" b="1">
                <a:effectLst>
                  <a:outerShdw blurRad="38100" dist="38100" dir="2700000" algn="tl">
                    <a:srgbClr val="C0C0C0"/>
                  </a:outerShdw>
                </a:effectLst>
                <a:latin typeface="Arial" panose="020B0604020202020204" pitchFamily="34" charset="0"/>
                <a:cs typeface="Arial" panose="020B0604020202020204" pitchFamily="34" charset="0"/>
              </a:rPr>
              <a:t>Non infecté </a:t>
            </a:r>
          </a:p>
          <a:p>
            <a:pPr eaLnBrk="1" hangingPunct="1"/>
            <a:endParaRPr lang="en-US" altLang="fr-FR" sz="2000" b="1">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83" name="Rectangle 11">
            <a:extLst>
              <a:ext uri="{FF2B5EF4-FFF2-40B4-BE49-F238E27FC236}">
                <a16:creationId xmlns:a16="http://schemas.microsoft.com/office/drawing/2014/main" id="{94E60253-4173-E61A-CBA6-178A5F258937}"/>
              </a:ext>
            </a:extLst>
          </p:cNvPr>
          <p:cNvSpPr>
            <a:spLocks noChangeArrowheads="1"/>
          </p:cNvSpPr>
          <p:nvPr/>
        </p:nvSpPr>
        <p:spPr bwMode="auto">
          <a:xfrm>
            <a:off x="7680326" y="836614"/>
            <a:ext cx="2707473" cy="449483"/>
          </a:xfrm>
          <a:prstGeom prst="rect">
            <a:avLst/>
          </a:prstGeom>
          <a:noFill/>
          <a:ln w="12700">
            <a:noFill/>
            <a:miter lim="800000"/>
            <a:headEnd/>
            <a:tailEnd/>
          </a:ln>
          <a:effectLst/>
        </p:spPr>
        <p:txBody>
          <a:bodyPr wrap="none" lIns="77788" tIns="39688" rIns="77788" bIns="39688">
            <a:spAutoFit/>
          </a:bodyPr>
          <a:lstStyle>
            <a:lvl1pPr defTabSz="661988"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661988"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661988"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661988"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661988"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66198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66198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66198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66198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fr-FR">
                <a:effectLst>
                  <a:outerShdw blurRad="38100" dist="38100" dir="2700000" algn="tl">
                    <a:srgbClr val="C0C0C0"/>
                  </a:outerShdw>
                </a:effectLst>
                <a:latin typeface="Arial" panose="020B0604020202020204" pitchFamily="34" charset="0"/>
                <a:cs typeface="Arial" panose="020B0604020202020204" pitchFamily="34" charset="0"/>
              </a:rPr>
              <a:t>Hépatocyte infecté</a:t>
            </a:r>
          </a:p>
        </p:txBody>
      </p:sp>
      <p:sp>
        <p:nvSpPr>
          <p:cNvPr id="62" name="Text Box 46">
            <a:extLst>
              <a:ext uri="{FF2B5EF4-FFF2-40B4-BE49-F238E27FC236}">
                <a16:creationId xmlns:a16="http://schemas.microsoft.com/office/drawing/2014/main" id="{1F257043-8175-E121-DEBD-21DA52863E0F}"/>
              </a:ext>
            </a:extLst>
          </p:cNvPr>
          <p:cNvSpPr txBox="1">
            <a:spLocks noChangeArrowheads="1"/>
          </p:cNvSpPr>
          <p:nvPr/>
        </p:nvSpPr>
        <p:spPr bwMode="auto">
          <a:xfrm>
            <a:off x="5586419" y="3460679"/>
            <a:ext cx="5825633" cy="646331"/>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sz="3600" dirty="0">
                <a:effectLst>
                  <a:outerShdw blurRad="38100" dist="38100" dir="2700000" algn="tl">
                    <a:srgbClr val="C0C0C0"/>
                  </a:outerShdw>
                </a:effectLst>
                <a:latin typeface="Trebuchet MS" panose="020B0703020202090204" pitchFamily="34" charset="0"/>
              </a:rPr>
              <a:t>Infection chronique </a:t>
            </a:r>
            <a:r>
              <a:rPr lang="fr-FR" altLang="fr-FR" sz="3600" dirty="0" err="1">
                <a:effectLst>
                  <a:outerShdw blurRad="38100" dist="38100" dir="2700000" algn="tl">
                    <a:srgbClr val="C0C0C0"/>
                  </a:outerShdw>
                </a:effectLst>
                <a:latin typeface="Trebuchet MS" panose="020B0703020202090204" pitchFamily="34" charset="0"/>
              </a:rPr>
              <a:t>AgHBe</a:t>
            </a:r>
            <a:r>
              <a:rPr lang="fr-FR" altLang="fr-FR" sz="3600" dirty="0">
                <a:effectLst>
                  <a:outerShdw blurRad="38100" dist="38100" dir="2700000" algn="tl">
                    <a:srgbClr val="C0C0C0"/>
                  </a:outerShdw>
                </a:effectLst>
                <a:latin typeface="Trebuchet MS" panose="020B0703020202090204" pitchFamily="34" charset="0"/>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5405438" y="3621088"/>
            <a:ext cx="2381250" cy="2060575"/>
          </a:xfrm>
          <a:prstGeom prst="roundRect">
            <a:avLst>
              <a:gd name="adj" fmla="val 12449"/>
            </a:avLst>
          </a:prstGeom>
          <a:solidFill>
            <a:srgbClr val="BDD7EE"/>
          </a:solidFill>
          <a:ln w="12700">
            <a:solidFill>
              <a:schemeClr val="tx1"/>
            </a:solidFill>
            <a:round/>
            <a:headEnd/>
            <a:tailEnd/>
          </a:ln>
        </p:spPr>
        <p:txBody>
          <a:bodyPr wrap="none" anchor="ctr"/>
          <a:lstStyle/>
          <a:p>
            <a:endParaRPr lang="fr-FR"/>
          </a:p>
        </p:txBody>
      </p:sp>
      <p:sp>
        <p:nvSpPr>
          <p:cNvPr id="3" name="Oval 3"/>
          <p:cNvSpPr>
            <a:spLocks noChangeArrowheads="1"/>
          </p:cNvSpPr>
          <p:nvPr/>
        </p:nvSpPr>
        <p:spPr bwMode="auto">
          <a:xfrm>
            <a:off x="6183313" y="4268788"/>
            <a:ext cx="1303337" cy="895350"/>
          </a:xfrm>
          <a:prstGeom prst="ellipse">
            <a:avLst/>
          </a:prstGeom>
          <a:solidFill>
            <a:schemeClr val="tx2"/>
          </a:solidFill>
          <a:ln w="12700">
            <a:solidFill>
              <a:schemeClr val="tx1"/>
            </a:solidFill>
            <a:round/>
            <a:headEnd/>
            <a:tailEnd/>
          </a:ln>
        </p:spPr>
        <p:txBody>
          <a:bodyPr wrap="none" anchor="ctr"/>
          <a:lstStyle/>
          <a:p>
            <a:endParaRPr lang="fr-FR"/>
          </a:p>
        </p:txBody>
      </p:sp>
      <p:sp>
        <p:nvSpPr>
          <p:cNvPr id="4" name="Rectangle 4"/>
          <p:cNvSpPr>
            <a:spLocks noChangeArrowheads="1"/>
          </p:cNvSpPr>
          <p:nvPr/>
        </p:nvSpPr>
        <p:spPr bwMode="auto">
          <a:xfrm>
            <a:off x="3944938" y="3975100"/>
            <a:ext cx="665162" cy="368300"/>
          </a:xfrm>
          <a:prstGeom prst="rect">
            <a:avLst/>
          </a:prstGeom>
          <a:noFill/>
          <a:ln w="12700">
            <a:noFill/>
            <a:miter lim="800000"/>
            <a:headEnd/>
            <a:tailEnd/>
          </a:ln>
          <a:effectLst/>
        </p:spPr>
        <p:txBody>
          <a:bodyPr wrap="none" lIns="77788" tIns="39688" rIns="77788" bIns="39688">
            <a:spAutoFit/>
          </a:bodyPr>
          <a:lstStyle/>
          <a:p>
            <a:pPr defTabSz="661988" eaLnBrk="0" hangingPunct="0">
              <a:defRPr/>
            </a:pPr>
            <a:r>
              <a:rPr lang="en-US" sz="1900" b="1">
                <a:effectLst>
                  <a:outerShdw blurRad="38100" dist="38100" dir="2700000" algn="tl">
                    <a:srgbClr val="DDDDDD"/>
                  </a:outerShdw>
                </a:effectLst>
                <a:latin typeface="Arial" charset="0"/>
                <a:cs typeface="Arial" charset="0"/>
              </a:rPr>
              <a:t>HBV</a:t>
            </a:r>
          </a:p>
        </p:txBody>
      </p:sp>
      <p:sp>
        <p:nvSpPr>
          <p:cNvPr id="5" name="Oval 5"/>
          <p:cNvSpPr>
            <a:spLocks noChangeArrowheads="1"/>
          </p:cNvSpPr>
          <p:nvPr/>
        </p:nvSpPr>
        <p:spPr bwMode="auto">
          <a:xfrm>
            <a:off x="5835650" y="2027238"/>
            <a:ext cx="1184275" cy="1185862"/>
          </a:xfrm>
          <a:prstGeom prst="ellipse">
            <a:avLst/>
          </a:prstGeom>
          <a:solidFill>
            <a:srgbClr val="3366FF"/>
          </a:solidFill>
          <a:ln w="12700">
            <a:solidFill>
              <a:schemeClr val="tx1"/>
            </a:solidFill>
            <a:round/>
            <a:headEnd/>
            <a:tailEnd/>
          </a:ln>
        </p:spPr>
        <p:txBody>
          <a:bodyPr wrap="none" anchor="ctr"/>
          <a:lstStyle/>
          <a:p>
            <a:endParaRPr lang="fr-FR"/>
          </a:p>
        </p:txBody>
      </p:sp>
      <p:sp>
        <p:nvSpPr>
          <p:cNvPr id="6" name="Arc 6"/>
          <p:cNvSpPr>
            <a:spLocks/>
          </p:cNvSpPr>
          <p:nvPr/>
        </p:nvSpPr>
        <p:spPr bwMode="auto">
          <a:xfrm>
            <a:off x="6143625" y="3251200"/>
            <a:ext cx="6350" cy="3175"/>
          </a:xfrm>
          <a:custGeom>
            <a:avLst/>
            <a:gdLst>
              <a:gd name="T0" fmla="*/ 0 w 17729"/>
              <a:gd name="T1" fmla="*/ 0 h 21600"/>
              <a:gd name="T2" fmla="*/ 0 w 17729"/>
              <a:gd name="T3" fmla="*/ 0 h 21600"/>
              <a:gd name="T4" fmla="*/ 0 w 17729"/>
              <a:gd name="T5" fmla="*/ 0 h 21600"/>
              <a:gd name="T6" fmla="*/ 0 60000 65536"/>
              <a:gd name="T7" fmla="*/ 0 60000 65536"/>
              <a:gd name="T8" fmla="*/ 0 60000 65536"/>
              <a:gd name="T9" fmla="*/ 0 w 17729"/>
              <a:gd name="T10" fmla="*/ 0 h 21600"/>
              <a:gd name="T11" fmla="*/ 17729 w 17729"/>
              <a:gd name="T12" fmla="*/ 21600 h 21600"/>
            </a:gdLst>
            <a:ahLst/>
            <a:cxnLst>
              <a:cxn ang="T6">
                <a:pos x="T0" y="T1"/>
              </a:cxn>
              <a:cxn ang="T7">
                <a:pos x="T2" y="T3"/>
              </a:cxn>
              <a:cxn ang="T8">
                <a:pos x="T4" y="T5"/>
              </a:cxn>
            </a:cxnLst>
            <a:rect l="T9" t="T10" r="T11" b="T12"/>
            <a:pathLst>
              <a:path w="17729" h="21600" fill="none" extrusionOk="0">
                <a:moveTo>
                  <a:pt x="0" y="419"/>
                </a:moveTo>
                <a:cubicBezTo>
                  <a:pt x="1394" y="140"/>
                  <a:pt x="2813" y="-1"/>
                  <a:pt x="4236" y="-1"/>
                </a:cubicBezTo>
                <a:cubicBezTo>
                  <a:pt x="9140" y="-1"/>
                  <a:pt x="13899" y="1669"/>
                  <a:pt x="17729" y="4732"/>
                </a:cubicBezTo>
              </a:path>
              <a:path w="17729" h="21600" stroke="0" extrusionOk="0">
                <a:moveTo>
                  <a:pt x="0" y="419"/>
                </a:moveTo>
                <a:cubicBezTo>
                  <a:pt x="1394" y="140"/>
                  <a:pt x="2813" y="-1"/>
                  <a:pt x="4236" y="-1"/>
                </a:cubicBezTo>
                <a:cubicBezTo>
                  <a:pt x="9140" y="-1"/>
                  <a:pt x="13899" y="1669"/>
                  <a:pt x="17729" y="4732"/>
                </a:cubicBezTo>
                <a:lnTo>
                  <a:pt x="4236" y="21600"/>
                </a:lnTo>
                <a:lnTo>
                  <a:pt x="0" y="419"/>
                </a:lnTo>
                <a:close/>
              </a:path>
            </a:pathLst>
          </a:custGeom>
          <a:noFill/>
          <a:ln w="508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fr-FR"/>
          </a:p>
        </p:txBody>
      </p:sp>
      <p:sp>
        <p:nvSpPr>
          <p:cNvPr id="7" name="Arc 7"/>
          <p:cNvSpPr>
            <a:spLocks/>
          </p:cNvSpPr>
          <p:nvPr/>
        </p:nvSpPr>
        <p:spPr bwMode="auto">
          <a:xfrm>
            <a:off x="6135688" y="3243263"/>
            <a:ext cx="22225" cy="1587"/>
          </a:xfrm>
          <a:custGeom>
            <a:avLst/>
            <a:gdLst>
              <a:gd name="T0" fmla="*/ 0 w 10846"/>
              <a:gd name="T1" fmla="*/ 0 h 21589"/>
              <a:gd name="T2" fmla="*/ 2147483647 w 10846"/>
              <a:gd name="T3" fmla="*/ 0 h 21589"/>
              <a:gd name="T4" fmla="*/ 2147483647 w 10846"/>
              <a:gd name="T5" fmla="*/ 0 h 21589"/>
              <a:gd name="T6" fmla="*/ 0 60000 65536"/>
              <a:gd name="T7" fmla="*/ 0 60000 65536"/>
              <a:gd name="T8" fmla="*/ 0 60000 65536"/>
              <a:gd name="T9" fmla="*/ 0 w 10846"/>
              <a:gd name="T10" fmla="*/ 0 h 21589"/>
              <a:gd name="T11" fmla="*/ 10846 w 10846"/>
              <a:gd name="T12" fmla="*/ 21589 h 21589"/>
            </a:gdLst>
            <a:ahLst/>
            <a:cxnLst>
              <a:cxn ang="T6">
                <a:pos x="T0" y="T1"/>
              </a:cxn>
              <a:cxn ang="T7">
                <a:pos x="T2" y="T3"/>
              </a:cxn>
              <a:cxn ang="T8">
                <a:pos x="T4" y="T5"/>
              </a:cxn>
            </a:cxnLst>
            <a:rect l="T9" t="T10" r="T11" b="T12"/>
            <a:pathLst>
              <a:path w="10846" h="21589" fill="none" extrusionOk="0">
                <a:moveTo>
                  <a:pt x="-1" y="2909"/>
                </a:moveTo>
                <a:cubicBezTo>
                  <a:pt x="3090" y="1115"/>
                  <a:pt x="6578" y="115"/>
                  <a:pt x="10150" y="0"/>
                </a:cubicBezTo>
              </a:path>
              <a:path w="10846" h="21589" stroke="0" extrusionOk="0">
                <a:moveTo>
                  <a:pt x="-1" y="2909"/>
                </a:moveTo>
                <a:cubicBezTo>
                  <a:pt x="3090" y="1115"/>
                  <a:pt x="6578" y="115"/>
                  <a:pt x="10150" y="0"/>
                </a:cubicBezTo>
                <a:lnTo>
                  <a:pt x="10846" y="21589"/>
                </a:lnTo>
                <a:lnTo>
                  <a:pt x="-1" y="2909"/>
                </a:lnTo>
                <a:close/>
              </a:path>
            </a:pathLst>
          </a:custGeom>
          <a:noFill/>
          <a:ln w="508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fr-FR"/>
          </a:p>
        </p:txBody>
      </p:sp>
      <p:sp>
        <p:nvSpPr>
          <p:cNvPr id="8" name="Oval 8"/>
          <p:cNvSpPr>
            <a:spLocks noChangeArrowheads="1"/>
          </p:cNvSpPr>
          <p:nvPr/>
        </p:nvSpPr>
        <p:spPr bwMode="auto">
          <a:xfrm>
            <a:off x="7786688" y="4730750"/>
            <a:ext cx="244475" cy="215900"/>
          </a:xfrm>
          <a:prstGeom prst="ellipse">
            <a:avLst/>
          </a:prstGeom>
          <a:solidFill>
            <a:srgbClr val="00DFCA"/>
          </a:solidFill>
          <a:ln w="12700">
            <a:solidFill>
              <a:schemeClr val="tx1"/>
            </a:solidFill>
            <a:round/>
            <a:headEnd/>
            <a:tailEnd/>
          </a:ln>
        </p:spPr>
        <p:txBody>
          <a:bodyPr wrap="none" anchor="ctr"/>
          <a:lstStyle/>
          <a:p>
            <a:endParaRPr lang="fr-FR"/>
          </a:p>
        </p:txBody>
      </p:sp>
      <p:sp>
        <p:nvSpPr>
          <p:cNvPr id="9" name="Rectangle 9"/>
          <p:cNvSpPr>
            <a:spLocks noChangeArrowheads="1"/>
          </p:cNvSpPr>
          <p:nvPr/>
        </p:nvSpPr>
        <p:spPr bwMode="auto">
          <a:xfrm>
            <a:off x="5995988" y="2312988"/>
            <a:ext cx="847725" cy="506412"/>
          </a:xfrm>
          <a:prstGeom prst="rect">
            <a:avLst/>
          </a:prstGeom>
          <a:noFill/>
          <a:ln w="12700">
            <a:noFill/>
            <a:miter lim="800000"/>
            <a:headEnd/>
            <a:tailEnd/>
          </a:ln>
          <a:effectLst/>
        </p:spPr>
        <p:txBody>
          <a:bodyPr wrap="none" lIns="77788" tIns="39688" rIns="77788" bIns="39688">
            <a:spAutoFit/>
          </a:bodyPr>
          <a:lstStyle/>
          <a:p>
            <a:pPr defTabSz="661988" eaLnBrk="0" hangingPunct="0">
              <a:defRPr/>
            </a:pPr>
            <a:r>
              <a:rPr lang="en-US" sz="2800" b="1">
                <a:solidFill>
                  <a:srgbClr val="FFFFFF"/>
                </a:solidFill>
                <a:effectLst>
                  <a:outerShdw blurRad="38100" dist="38100" dir="2700000" algn="tl">
                    <a:srgbClr val="DDDDDD"/>
                  </a:outerShdw>
                </a:effectLst>
                <a:latin typeface="Arial" charset="0"/>
                <a:cs typeface="Arial" charset="0"/>
              </a:rPr>
              <a:t>CTL</a:t>
            </a:r>
          </a:p>
        </p:txBody>
      </p:sp>
      <p:sp>
        <p:nvSpPr>
          <p:cNvPr id="10" name="Rectangle 10"/>
          <p:cNvSpPr>
            <a:spLocks noChangeArrowheads="1"/>
          </p:cNvSpPr>
          <p:nvPr/>
        </p:nvSpPr>
        <p:spPr bwMode="auto">
          <a:xfrm>
            <a:off x="5159375" y="3181350"/>
            <a:ext cx="573088" cy="368300"/>
          </a:xfrm>
          <a:prstGeom prst="rect">
            <a:avLst/>
          </a:prstGeom>
          <a:noFill/>
          <a:ln w="12700">
            <a:noFill/>
            <a:miter lim="800000"/>
            <a:headEnd/>
            <a:tailEnd/>
          </a:ln>
          <a:effectLst/>
        </p:spPr>
        <p:txBody>
          <a:bodyPr wrap="none" lIns="77788" tIns="39688" rIns="77788" bIns="39688">
            <a:spAutoFit/>
          </a:bodyPr>
          <a:lstStyle/>
          <a:p>
            <a:pPr defTabSz="661988" eaLnBrk="0" hangingPunct="0">
              <a:defRPr/>
            </a:pPr>
            <a:r>
              <a:rPr lang="en-US" sz="1900" b="1">
                <a:solidFill>
                  <a:srgbClr val="FCFEBA"/>
                </a:solidFill>
                <a:effectLst>
                  <a:outerShdw blurRad="38100" dist="38100" dir="2700000" algn="tl">
                    <a:srgbClr val="DDDDDD"/>
                  </a:outerShdw>
                </a:effectLst>
                <a:latin typeface="Arial" charset="0"/>
                <a:cs typeface="Arial" charset="0"/>
              </a:rPr>
              <a:t>Fas</a:t>
            </a:r>
          </a:p>
        </p:txBody>
      </p:sp>
      <p:sp>
        <p:nvSpPr>
          <p:cNvPr id="11" name="Rectangle 11"/>
          <p:cNvSpPr>
            <a:spLocks noChangeArrowheads="1"/>
          </p:cNvSpPr>
          <p:nvPr/>
        </p:nvSpPr>
        <p:spPr bwMode="auto">
          <a:xfrm>
            <a:off x="4887913" y="2895600"/>
            <a:ext cx="1203325" cy="368300"/>
          </a:xfrm>
          <a:prstGeom prst="rect">
            <a:avLst/>
          </a:prstGeom>
          <a:noFill/>
          <a:ln w="12700">
            <a:noFill/>
            <a:miter lim="800000"/>
            <a:headEnd/>
            <a:tailEnd/>
          </a:ln>
          <a:effectLst/>
        </p:spPr>
        <p:txBody>
          <a:bodyPr wrap="none" lIns="77788" tIns="39688" rIns="77788" bIns="39688">
            <a:spAutoFit/>
          </a:bodyPr>
          <a:lstStyle/>
          <a:p>
            <a:pPr defTabSz="661988" eaLnBrk="0" hangingPunct="0">
              <a:defRPr/>
            </a:pPr>
            <a:r>
              <a:rPr lang="en-US" sz="1900" b="1">
                <a:solidFill>
                  <a:srgbClr val="FCFEBA"/>
                </a:solidFill>
                <a:effectLst>
                  <a:outerShdw blurRad="38100" dist="38100" dir="2700000" algn="tl">
                    <a:srgbClr val="DDDDDD"/>
                  </a:outerShdw>
                </a:effectLst>
                <a:latin typeface="Arial" charset="0"/>
                <a:cs typeface="Arial" charset="0"/>
              </a:rPr>
              <a:t>perforine</a:t>
            </a:r>
          </a:p>
        </p:txBody>
      </p:sp>
      <p:sp>
        <p:nvSpPr>
          <p:cNvPr id="12" name="Line 12"/>
          <p:cNvSpPr>
            <a:spLocks noChangeShapeType="1"/>
          </p:cNvSpPr>
          <p:nvPr/>
        </p:nvSpPr>
        <p:spPr bwMode="auto">
          <a:xfrm flipH="1">
            <a:off x="4435475" y="4651375"/>
            <a:ext cx="1819275" cy="0"/>
          </a:xfrm>
          <a:prstGeom prst="line">
            <a:avLst/>
          </a:prstGeom>
          <a:noFill/>
          <a:ln w="508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fr-FR"/>
          </a:p>
        </p:txBody>
      </p:sp>
      <p:sp>
        <p:nvSpPr>
          <p:cNvPr id="13" name="AutoShape 13"/>
          <p:cNvSpPr>
            <a:spLocks noChangeArrowheads="1"/>
          </p:cNvSpPr>
          <p:nvPr/>
        </p:nvSpPr>
        <p:spPr bwMode="auto">
          <a:xfrm>
            <a:off x="2511425" y="2066925"/>
            <a:ext cx="1123950" cy="1023938"/>
          </a:xfrm>
          <a:prstGeom prst="roundRect">
            <a:avLst>
              <a:gd name="adj" fmla="val 12449"/>
            </a:avLst>
          </a:prstGeom>
          <a:solidFill>
            <a:srgbClr val="00FF00"/>
          </a:solidFill>
          <a:ln w="12700">
            <a:solidFill>
              <a:schemeClr val="tx1"/>
            </a:solidFill>
            <a:round/>
            <a:headEnd/>
            <a:tailEnd/>
          </a:ln>
        </p:spPr>
        <p:txBody>
          <a:bodyPr wrap="none" anchor="ctr"/>
          <a:lstStyle/>
          <a:p>
            <a:endParaRPr lang="fr-FR"/>
          </a:p>
        </p:txBody>
      </p:sp>
      <p:sp>
        <p:nvSpPr>
          <p:cNvPr id="14" name="Oval 14"/>
          <p:cNvSpPr>
            <a:spLocks noChangeArrowheads="1"/>
          </p:cNvSpPr>
          <p:nvPr/>
        </p:nvSpPr>
        <p:spPr bwMode="auto">
          <a:xfrm>
            <a:off x="2795588" y="2390775"/>
            <a:ext cx="407987" cy="376238"/>
          </a:xfrm>
          <a:prstGeom prst="ellipse">
            <a:avLst/>
          </a:prstGeom>
          <a:solidFill>
            <a:schemeClr val="tx2"/>
          </a:solidFill>
          <a:ln w="12700">
            <a:solidFill>
              <a:schemeClr val="tx1"/>
            </a:solidFill>
            <a:round/>
            <a:headEnd/>
            <a:tailEnd/>
          </a:ln>
        </p:spPr>
        <p:txBody>
          <a:bodyPr wrap="none" anchor="ctr"/>
          <a:lstStyle/>
          <a:p>
            <a:endParaRPr lang="fr-FR"/>
          </a:p>
        </p:txBody>
      </p:sp>
      <p:sp>
        <p:nvSpPr>
          <p:cNvPr id="15" name="Oval 15"/>
          <p:cNvSpPr>
            <a:spLocks noChangeArrowheads="1"/>
          </p:cNvSpPr>
          <p:nvPr/>
        </p:nvSpPr>
        <p:spPr bwMode="auto">
          <a:xfrm>
            <a:off x="3911600" y="4398963"/>
            <a:ext cx="585788" cy="569912"/>
          </a:xfrm>
          <a:prstGeom prst="ellipse">
            <a:avLst/>
          </a:prstGeom>
          <a:solidFill>
            <a:srgbClr val="DC0081"/>
          </a:solidFill>
          <a:ln w="12700">
            <a:solidFill>
              <a:schemeClr val="tx1"/>
            </a:solidFill>
            <a:round/>
            <a:headEnd/>
            <a:tailEnd/>
          </a:ln>
        </p:spPr>
        <p:txBody>
          <a:bodyPr wrap="none" anchor="ctr"/>
          <a:lstStyle/>
          <a:p>
            <a:endParaRPr lang="fr-FR"/>
          </a:p>
        </p:txBody>
      </p:sp>
      <p:sp>
        <p:nvSpPr>
          <p:cNvPr id="16" name="Arc 16"/>
          <p:cNvSpPr>
            <a:spLocks/>
          </p:cNvSpPr>
          <p:nvPr/>
        </p:nvSpPr>
        <p:spPr bwMode="auto">
          <a:xfrm>
            <a:off x="2852738" y="3290888"/>
            <a:ext cx="941387" cy="1143000"/>
          </a:xfrm>
          <a:custGeom>
            <a:avLst/>
            <a:gdLst>
              <a:gd name="T0" fmla="*/ 2147483647 w 21600"/>
              <a:gd name="T1" fmla="*/ 2147483647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599"/>
                </a:moveTo>
                <a:cubicBezTo>
                  <a:pt x="9670" y="21599"/>
                  <a:pt x="-1" y="11929"/>
                  <a:pt x="-1" y="-1"/>
                </a:cubicBezTo>
              </a:path>
              <a:path w="21600" h="21600" stroke="0" extrusionOk="0">
                <a:moveTo>
                  <a:pt x="21600" y="21599"/>
                </a:moveTo>
                <a:cubicBezTo>
                  <a:pt x="9670" y="21599"/>
                  <a:pt x="-1" y="11929"/>
                  <a:pt x="-1" y="-1"/>
                </a:cubicBezTo>
                <a:lnTo>
                  <a:pt x="21600" y="0"/>
                </a:lnTo>
                <a:lnTo>
                  <a:pt x="21600" y="21599"/>
                </a:lnTo>
                <a:close/>
              </a:path>
            </a:pathLst>
          </a:custGeom>
          <a:noFill/>
          <a:ln w="50800" cap="rnd">
            <a:solidFill>
              <a:schemeClr val="tx1"/>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endParaRPr lang="fr-FR"/>
          </a:p>
        </p:txBody>
      </p:sp>
      <p:sp>
        <p:nvSpPr>
          <p:cNvPr id="17" name="Oval 17"/>
          <p:cNvSpPr>
            <a:spLocks noChangeArrowheads="1"/>
          </p:cNvSpPr>
          <p:nvPr/>
        </p:nvSpPr>
        <p:spPr bwMode="auto">
          <a:xfrm>
            <a:off x="6423025" y="4529138"/>
            <a:ext cx="287338" cy="311150"/>
          </a:xfrm>
          <a:prstGeom prst="ellipse">
            <a:avLst/>
          </a:prstGeom>
          <a:solidFill>
            <a:srgbClr val="DC0081"/>
          </a:solidFill>
          <a:ln w="12700">
            <a:solidFill>
              <a:schemeClr val="tx1"/>
            </a:solidFill>
            <a:round/>
            <a:headEnd/>
            <a:tailEnd/>
          </a:ln>
        </p:spPr>
        <p:txBody>
          <a:bodyPr wrap="none" anchor="ctr"/>
          <a:lstStyle/>
          <a:p>
            <a:endParaRPr lang="fr-FR"/>
          </a:p>
        </p:txBody>
      </p:sp>
      <p:sp>
        <p:nvSpPr>
          <p:cNvPr id="18" name="Oval 18"/>
          <p:cNvSpPr>
            <a:spLocks noChangeArrowheads="1"/>
          </p:cNvSpPr>
          <p:nvPr/>
        </p:nvSpPr>
        <p:spPr bwMode="auto">
          <a:xfrm>
            <a:off x="7019925" y="4529138"/>
            <a:ext cx="288925" cy="311150"/>
          </a:xfrm>
          <a:prstGeom prst="ellipse">
            <a:avLst/>
          </a:prstGeom>
          <a:solidFill>
            <a:srgbClr val="DC0081"/>
          </a:solidFill>
          <a:ln w="12700">
            <a:solidFill>
              <a:schemeClr val="tx1"/>
            </a:solidFill>
            <a:round/>
            <a:headEnd/>
            <a:tailEnd/>
          </a:ln>
        </p:spPr>
        <p:txBody>
          <a:bodyPr wrap="none" anchor="ctr"/>
          <a:lstStyle/>
          <a:p>
            <a:endParaRPr lang="fr-FR"/>
          </a:p>
        </p:txBody>
      </p:sp>
      <p:sp>
        <p:nvSpPr>
          <p:cNvPr id="19" name="Oval 19"/>
          <p:cNvSpPr>
            <a:spLocks noChangeArrowheads="1"/>
          </p:cNvSpPr>
          <p:nvPr/>
        </p:nvSpPr>
        <p:spPr bwMode="auto">
          <a:xfrm>
            <a:off x="6721475" y="4529138"/>
            <a:ext cx="287338" cy="311150"/>
          </a:xfrm>
          <a:prstGeom prst="ellipse">
            <a:avLst/>
          </a:prstGeom>
          <a:solidFill>
            <a:srgbClr val="DC0081"/>
          </a:solidFill>
          <a:ln w="12700">
            <a:solidFill>
              <a:schemeClr val="tx1"/>
            </a:solidFill>
            <a:round/>
            <a:headEnd/>
            <a:tailEnd/>
          </a:ln>
        </p:spPr>
        <p:txBody>
          <a:bodyPr wrap="none" anchor="ctr"/>
          <a:lstStyle/>
          <a:p>
            <a:endParaRPr lang="fr-FR"/>
          </a:p>
        </p:txBody>
      </p:sp>
      <p:sp>
        <p:nvSpPr>
          <p:cNvPr id="20" name="Oval 20"/>
          <p:cNvSpPr>
            <a:spLocks noChangeArrowheads="1"/>
          </p:cNvSpPr>
          <p:nvPr/>
        </p:nvSpPr>
        <p:spPr bwMode="auto">
          <a:xfrm>
            <a:off x="6002338" y="3357563"/>
            <a:ext cx="200025" cy="215900"/>
          </a:xfrm>
          <a:prstGeom prst="ellipse">
            <a:avLst/>
          </a:prstGeom>
          <a:solidFill>
            <a:srgbClr val="00DFCA"/>
          </a:solidFill>
          <a:ln w="12700">
            <a:solidFill>
              <a:schemeClr val="tx1"/>
            </a:solidFill>
            <a:round/>
            <a:headEnd/>
            <a:tailEnd/>
          </a:ln>
        </p:spPr>
        <p:txBody>
          <a:bodyPr wrap="none" anchor="ctr"/>
          <a:lstStyle/>
          <a:p>
            <a:endParaRPr lang="fr-FR"/>
          </a:p>
        </p:txBody>
      </p:sp>
      <p:sp>
        <p:nvSpPr>
          <p:cNvPr id="21" name="Oval 21"/>
          <p:cNvSpPr>
            <a:spLocks noChangeArrowheads="1"/>
          </p:cNvSpPr>
          <p:nvPr/>
        </p:nvSpPr>
        <p:spPr bwMode="auto">
          <a:xfrm>
            <a:off x="7339013" y="3359150"/>
            <a:ext cx="198437" cy="215900"/>
          </a:xfrm>
          <a:prstGeom prst="ellipse">
            <a:avLst/>
          </a:prstGeom>
          <a:solidFill>
            <a:srgbClr val="00DFCA"/>
          </a:solidFill>
          <a:ln w="12700">
            <a:solidFill>
              <a:schemeClr val="tx1"/>
            </a:solidFill>
            <a:round/>
            <a:headEnd/>
            <a:tailEnd/>
          </a:ln>
        </p:spPr>
        <p:txBody>
          <a:bodyPr wrap="none" anchor="ctr"/>
          <a:lstStyle/>
          <a:p>
            <a:endParaRPr lang="fr-FR"/>
          </a:p>
        </p:txBody>
      </p:sp>
      <p:sp>
        <p:nvSpPr>
          <p:cNvPr id="22" name="Oval 22"/>
          <p:cNvSpPr>
            <a:spLocks noChangeArrowheads="1"/>
          </p:cNvSpPr>
          <p:nvPr/>
        </p:nvSpPr>
        <p:spPr bwMode="auto">
          <a:xfrm>
            <a:off x="5157788" y="3740150"/>
            <a:ext cx="200025" cy="215900"/>
          </a:xfrm>
          <a:prstGeom prst="ellipse">
            <a:avLst/>
          </a:prstGeom>
          <a:solidFill>
            <a:srgbClr val="00DFCA"/>
          </a:solidFill>
          <a:ln w="12700">
            <a:solidFill>
              <a:schemeClr val="tx1"/>
            </a:solidFill>
            <a:round/>
            <a:headEnd/>
            <a:tailEnd/>
          </a:ln>
        </p:spPr>
        <p:txBody>
          <a:bodyPr wrap="none" anchor="ctr"/>
          <a:lstStyle/>
          <a:p>
            <a:endParaRPr lang="fr-FR"/>
          </a:p>
        </p:txBody>
      </p:sp>
      <p:sp>
        <p:nvSpPr>
          <p:cNvPr id="23" name="Oval 23"/>
          <p:cNvSpPr>
            <a:spLocks noChangeArrowheads="1"/>
          </p:cNvSpPr>
          <p:nvPr/>
        </p:nvSpPr>
        <p:spPr bwMode="auto">
          <a:xfrm>
            <a:off x="5157788" y="5187950"/>
            <a:ext cx="200025" cy="215900"/>
          </a:xfrm>
          <a:prstGeom prst="ellipse">
            <a:avLst/>
          </a:prstGeom>
          <a:solidFill>
            <a:srgbClr val="00DFCA"/>
          </a:solidFill>
          <a:ln w="12700">
            <a:solidFill>
              <a:schemeClr val="tx1"/>
            </a:solidFill>
            <a:round/>
            <a:headEnd/>
            <a:tailEnd/>
          </a:ln>
        </p:spPr>
        <p:txBody>
          <a:bodyPr wrap="none" anchor="ctr"/>
          <a:lstStyle/>
          <a:p>
            <a:endParaRPr lang="fr-FR"/>
          </a:p>
        </p:txBody>
      </p:sp>
      <p:sp>
        <p:nvSpPr>
          <p:cNvPr id="24" name="Oval 24"/>
          <p:cNvSpPr>
            <a:spLocks noChangeArrowheads="1"/>
          </p:cNvSpPr>
          <p:nvPr/>
        </p:nvSpPr>
        <p:spPr bwMode="auto">
          <a:xfrm>
            <a:off x="7831138" y="3816350"/>
            <a:ext cx="200025" cy="215900"/>
          </a:xfrm>
          <a:prstGeom prst="ellipse">
            <a:avLst/>
          </a:prstGeom>
          <a:solidFill>
            <a:srgbClr val="00DFCA"/>
          </a:solidFill>
          <a:ln w="12700">
            <a:solidFill>
              <a:schemeClr val="tx1"/>
            </a:solidFill>
            <a:round/>
            <a:headEnd/>
            <a:tailEnd/>
          </a:ln>
        </p:spPr>
        <p:txBody>
          <a:bodyPr wrap="none" anchor="ctr"/>
          <a:lstStyle/>
          <a:p>
            <a:endParaRPr lang="fr-FR"/>
          </a:p>
        </p:txBody>
      </p:sp>
      <p:sp>
        <p:nvSpPr>
          <p:cNvPr id="25" name="Rectangle 25"/>
          <p:cNvSpPr>
            <a:spLocks noChangeArrowheads="1"/>
          </p:cNvSpPr>
          <p:nvPr/>
        </p:nvSpPr>
        <p:spPr bwMode="auto">
          <a:xfrm>
            <a:off x="7667625" y="3357563"/>
            <a:ext cx="1536700" cy="454025"/>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b="1">
                <a:solidFill>
                  <a:srgbClr val="00DFCA"/>
                </a:solidFill>
                <a:effectLst>
                  <a:outerShdw blurRad="38100" dist="38100" dir="2700000" algn="tl">
                    <a:srgbClr val="DDDDDD"/>
                  </a:outerShdw>
                </a:effectLst>
                <a:latin typeface="Arial" charset="0"/>
                <a:cs typeface="Arial" charset="0"/>
              </a:rPr>
              <a:t>HBc/e Ag</a:t>
            </a:r>
          </a:p>
        </p:txBody>
      </p:sp>
      <p:sp>
        <p:nvSpPr>
          <p:cNvPr id="26" name="Oval 26"/>
          <p:cNvSpPr>
            <a:spLocks noChangeArrowheads="1"/>
          </p:cNvSpPr>
          <p:nvPr/>
        </p:nvSpPr>
        <p:spPr bwMode="auto">
          <a:xfrm>
            <a:off x="5791200" y="5721350"/>
            <a:ext cx="200025" cy="215900"/>
          </a:xfrm>
          <a:prstGeom prst="ellipse">
            <a:avLst/>
          </a:prstGeom>
          <a:solidFill>
            <a:srgbClr val="00DFCA"/>
          </a:solidFill>
          <a:ln w="12700">
            <a:solidFill>
              <a:schemeClr val="tx1"/>
            </a:solidFill>
            <a:round/>
            <a:headEnd/>
            <a:tailEnd/>
          </a:ln>
        </p:spPr>
        <p:txBody>
          <a:bodyPr wrap="none" anchor="ctr"/>
          <a:lstStyle/>
          <a:p>
            <a:endParaRPr lang="fr-FR"/>
          </a:p>
        </p:txBody>
      </p:sp>
      <p:sp>
        <p:nvSpPr>
          <p:cNvPr id="27" name="Oval 27"/>
          <p:cNvSpPr>
            <a:spLocks noChangeArrowheads="1"/>
          </p:cNvSpPr>
          <p:nvPr/>
        </p:nvSpPr>
        <p:spPr bwMode="auto">
          <a:xfrm>
            <a:off x="6564313" y="5721350"/>
            <a:ext cx="200025" cy="215900"/>
          </a:xfrm>
          <a:prstGeom prst="ellipse">
            <a:avLst/>
          </a:prstGeom>
          <a:solidFill>
            <a:srgbClr val="00DFCA"/>
          </a:solidFill>
          <a:ln w="12700">
            <a:solidFill>
              <a:schemeClr val="tx1"/>
            </a:solidFill>
            <a:round/>
            <a:headEnd/>
            <a:tailEnd/>
          </a:ln>
        </p:spPr>
        <p:txBody>
          <a:bodyPr wrap="none" anchor="ctr"/>
          <a:lstStyle/>
          <a:p>
            <a:endParaRPr lang="fr-FR"/>
          </a:p>
        </p:txBody>
      </p:sp>
      <p:sp>
        <p:nvSpPr>
          <p:cNvPr id="28" name="Oval 28"/>
          <p:cNvSpPr>
            <a:spLocks noChangeArrowheads="1"/>
          </p:cNvSpPr>
          <p:nvPr/>
        </p:nvSpPr>
        <p:spPr bwMode="auto">
          <a:xfrm>
            <a:off x="7339013" y="5721350"/>
            <a:ext cx="198437" cy="215900"/>
          </a:xfrm>
          <a:prstGeom prst="ellipse">
            <a:avLst/>
          </a:prstGeom>
          <a:solidFill>
            <a:srgbClr val="00DFCA"/>
          </a:solidFill>
          <a:ln w="12700">
            <a:solidFill>
              <a:schemeClr val="tx1"/>
            </a:solidFill>
            <a:round/>
            <a:headEnd/>
            <a:tailEnd/>
          </a:ln>
        </p:spPr>
        <p:txBody>
          <a:bodyPr wrap="none" anchor="ctr"/>
          <a:lstStyle/>
          <a:p>
            <a:endParaRPr lang="fr-FR"/>
          </a:p>
        </p:txBody>
      </p:sp>
      <p:sp>
        <p:nvSpPr>
          <p:cNvPr id="29" name="AutoShape 29"/>
          <p:cNvSpPr>
            <a:spLocks noChangeArrowheads="1"/>
          </p:cNvSpPr>
          <p:nvPr/>
        </p:nvSpPr>
        <p:spPr bwMode="auto">
          <a:xfrm>
            <a:off x="7831138" y="5035550"/>
            <a:ext cx="269875" cy="215900"/>
          </a:xfrm>
          <a:prstGeom prst="homePlate">
            <a:avLst>
              <a:gd name="adj" fmla="val 41667"/>
            </a:avLst>
          </a:prstGeom>
          <a:solidFill>
            <a:srgbClr val="FF5008"/>
          </a:solidFill>
          <a:ln w="12700">
            <a:solidFill>
              <a:schemeClr val="tx1"/>
            </a:solidFill>
            <a:miter lim="800000"/>
            <a:headEnd/>
            <a:tailEnd/>
          </a:ln>
        </p:spPr>
        <p:txBody>
          <a:bodyPr wrap="none" anchor="ctr"/>
          <a:lstStyle/>
          <a:p>
            <a:endParaRPr lang="fr-FR"/>
          </a:p>
        </p:txBody>
      </p:sp>
      <p:sp>
        <p:nvSpPr>
          <p:cNvPr id="30" name="AutoShape 30"/>
          <p:cNvSpPr>
            <a:spLocks noChangeArrowheads="1"/>
          </p:cNvSpPr>
          <p:nvPr/>
        </p:nvSpPr>
        <p:spPr bwMode="auto">
          <a:xfrm>
            <a:off x="7831138" y="4121150"/>
            <a:ext cx="269875" cy="215900"/>
          </a:xfrm>
          <a:prstGeom prst="homePlate">
            <a:avLst>
              <a:gd name="adj" fmla="val 41667"/>
            </a:avLst>
          </a:prstGeom>
          <a:solidFill>
            <a:srgbClr val="FF5008"/>
          </a:solidFill>
          <a:ln w="12700">
            <a:solidFill>
              <a:schemeClr val="tx1"/>
            </a:solidFill>
            <a:miter lim="800000"/>
            <a:headEnd/>
            <a:tailEnd/>
          </a:ln>
        </p:spPr>
        <p:txBody>
          <a:bodyPr wrap="none" anchor="ctr"/>
          <a:lstStyle/>
          <a:p>
            <a:endParaRPr lang="fr-FR"/>
          </a:p>
        </p:txBody>
      </p:sp>
      <p:sp>
        <p:nvSpPr>
          <p:cNvPr id="31" name="AutoShape 31"/>
          <p:cNvSpPr>
            <a:spLocks noChangeArrowheads="1"/>
          </p:cNvSpPr>
          <p:nvPr/>
        </p:nvSpPr>
        <p:spPr bwMode="auto">
          <a:xfrm rot="16200000">
            <a:off x="7046913" y="3367087"/>
            <a:ext cx="292100" cy="200025"/>
          </a:xfrm>
          <a:prstGeom prst="homePlate">
            <a:avLst>
              <a:gd name="adj" fmla="val 48677"/>
            </a:avLst>
          </a:prstGeom>
          <a:solidFill>
            <a:srgbClr val="FF5008"/>
          </a:solidFill>
          <a:ln w="12700">
            <a:solidFill>
              <a:schemeClr val="tx1"/>
            </a:solidFill>
            <a:miter lim="800000"/>
            <a:headEnd/>
            <a:tailEnd/>
          </a:ln>
        </p:spPr>
        <p:txBody>
          <a:bodyPr wrap="none" anchor="ctr"/>
          <a:lstStyle/>
          <a:p>
            <a:endParaRPr lang="fr-FR"/>
          </a:p>
        </p:txBody>
      </p:sp>
      <p:sp>
        <p:nvSpPr>
          <p:cNvPr id="32" name="AutoShape 32"/>
          <p:cNvSpPr>
            <a:spLocks noChangeArrowheads="1"/>
          </p:cNvSpPr>
          <p:nvPr/>
        </p:nvSpPr>
        <p:spPr bwMode="auto">
          <a:xfrm rot="16200000">
            <a:off x="6202363" y="3367087"/>
            <a:ext cx="292100" cy="200025"/>
          </a:xfrm>
          <a:prstGeom prst="homePlate">
            <a:avLst>
              <a:gd name="adj" fmla="val 48677"/>
            </a:avLst>
          </a:prstGeom>
          <a:solidFill>
            <a:srgbClr val="FF5008"/>
          </a:solidFill>
          <a:ln w="12700">
            <a:solidFill>
              <a:schemeClr val="tx1"/>
            </a:solidFill>
            <a:miter lim="800000"/>
            <a:headEnd/>
            <a:tailEnd/>
          </a:ln>
        </p:spPr>
        <p:txBody>
          <a:bodyPr wrap="none" anchor="ctr"/>
          <a:lstStyle/>
          <a:p>
            <a:endParaRPr lang="fr-FR"/>
          </a:p>
        </p:txBody>
      </p:sp>
      <p:sp>
        <p:nvSpPr>
          <p:cNvPr id="33" name="AutoShape 33"/>
          <p:cNvSpPr>
            <a:spLocks noChangeArrowheads="1"/>
          </p:cNvSpPr>
          <p:nvPr/>
        </p:nvSpPr>
        <p:spPr bwMode="auto">
          <a:xfrm flipH="1">
            <a:off x="5087938" y="4044950"/>
            <a:ext cx="269875" cy="215900"/>
          </a:xfrm>
          <a:prstGeom prst="homePlate">
            <a:avLst>
              <a:gd name="adj" fmla="val 41667"/>
            </a:avLst>
          </a:prstGeom>
          <a:solidFill>
            <a:srgbClr val="FF5008"/>
          </a:solidFill>
          <a:ln w="12700">
            <a:solidFill>
              <a:schemeClr val="tx1"/>
            </a:solidFill>
            <a:miter lim="800000"/>
            <a:headEnd/>
            <a:tailEnd/>
          </a:ln>
        </p:spPr>
        <p:txBody>
          <a:bodyPr wrap="none" anchor="ctr"/>
          <a:lstStyle/>
          <a:p>
            <a:endParaRPr lang="fr-FR"/>
          </a:p>
        </p:txBody>
      </p:sp>
      <p:sp>
        <p:nvSpPr>
          <p:cNvPr id="34" name="AutoShape 34"/>
          <p:cNvSpPr>
            <a:spLocks noChangeArrowheads="1"/>
          </p:cNvSpPr>
          <p:nvPr/>
        </p:nvSpPr>
        <p:spPr bwMode="auto">
          <a:xfrm flipH="1">
            <a:off x="5087938" y="4883150"/>
            <a:ext cx="269875" cy="215900"/>
          </a:xfrm>
          <a:prstGeom prst="homePlate">
            <a:avLst>
              <a:gd name="adj" fmla="val 41667"/>
            </a:avLst>
          </a:prstGeom>
          <a:solidFill>
            <a:srgbClr val="FF5008"/>
          </a:solidFill>
          <a:ln w="12700">
            <a:solidFill>
              <a:schemeClr val="tx1"/>
            </a:solidFill>
            <a:miter lim="800000"/>
            <a:headEnd/>
            <a:tailEnd/>
          </a:ln>
        </p:spPr>
        <p:txBody>
          <a:bodyPr wrap="none" anchor="ctr"/>
          <a:lstStyle/>
          <a:p>
            <a:endParaRPr lang="fr-FR"/>
          </a:p>
        </p:txBody>
      </p:sp>
      <p:sp>
        <p:nvSpPr>
          <p:cNvPr id="35" name="AutoShape 35"/>
          <p:cNvSpPr>
            <a:spLocks noChangeArrowheads="1"/>
          </p:cNvSpPr>
          <p:nvPr/>
        </p:nvSpPr>
        <p:spPr bwMode="auto">
          <a:xfrm rot="16200000" flipH="1">
            <a:off x="5991226" y="5729287"/>
            <a:ext cx="292100" cy="200025"/>
          </a:xfrm>
          <a:prstGeom prst="homePlate">
            <a:avLst>
              <a:gd name="adj" fmla="val 48677"/>
            </a:avLst>
          </a:prstGeom>
          <a:solidFill>
            <a:srgbClr val="FF5008"/>
          </a:solidFill>
          <a:ln w="12700">
            <a:solidFill>
              <a:schemeClr val="tx1"/>
            </a:solidFill>
            <a:miter lim="800000"/>
            <a:headEnd/>
            <a:tailEnd/>
          </a:ln>
        </p:spPr>
        <p:txBody>
          <a:bodyPr wrap="none" anchor="ctr"/>
          <a:lstStyle/>
          <a:p>
            <a:endParaRPr lang="fr-FR"/>
          </a:p>
        </p:txBody>
      </p:sp>
      <p:sp>
        <p:nvSpPr>
          <p:cNvPr id="36" name="AutoShape 36"/>
          <p:cNvSpPr>
            <a:spLocks noChangeArrowheads="1"/>
          </p:cNvSpPr>
          <p:nvPr/>
        </p:nvSpPr>
        <p:spPr bwMode="auto">
          <a:xfrm rot="16200000" flipH="1">
            <a:off x="6834982" y="5730081"/>
            <a:ext cx="292100" cy="198437"/>
          </a:xfrm>
          <a:prstGeom prst="homePlate">
            <a:avLst>
              <a:gd name="adj" fmla="val 49067"/>
            </a:avLst>
          </a:prstGeom>
          <a:solidFill>
            <a:srgbClr val="FF5008"/>
          </a:solidFill>
          <a:ln w="12700">
            <a:solidFill>
              <a:schemeClr val="tx1"/>
            </a:solidFill>
            <a:miter lim="800000"/>
            <a:headEnd/>
            <a:tailEnd/>
          </a:ln>
        </p:spPr>
        <p:txBody>
          <a:bodyPr wrap="none" anchor="ctr"/>
          <a:lstStyle/>
          <a:p>
            <a:endParaRPr lang="fr-FR"/>
          </a:p>
        </p:txBody>
      </p:sp>
      <p:sp>
        <p:nvSpPr>
          <p:cNvPr id="37" name="Rectangle 37"/>
          <p:cNvSpPr>
            <a:spLocks noChangeArrowheads="1"/>
          </p:cNvSpPr>
          <p:nvPr/>
        </p:nvSpPr>
        <p:spPr bwMode="auto">
          <a:xfrm>
            <a:off x="8156575" y="4994275"/>
            <a:ext cx="892175" cy="454025"/>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b="1">
                <a:solidFill>
                  <a:srgbClr val="FF5008"/>
                </a:solidFill>
                <a:effectLst>
                  <a:outerShdw blurRad="38100" dist="38100" dir="2700000" algn="tl">
                    <a:srgbClr val="DDDDDD"/>
                  </a:outerShdw>
                </a:effectLst>
                <a:latin typeface="Arial" charset="0"/>
                <a:cs typeface="Arial" charset="0"/>
              </a:rPr>
              <a:t>HLAI</a:t>
            </a:r>
          </a:p>
        </p:txBody>
      </p:sp>
      <p:sp>
        <p:nvSpPr>
          <p:cNvPr id="38" name="Line 38"/>
          <p:cNvSpPr>
            <a:spLocks noChangeShapeType="1"/>
          </p:cNvSpPr>
          <p:nvPr/>
        </p:nvSpPr>
        <p:spPr bwMode="auto">
          <a:xfrm>
            <a:off x="6137275" y="3563938"/>
            <a:ext cx="0" cy="42862"/>
          </a:xfrm>
          <a:prstGeom prst="line">
            <a:avLst/>
          </a:prstGeom>
          <a:noFill/>
          <a:ln w="508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39" name="Line 39"/>
          <p:cNvSpPr>
            <a:spLocks noChangeShapeType="1"/>
          </p:cNvSpPr>
          <p:nvPr/>
        </p:nvSpPr>
        <p:spPr bwMode="auto">
          <a:xfrm>
            <a:off x="6137275" y="3081338"/>
            <a:ext cx="0" cy="17462"/>
          </a:xfrm>
          <a:prstGeom prst="line">
            <a:avLst/>
          </a:prstGeom>
          <a:noFill/>
          <a:ln w="508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40" name="Rectangle 40"/>
          <p:cNvSpPr>
            <a:spLocks noChangeArrowheads="1"/>
          </p:cNvSpPr>
          <p:nvPr/>
        </p:nvSpPr>
        <p:spPr bwMode="auto">
          <a:xfrm>
            <a:off x="5364163" y="6021388"/>
            <a:ext cx="2681287" cy="444500"/>
          </a:xfrm>
          <a:prstGeom prst="rect">
            <a:avLst/>
          </a:prstGeom>
          <a:noFill/>
          <a:ln w="12700">
            <a:noFill/>
            <a:miter lim="800000"/>
            <a:headEnd/>
            <a:tailEnd/>
          </a:ln>
          <a:effectLst/>
        </p:spPr>
        <p:txBody>
          <a:bodyPr wrap="none" lIns="77788" tIns="39688" rIns="77788" bIns="39688">
            <a:spAutoFit/>
          </a:bodyPr>
          <a:lstStyle/>
          <a:p>
            <a:pPr defTabSz="661988" eaLnBrk="0" hangingPunct="0">
              <a:defRPr/>
            </a:pPr>
            <a:r>
              <a:rPr lang="en-US" dirty="0" err="1">
                <a:effectLst>
                  <a:outerShdw blurRad="38100" dist="38100" dir="2700000" algn="tl">
                    <a:srgbClr val="DDDDDD"/>
                  </a:outerShdw>
                </a:effectLst>
                <a:latin typeface="Arial" charset="0"/>
                <a:cs typeface="Arial" charset="0"/>
              </a:rPr>
              <a:t>Hépatocyte</a:t>
            </a:r>
            <a:r>
              <a:rPr lang="en-US" dirty="0">
                <a:effectLst>
                  <a:outerShdw blurRad="38100" dist="38100" dir="2700000" algn="tl">
                    <a:srgbClr val="DDDDDD"/>
                  </a:outerShdw>
                </a:effectLst>
                <a:latin typeface="Arial" charset="0"/>
                <a:cs typeface="Arial" charset="0"/>
              </a:rPr>
              <a:t> </a:t>
            </a:r>
            <a:r>
              <a:rPr lang="en-US" dirty="0" err="1">
                <a:effectLst>
                  <a:outerShdw blurRad="38100" dist="38100" dir="2700000" algn="tl">
                    <a:srgbClr val="DDDDDD"/>
                  </a:outerShdw>
                </a:effectLst>
                <a:latin typeface="Arial" charset="0"/>
                <a:cs typeface="Arial" charset="0"/>
              </a:rPr>
              <a:t>infecté</a:t>
            </a:r>
            <a:endParaRPr lang="en-US" dirty="0">
              <a:effectLst>
                <a:outerShdw blurRad="38100" dist="38100" dir="2700000" algn="tl">
                  <a:srgbClr val="DDDDDD"/>
                </a:outerShdw>
              </a:effectLst>
              <a:latin typeface="Arial" charset="0"/>
              <a:cs typeface="Arial" charset="0"/>
            </a:endParaRPr>
          </a:p>
        </p:txBody>
      </p:sp>
      <p:sp>
        <p:nvSpPr>
          <p:cNvPr id="41" name="Rectangle 41"/>
          <p:cNvSpPr>
            <a:spLocks noChangeArrowheads="1"/>
          </p:cNvSpPr>
          <p:nvPr/>
        </p:nvSpPr>
        <p:spPr bwMode="auto">
          <a:xfrm>
            <a:off x="3611563" y="2205038"/>
            <a:ext cx="1608137" cy="993775"/>
          </a:xfrm>
          <a:prstGeom prst="rect">
            <a:avLst/>
          </a:prstGeom>
          <a:noFill/>
          <a:ln w="12700">
            <a:noFill/>
            <a:miter lim="800000"/>
            <a:headEnd/>
            <a:tailEnd/>
          </a:ln>
          <a:effectLst/>
        </p:spPr>
        <p:txBody>
          <a:bodyPr wrap="none" lIns="77788" tIns="39688" rIns="77788" bIns="39688">
            <a:spAutoFit/>
          </a:bodyPr>
          <a:lstStyle/>
          <a:p>
            <a:pPr defTabSz="661988" eaLnBrk="0" hangingPunct="0">
              <a:defRPr/>
            </a:pPr>
            <a:r>
              <a:rPr lang="en-US" sz="2000" b="1">
                <a:effectLst>
                  <a:outerShdw blurRad="38100" dist="38100" dir="2700000" algn="tl">
                    <a:srgbClr val="DDDDDD"/>
                  </a:outerShdw>
                </a:effectLst>
                <a:latin typeface="Arial" charset="0"/>
                <a:cs typeface="Arial" charset="0"/>
              </a:rPr>
              <a:t>Hépatocyte</a:t>
            </a:r>
          </a:p>
          <a:p>
            <a:pPr defTabSz="661988" eaLnBrk="0" hangingPunct="0">
              <a:defRPr/>
            </a:pPr>
            <a:r>
              <a:rPr lang="en-US" sz="2000" b="1">
                <a:effectLst>
                  <a:outerShdw blurRad="38100" dist="38100" dir="2700000" algn="tl">
                    <a:srgbClr val="DDDDDD"/>
                  </a:outerShdw>
                </a:effectLst>
                <a:latin typeface="Arial" charset="0"/>
                <a:cs typeface="Arial" charset="0"/>
              </a:rPr>
              <a:t>Non infecté </a:t>
            </a:r>
          </a:p>
          <a:p>
            <a:pPr defTabSz="661988">
              <a:defRPr/>
            </a:pPr>
            <a:endParaRPr lang="en-US" sz="2000" b="1">
              <a:effectLst>
                <a:outerShdw blurRad="38100" dist="38100" dir="2700000" algn="tl">
                  <a:srgbClr val="DDDDDD"/>
                </a:outerShdw>
              </a:effectLst>
              <a:latin typeface="Arial" charset="0"/>
              <a:cs typeface="Arial" charset="0"/>
            </a:endParaRPr>
          </a:p>
        </p:txBody>
      </p:sp>
      <p:grpSp>
        <p:nvGrpSpPr>
          <p:cNvPr id="42" name="Group 42"/>
          <p:cNvGrpSpPr>
            <a:grpSpLocks/>
          </p:cNvGrpSpPr>
          <p:nvPr/>
        </p:nvGrpSpPr>
        <p:grpSpPr bwMode="auto">
          <a:xfrm>
            <a:off x="1701800" y="287338"/>
            <a:ext cx="773113" cy="6643687"/>
            <a:chOff x="936" y="45"/>
            <a:chExt cx="487" cy="4185"/>
          </a:xfrm>
        </p:grpSpPr>
        <p:sp>
          <p:nvSpPr>
            <p:cNvPr id="43" name="Rectangle 43"/>
            <p:cNvSpPr>
              <a:spLocks noChangeArrowheads="1"/>
            </p:cNvSpPr>
            <p:nvPr/>
          </p:nvSpPr>
          <p:spPr bwMode="auto">
            <a:xfrm>
              <a:off x="1025" y="4001"/>
              <a:ext cx="202" cy="2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algn="r" eaLnBrk="0" hangingPunct="0"/>
              <a:r>
                <a:rPr lang="fr-FR" sz="1800" b="1">
                  <a:latin typeface="Comic Sans MS" charset="0"/>
                </a:rPr>
                <a:t>1</a:t>
              </a:r>
            </a:p>
          </p:txBody>
        </p:sp>
        <p:sp>
          <p:nvSpPr>
            <p:cNvPr id="44" name="Rectangle 44"/>
            <p:cNvSpPr>
              <a:spLocks noChangeArrowheads="1"/>
            </p:cNvSpPr>
            <p:nvPr/>
          </p:nvSpPr>
          <p:spPr bwMode="auto">
            <a:xfrm>
              <a:off x="972" y="3556"/>
              <a:ext cx="290" cy="2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algn="r" eaLnBrk="0" hangingPunct="0"/>
              <a:r>
                <a:rPr lang="fr-FR" sz="1800" b="1">
                  <a:latin typeface="Comic Sans MS" charset="0"/>
                </a:rPr>
                <a:t>10</a:t>
              </a:r>
            </a:p>
          </p:txBody>
        </p:sp>
        <p:sp>
          <p:nvSpPr>
            <p:cNvPr id="45" name="Rectangle 45"/>
            <p:cNvSpPr>
              <a:spLocks noChangeArrowheads="1"/>
            </p:cNvSpPr>
            <p:nvPr/>
          </p:nvSpPr>
          <p:spPr bwMode="auto">
            <a:xfrm>
              <a:off x="936" y="3075"/>
              <a:ext cx="349" cy="2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algn="r" eaLnBrk="0" hangingPunct="0"/>
              <a:r>
                <a:rPr lang="fr-FR" sz="1800" b="1">
                  <a:latin typeface="Comic Sans MS" charset="0"/>
                </a:rPr>
                <a:t>10</a:t>
              </a:r>
              <a:r>
                <a:rPr lang="fr-FR" sz="1800" b="1" baseline="30000">
                  <a:latin typeface="Comic Sans MS" charset="0"/>
                </a:rPr>
                <a:t>2</a:t>
              </a:r>
              <a:endParaRPr lang="fr-FR" sz="1800" b="1">
                <a:latin typeface="Comic Sans MS" charset="0"/>
              </a:endParaRPr>
            </a:p>
          </p:txBody>
        </p:sp>
        <p:sp>
          <p:nvSpPr>
            <p:cNvPr id="46" name="Rectangle 46"/>
            <p:cNvSpPr>
              <a:spLocks noChangeArrowheads="1"/>
            </p:cNvSpPr>
            <p:nvPr/>
          </p:nvSpPr>
          <p:spPr bwMode="auto">
            <a:xfrm>
              <a:off x="936" y="2594"/>
              <a:ext cx="349" cy="2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algn="r" eaLnBrk="0" hangingPunct="0"/>
              <a:r>
                <a:rPr lang="fr-FR" sz="1800" b="1">
                  <a:latin typeface="Comic Sans MS" charset="0"/>
                </a:rPr>
                <a:t>10</a:t>
              </a:r>
              <a:r>
                <a:rPr lang="fr-FR" sz="1800" b="1" baseline="30000">
                  <a:latin typeface="Comic Sans MS" charset="0"/>
                </a:rPr>
                <a:t>3</a:t>
              </a:r>
              <a:endParaRPr lang="fr-FR" sz="1800" b="1">
                <a:latin typeface="Comic Sans MS" charset="0"/>
              </a:endParaRPr>
            </a:p>
          </p:txBody>
        </p:sp>
        <p:sp>
          <p:nvSpPr>
            <p:cNvPr id="47" name="Rectangle 47"/>
            <p:cNvSpPr>
              <a:spLocks noChangeArrowheads="1"/>
            </p:cNvSpPr>
            <p:nvPr/>
          </p:nvSpPr>
          <p:spPr bwMode="auto">
            <a:xfrm>
              <a:off x="936" y="2113"/>
              <a:ext cx="349" cy="2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algn="r" eaLnBrk="0" hangingPunct="0"/>
              <a:r>
                <a:rPr lang="fr-FR" sz="1800" b="1">
                  <a:latin typeface="Comic Sans MS" charset="0"/>
                </a:rPr>
                <a:t>10</a:t>
              </a:r>
              <a:r>
                <a:rPr lang="fr-FR" sz="1800" b="1" baseline="30000">
                  <a:latin typeface="Comic Sans MS" charset="0"/>
                </a:rPr>
                <a:t>4</a:t>
              </a:r>
              <a:endParaRPr lang="fr-FR" sz="1800" b="1">
                <a:latin typeface="Comic Sans MS" charset="0"/>
              </a:endParaRPr>
            </a:p>
          </p:txBody>
        </p:sp>
        <p:sp>
          <p:nvSpPr>
            <p:cNvPr id="48" name="Rectangle 48"/>
            <p:cNvSpPr>
              <a:spLocks noChangeArrowheads="1"/>
            </p:cNvSpPr>
            <p:nvPr/>
          </p:nvSpPr>
          <p:spPr bwMode="auto">
            <a:xfrm>
              <a:off x="936" y="1632"/>
              <a:ext cx="349" cy="2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algn="r" eaLnBrk="0" hangingPunct="0"/>
              <a:r>
                <a:rPr lang="fr-FR" sz="1800" b="1">
                  <a:latin typeface="Comic Sans MS" charset="0"/>
                </a:rPr>
                <a:t>10</a:t>
              </a:r>
              <a:r>
                <a:rPr lang="fr-FR" sz="1800" b="1" baseline="30000">
                  <a:latin typeface="Comic Sans MS" charset="0"/>
                </a:rPr>
                <a:t>5</a:t>
              </a:r>
              <a:endParaRPr lang="fr-FR" sz="1800" b="1">
                <a:latin typeface="Comic Sans MS" charset="0"/>
              </a:endParaRPr>
            </a:p>
          </p:txBody>
        </p:sp>
        <p:sp>
          <p:nvSpPr>
            <p:cNvPr id="49" name="Rectangle 49"/>
            <p:cNvSpPr>
              <a:spLocks noChangeArrowheads="1"/>
            </p:cNvSpPr>
            <p:nvPr/>
          </p:nvSpPr>
          <p:spPr bwMode="auto">
            <a:xfrm>
              <a:off x="936" y="1151"/>
              <a:ext cx="349" cy="2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algn="r" eaLnBrk="0" hangingPunct="0"/>
              <a:r>
                <a:rPr lang="fr-FR" sz="1800" b="1">
                  <a:latin typeface="Comic Sans MS" charset="0"/>
                </a:rPr>
                <a:t>10</a:t>
              </a:r>
              <a:r>
                <a:rPr lang="fr-FR" sz="1800" b="1" baseline="30000">
                  <a:latin typeface="Comic Sans MS" charset="0"/>
                </a:rPr>
                <a:t>6</a:t>
              </a:r>
              <a:endParaRPr lang="fr-FR" sz="1800" b="1">
                <a:latin typeface="Comic Sans MS" charset="0"/>
              </a:endParaRPr>
            </a:p>
          </p:txBody>
        </p:sp>
        <p:sp>
          <p:nvSpPr>
            <p:cNvPr id="50" name="Rectangle 50"/>
            <p:cNvSpPr>
              <a:spLocks noChangeArrowheads="1"/>
            </p:cNvSpPr>
            <p:nvPr/>
          </p:nvSpPr>
          <p:spPr bwMode="auto">
            <a:xfrm>
              <a:off x="936" y="670"/>
              <a:ext cx="349" cy="2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algn="r" eaLnBrk="0" hangingPunct="0"/>
              <a:r>
                <a:rPr lang="fr-FR" sz="1800" b="1">
                  <a:latin typeface="Comic Sans MS" charset="0"/>
                </a:rPr>
                <a:t>10</a:t>
              </a:r>
              <a:r>
                <a:rPr lang="fr-FR" sz="1800" b="1" baseline="30000">
                  <a:latin typeface="Comic Sans MS" charset="0"/>
                </a:rPr>
                <a:t>7</a:t>
              </a:r>
              <a:endParaRPr lang="fr-FR" sz="1800" b="1">
                <a:latin typeface="Comic Sans MS" charset="0"/>
              </a:endParaRPr>
            </a:p>
          </p:txBody>
        </p:sp>
        <p:sp>
          <p:nvSpPr>
            <p:cNvPr id="51" name="Rectangle 51"/>
            <p:cNvSpPr>
              <a:spLocks noChangeArrowheads="1"/>
            </p:cNvSpPr>
            <p:nvPr/>
          </p:nvSpPr>
          <p:spPr bwMode="auto">
            <a:xfrm>
              <a:off x="936" y="189"/>
              <a:ext cx="349" cy="2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algn="r" eaLnBrk="0" hangingPunct="0"/>
              <a:r>
                <a:rPr lang="fr-FR" sz="1800" b="1">
                  <a:latin typeface="Comic Sans MS" charset="0"/>
                </a:rPr>
                <a:t>10</a:t>
              </a:r>
              <a:r>
                <a:rPr lang="fr-FR" sz="1800" b="1" baseline="30000">
                  <a:latin typeface="Comic Sans MS" charset="0"/>
                </a:rPr>
                <a:t>8</a:t>
              </a:r>
              <a:endParaRPr lang="fr-FR" sz="1800" b="1">
                <a:latin typeface="Comic Sans MS" charset="0"/>
              </a:endParaRPr>
            </a:p>
          </p:txBody>
        </p:sp>
        <p:grpSp>
          <p:nvGrpSpPr>
            <p:cNvPr id="52" name="Group 52"/>
            <p:cNvGrpSpPr>
              <a:grpSpLocks/>
            </p:cNvGrpSpPr>
            <p:nvPr/>
          </p:nvGrpSpPr>
          <p:grpSpPr bwMode="auto">
            <a:xfrm>
              <a:off x="1254" y="45"/>
              <a:ext cx="169" cy="4104"/>
              <a:chOff x="1099" y="0"/>
              <a:chExt cx="190" cy="4104"/>
            </a:xfrm>
          </p:grpSpPr>
          <p:sp>
            <p:nvSpPr>
              <p:cNvPr id="53" name="Line 53"/>
              <p:cNvSpPr>
                <a:spLocks noChangeShapeType="1"/>
              </p:cNvSpPr>
              <p:nvPr/>
            </p:nvSpPr>
            <p:spPr bwMode="auto">
              <a:xfrm flipH="1">
                <a:off x="1194" y="0"/>
                <a:ext cx="0" cy="4104"/>
              </a:xfrm>
              <a:prstGeom prst="line">
                <a:avLst/>
              </a:prstGeom>
              <a:noFill/>
              <a:ln w="76200" cmpd="tri">
                <a:solidFill>
                  <a:schemeClr val="tx1"/>
                </a:solidFill>
                <a:round/>
                <a:headEnd type="triangle" w="med" len="me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54" name="Line 54"/>
              <p:cNvSpPr>
                <a:spLocks noChangeShapeType="1"/>
              </p:cNvSpPr>
              <p:nvPr/>
            </p:nvSpPr>
            <p:spPr bwMode="auto">
              <a:xfrm>
                <a:off x="1099" y="4096"/>
                <a:ext cx="19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55" name="Line 55"/>
              <p:cNvSpPr>
                <a:spLocks noChangeShapeType="1"/>
              </p:cNvSpPr>
              <p:nvPr/>
            </p:nvSpPr>
            <p:spPr bwMode="auto">
              <a:xfrm>
                <a:off x="1099" y="3855"/>
                <a:ext cx="19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56" name="Line 56"/>
              <p:cNvSpPr>
                <a:spLocks noChangeShapeType="1"/>
              </p:cNvSpPr>
              <p:nvPr/>
            </p:nvSpPr>
            <p:spPr bwMode="auto">
              <a:xfrm>
                <a:off x="1099" y="3615"/>
                <a:ext cx="19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57" name="Line 57"/>
              <p:cNvSpPr>
                <a:spLocks noChangeShapeType="1"/>
              </p:cNvSpPr>
              <p:nvPr/>
            </p:nvSpPr>
            <p:spPr bwMode="auto">
              <a:xfrm>
                <a:off x="1099" y="3374"/>
                <a:ext cx="19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58" name="Line 58"/>
              <p:cNvSpPr>
                <a:spLocks noChangeShapeType="1"/>
              </p:cNvSpPr>
              <p:nvPr/>
            </p:nvSpPr>
            <p:spPr bwMode="auto">
              <a:xfrm>
                <a:off x="1099" y="3134"/>
                <a:ext cx="19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59" name="Line 59"/>
              <p:cNvSpPr>
                <a:spLocks noChangeShapeType="1"/>
              </p:cNvSpPr>
              <p:nvPr/>
            </p:nvSpPr>
            <p:spPr bwMode="auto">
              <a:xfrm>
                <a:off x="1099" y="2893"/>
                <a:ext cx="19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60" name="Line 60"/>
              <p:cNvSpPr>
                <a:spLocks noChangeShapeType="1"/>
              </p:cNvSpPr>
              <p:nvPr/>
            </p:nvSpPr>
            <p:spPr bwMode="auto">
              <a:xfrm>
                <a:off x="1099" y="2653"/>
                <a:ext cx="19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61" name="Line 61"/>
              <p:cNvSpPr>
                <a:spLocks noChangeShapeType="1"/>
              </p:cNvSpPr>
              <p:nvPr/>
            </p:nvSpPr>
            <p:spPr bwMode="auto">
              <a:xfrm>
                <a:off x="1099" y="2412"/>
                <a:ext cx="19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62" name="Line 62"/>
              <p:cNvSpPr>
                <a:spLocks noChangeShapeType="1"/>
              </p:cNvSpPr>
              <p:nvPr/>
            </p:nvSpPr>
            <p:spPr bwMode="auto">
              <a:xfrm>
                <a:off x="1099" y="2172"/>
                <a:ext cx="19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63" name="Line 63"/>
              <p:cNvSpPr>
                <a:spLocks noChangeShapeType="1"/>
              </p:cNvSpPr>
              <p:nvPr/>
            </p:nvSpPr>
            <p:spPr bwMode="auto">
              <a:xfrm>
                <a:off x="1099" y="1931"/>
                <a:ext cx="19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64" name="Line 64"/>
              <p:cNvSpPr>
                <a:spLocks noChangeShapeType="1"/>
              </p:cNvSpPr>
              <p:nvPr/>
            </p:nvSpPr>
            <p:spPr bwMode="auto">
              <a:xfrm>
                <a:off x="1099" y="1691"/>
                <a:ext cx="19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65" name="Line 65"/>
              <p:cNvSpPr>
                <a:spLocks noChangeShapeType="1"/>
              </p:cNvSpPr>
              <p:nvPr/>
            </p:nvSpPr>
            <p:spPr bwMode="auto">
              <a:xfrm>
                <a:off x="1099" y="1450"/>
                <a:ext cx="19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66" name="Line 66"/>
              <p:cNvSpPr>
                <a:spLocks noChangeShapeType="1"/>
              </p:cNvSpPr>
              <p:nvPr/>
            </p:nvSpPr>
            <p:spPr bwMode="auto">
              <a:xfrm>
                <a:off x="1099" y="1210"/>
                <a:ext cx="19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67" name="Line 67"/>
              <p:cNvSpPr>
                <a:spLocks noChangeShapeType="1"/>
              </p:cNvSpPr>
              <p:nvPr/>
            </p:nvSpPr>
            <p:spPr bwMode="auto">
              <a:xfrm>
                <a:off x="1099" y="969"/>
                <a:ext cx="19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68" name="Line 68"/>
              <p:cNvSpPr>
                <a:spLocks noChangeShapeType="1"/>
              </p:cNvSpPr>
              <p:nvPr/>
            </p:nvSpPr>
            <p:spPr bwMode="auto">
              <a:xfrm>
                <a:off x="1099" y="729"/>
                <a:ext cx="19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69" name="Line 69"/>
              <p:cNvSpPr>
                <a:spLocks noChangeShapeType="1"/>
              </p:cNvSpPr>
              <p:nvPr/>
            </p:nvSpPr>
            <p:spPr bwMode="auto">
              <a:xfrm>
                <a:off x="1099" y="488"/>
                <a:ext cx="19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70" name="Line 70"/>
              <p:cNvSpPr>
                <a:spLocks noChangeShapeType="1"/>
              </p:cNvSpPr>
              <p:nvPr/>
            </p:nvSpPr>
            <p:spPr bwMode="auto">
              <a:xfrm>
                <a:off x="1099" y="248"/>
                <a:ext cx="19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grpSp>
      </p:grpSp>
      <p:sp>
        <p:nvSpPr>
          <p:cNvPr id="71" name="Line 73"/>
          <p:cNvSpPr>
            <a:spLocks noChangeShapeType="1"/>
          </p:cNvSpPr>
          <p:nvPr/>
        </p:nvSpPr>
        <p:spPr bwMode="auto">
          <a:xfrm>
            <a:off x="2411413" y="3716338"/>
            <a:ext cx="5283200" cy="0"/>
          </a:xfrm>
          <a:prstGeom prst="line">
            <a:avLst/>
          </a:prstGeom>
          <a:noFill/>
          <a:ln w="12700">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endParaRPr lang="fr-FR"/>
          </a:p>
        </p:txBody>
      </p:sp>
      <p:sp>
        <p:nvSpPr>
          <p:cNvPr id="72" name="ZoneTexte 74"/>
          <p:cNvSpPr txBox="1">
            <a:spLocks noChangeArrowheads="1"/>
          </p:cNvSpPr>
          <p:nvPr/>
        </p:nvSpPr>
        <p:spPr bwMode="auto">
          <a:xfrm>
            <a:off x="0" y="2852738"/>
            <a:ext cx="1781175" cy="1385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r-FR" sz="2800">
                <a:solidFill>
                  <a:srgbClr val="FF0000"/>
                </a:solidFill>
                <a:latin typeface="Arial" charset="0"/>
                <a:cs typeface="Arial" charset="0"/>
              </a:rPr>
              <a:t>Discuter </a:t>
            </a:r>
          </a:p>
          <a:p>
            <a:pPr eaLnBrk="1" hangingPunct="1"/>
            <a:r>
              <a:rPr lang="fr-FR" sz="2800">
                <a:solidFill>
                  <a:srgbClr val="FF0000"/>
                </a:solidFill>
                <a:latin typeface="Arial" charset="0"/>
                <a:cs typeface="Arial" charset="0"/>
              </a:rPr>
              <a:t>traitement</a:t>
            </a:r>
          </a:p>
          <a:p>
            <a:pPr eaLnBrk="1" hangingPunct="1"/>
            <a:r>
              <a:rPr lang="fr-FR" sz="2800">
                <a:solidFill>
                  <a:srgbClr val="FF0000"/>
                </a:solidFill>
                <a:latin typeface="Arial" charset="0"/>
                <a:cs typeface="Arial" charset="0"/>
              </a:rPr>
              <a:t>antiviral</a:t>
            </a:r>
          </a:p>
        </p:txBody>
      </p:sp>
      <p:sp>
        <p:nvSpPr>
          <p:cNvPr id="73" name="Text Box 74"/>
          <p:cNvSpPr txBox="1">
            <a:spLocks noChangeArrowheads="1"/>
          </p:cNvSpPr>
          <p:nvPr/>
        </p:nvSpPr>
        <p:spPr bwMode="auto">
          <a:xfrm>
            <a:off x="2592388" y="0"/>
            <a:ext cx="6516687" cy="2124075"/>
          </a:xfrm>
          <a:prstGeom prst="rect">
            <a:avLst/>
          </a:prstGeom>
          <a:noFill/>
          <a:ln w="9525">
            <a:solidFill>
              <a:srgbClr val="FFFFFF"/>
            </a:solid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fr-FR" sz="3600" dirty="0">
                <a:effectLst>
                  <a:outerShdw blurRad="38100" dist="38100" dir="2700000" algn="tl">
                    <a:srgbClr val="DDDDDD"/>
                  </a:outerShdw>
                </a:effectLst>
                <a:latin typeface="Trebuchet MS"/>
                <a:cs typeface="Trebuchet MS"/>
              </a:rPr>
              <a:t>Hépatite chronique </a:t>
            </a:r>
            <a:r>
              <a:rPr lang="fr-FR" sz="3600" dirty="0" err="1">
                <a:effectLst>
                  <a:outerShdw blurRad="38100" dist="38100" dir="2700000" algn="tl">
                    <a:srgbClr val="DDDDDD"/>
                  </a:outerShdw>
                </a:effectLst>
                <a:latin typeface="Trebuchet MS"/>
                <a:cs typeface="Trebuchet MS"/>
              </a:rPr>
              <a:t>AgHBe</a:t>
            </a:r>
            <a:r>
              <a:rPr lang="fr-FR" sz="3600" dirty="0">
                <a:effectLst>
                  <a:outerShdw blurRad="38100" dist="38100" dir="2700000" algn="tl">
                    <a:srgbClr val="DDDDDD"/>
                  </a:outerShdw>
                </a:effectLst>
                <a:latin typeface="Trebuchet MS"/>
                <a:cs typeface="Trebuchet MS"/>
              </a:rPr>
              <a:t>+/-</a:t>
            </a:r>
          </a:p>
          <a:p>
            <a:pPr eaLnBrk="1" hangingPunct="1">
              <a:defRPr/>
            </a:pPr>
            <a:endParaRPr lang="fr-FR" sz="3600" dirty="0">
              <a:effectLst>
                <a:outerShdw blurRad="38100" dist="38100" dir="2700000" algn="tl">
                  <a:srgbClr val="DDDDDD"/>
                </a:outerShdw>
              </a:effectLst>
              <a:latin typeface="Trebuchet MS"/>
              <a:cs typeface="Trebuchet MS"/>
            </a:endParaRPr>
          </a:p>
          <a:p>
            <a:pPr eaLnBrk="1" hangingPunct="1">
              <a:defRPr/>
            </a:pPr>
            <a:r>
              <a:rPr lang="fr-FR" sz="2000" dirty="0">
                <a:effectLst>
                  <a:outerShdw blurRad="38100" dist="38100" dir="2700000" algn="tl">
                    <a:srgbClr val="DDDDDD"/>
                  </a:outerShdw>
                </a:effectLst>
                <a:latin typeface="Arial" charset="0"/>
                <a:cs typeface="Arial" charset="0"/>
              </a:rPr>
              <a:t>ALT élevées</a:t>
            </a:r>
          </a:p>
          <a:p>
            <a:pPr eaLnBrk="1" hangingPunct="1">
              <a:defRPr/>
            </a:pPr>
            <a:r>
              <a:rPr lang="fr-FR" sz="2000" dirty="0">
                <a:effectLst>
                  <a:outerShdw blurRad="38100" dist="38100" dir="2700000" algn="tl">
                    <a:srgbClr val="DDDDDD"/>
                  </a:outerShdw>
                </a:effectLst>
                <a:latin typeface="Arial" charset="0"/>
                <a:cs typeface="Arial" charset="0"/>
              </a:rPr>
              <a:t>Inflammation</a:t>
            </a:r>
          </a:p>
          <a:p>
            <a:pPr eaLnBrk="1" hangingPunct="1">
              <a:defRPr/>
            </a:pPr>
            <a:r>
              <a:rPr lang="fr-FR" sz="2000" dirty="0">
                <a:effectLst>
                  <a:outerShdw blurRad="38100" dist="38100" dir="2700000" algn="tl">
                    <a:srgbClr val="DDDDDD"/>
                  </a:outerShdw>
                </a:effectLst>
                <a:latin typeface="Arial" charset="0"/>
                <a:cs typeface="Arial" charset="0"/>
              </a:rPr>
              <a:t>fibrose/cirrhose</a:t>
            </a:r>
          </a:p>
        </p:txBody>
      </p:sp>
      <p:sp>
        <p:nvSpPr>
          <p:cNvPr id="74" name="Text Box 42"/>
          <p:cNvSpPr txBox="1">
            <a:spLocks noChangeArrowheads="1"/>
          </p:cNvSpPr>
          <p:nvPr/>
        </p:nvSpPr>
        <p:spPr bwMode="auto">
          <a:xfrm>
            <a:off x="468313" y="115888"/>
            <a:ext cx="1038225" cy="101600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fr-FR" sz="2000" dirty="0">
                <a:solidFill>
                  <a:schemeClr val="accent2"/>
                </a:solidFill>
                <a:effectLst>
                  <a:outerShdw blurRad="38100" dist="38100" dir="2700000" algn="tl">
                    <a:srgbClr val="DDDDDD"/>
                  </a:outerShdw>
                </a:effectLst>
                <a:latin typeface="Arial" charset="0"/>
                <a:cs typeface="Arial" charset="0"/>
              </a:rPr>
              <a:t>Charge </a:t>
            </a:r>
          </a:p>
          <a:p>
            <a:pPr eaLnBrk="1" hangingPunct="1">
              <a:defRPr/>
            </a:pPr>
            <a:r>
              <a:rPr lang="fr-FR" sz="2000" dirty="0">
                <a:solidFill>
                  <a:schemeClr val="accent2"/>
                </a:solidFill>
                <a:effectLst>
                  <a:outerShdw blurRad="38100" dist="38100" dir="2700000" algn="tl">
                    <a:srgbClr val="DDDDDD"/>
                  </a:outerShdw>
                </a:effectLst>
                <a:latin typeface="Arial" charset="0"/>
                <a:cs typeface="Arial" charset="0"/>
              </a:rPr>
              <a:t>virale</a:t>
            </a:r>
          </a:p>
          <a:p>
            <a:pPr eaLnBrk="1" hangingPunct="1">
              <a:defRPr/>
            </a:pPr>
            <a:r>
              <a:rPr lang="fr-FR" sz="2000" dirty="0">
                <a:solidFill>
                  <a:schemeClr val="accent2"/>
                </a:solidFill>
                <a:effectLst>
                  <a:outerShdw blurRad="38100" dist="38100" dir="2700000" algn="tl">
                    <a:srgbClr val="DDDDDD"/>
                  </a:outerShdw>
                </a:effectLst>
                <a:latin typeface="Arial" charset="0"/>
                <a:cs typeface="Arial" charset="0"/>
              </a:rPr>
              <a:t>UI/</a:t>
            </a:r>
            <a:r>
              <a:rPr lang="fr-FR" sz="2000" dirty="0" err="1">
                <a:solidFill>
                  <a:schemeClr val="accent2"/>
                </a:solidFill>
                <a:effectLst>
                  <a:outerShdw blurRad="38100" dist="38100" dir="2700000" algn="tl">
                    <a:srgbClr val="DDDDDD"/>
                  </a:outerShdw>
                </a:effectLst>
                <a:latin typeface="Arial" charset="0"/>
                <a:cs typeface="Arial" charset="0"/>
              </a:rPr>
              <a:t>mL</a:t>
            </a:r>
            <a:endParaRPr lang="fr-FR" sz="2000" dirty="0">
              <a:solidFill>
                <a:schemeClr val="accent2"/>
              </a:solidFill>
              <a:effectLst>
                <a:outerShdw blurRad="38100" dist="38100" dir="2700000" algn="tl">
                  <a:srgbClr val="DDDDDD"/>
                </a:outerShdw>
              </a:effectLst>
              <a:latin typeface="Arial" charset="0"/>
              <a:cs typeface="Arial" charset="0"/>
            </a:endParaRPr>
          </a:p>
        </p:txBody>
      </p:sp>
      <p:sp>
        <p:nvSpPr>
          <p:cNvPr id="75" name="Text Box 14"/>
          <p:cNvSpPr txBox="1">
            <a:spLocks noChangeArrowheads="1"/>
          </p:cNvSpPr>
          <p:nvPr/>
        </p:nvSpPr>
        <p:spPr bwMode="auto">
          <a:xfrm>
            <a:off x="5283200" y="6524625"/>
            <a:ext cx="3897313" cy="307975"/>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fr-FR" sz="1400" dirty="0" err="1">
                <a:effectLst>
                  <a:outerShdw blurRad="38100" dist="38100" dir="2700000" algn="tl">
                    <a:srgbClr val="DDDDDD"/>
                  </a:outerShdw>
                </a:effectLst>
                <a:latin typeface="Arial" charset="0"/>
              </a:rPr>
              <a:t>Lok</a:t>
            </a:r>
            <a:r>
              <a:rPr lang="fr-FR" sz="1400" dirty="0">
                <a:effectLst>
                  <a:outerShdw blurRad="38100" dist="38100" dir="2700000" algn="tl">
                    <a:srgbClr val="DDDDDD"/>
                  </a:outerShdw>
                </a:effectLst>
                <a:latin typeface="Arial" charset="0"/>
              </a:rPr>
              <a:t> et al. </a:t>
            </a:r>
            <a:r>
              <a:rPr lang="fr-FR" sz="1400" dirty="0" err="1">
                <a:effectLst>
                  <a:outerShdw blurRad="38100" dist="38100" dir="2700000" algn="tl">
                    <a:srgbClr val="DDDDDD"/>
                  </a:outerShdw>
                </a:effectLst>
                <a:latin typeface="Arial" charset="0"/>
              </a:rPr>
              <a:t>Gastroenterology</a:t>
            </a:r>
            <a:r>
              <a:rPr lang="fr-FR" sz="1400" dirty="0">
                <a:effectLst>
                  <a:outerShdw blurRad="38100" dist="38100" dir="2700000" algn="tl">
                    <a:srgbClr val="DDDDDD"/>
                  </a:outerShdw>
                </a:effectLst>
                <a:latin typeface="Arial" charset="0"/>
              </a:rPr>
              <a:t> 2001; 120:1828-53</a:t>
            </a:r>
          </a:p>
        </p:txBody>
      </p:sp>
      <p:sp>
        <p:nvSpPr>
          <p:cNvPr id="76" name="ZoneTexte 1"/>
          <p:cNvSpPr txBox="1">
            <a:spLocks noChangeArrowheads="1"/>
          </p:cNvSpPr>
          <p:nvPr/>
        </p:nvSpPr>
        <p:spPr bwMode="auto">
          <a:xfrm>
            <a:off x="4787900" y="981075"/>
            <a:ext cx="2681288" cy="461963"/>
          </a:xfrm>
          <a:prstGeom prst="rect">
            <a:avLst/>
          </a:prstGeom>
          <a:solidFill>
            <a:srgbClr val="3366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r-FR">
                <a:latin typeface="Arial" charset="0"/>
                <a:cs typeface="Arial" charset="0"/>
              </a:rPr>
              <a:t>Immunostimulants</a:t>
            </a:r>
          </a:p>
        </p:txBody>
      </p:sp>
      <p:sp>
        <p:nvSpPr>
          <p:cNvPr id="77" name="ZoneTexte 76"/>
          <p:cNvSpPr txBox="1"/>
          <p:nvPr/>
        </p:nvSpPr>
        <p:spPr>
          <a:xfrm>
            <a:off x="7488238" y="1743075"/>
            <a:ext cx="1547812" cy="461963"/>
          </a:xfrm>
          <a:prstGeom prst="rect">
            <a:avLst/>
          </a:prstGeom>
          <a:solidFill>
            <a:schemeClr val="accent6">
              <a:lumMod val="40000"/>
              <a:lumOff val="60000"/>
            </a:schemeClr>
          </a:solidFill>
        </p:spPr>
        <p:txBody>
          <a:bodyPr wrap="none">
            <a:spAutoFit/>
          </a:bodyPr>
          <a:lstStyle/>
          <a:p>
            <a:pPr>
              <a:defRPr/>
            </a:pPr>
            <a:r>
              <a:rPr lang="fr-FR" dirty="0">
                <a:latin typeface="Arial"/>
                <a:cs typeface="Arial"/>
              </a:rPr>
              <a:t>Antiviraux</a:t>
            </a:r>
          </a:p>
        </p:txBody>
      </p:sp>
      <p:cxnSp>
        <p:nvCxnSpPr>
          <p:cNvPr id="78" name="Connecteur droit avec flèche 77"/>
          <p:cNvCxnSpPr/>
          <p:nvPr/>
        </p:nvCxnSpPr>
        <p:spPr>
          <a:xfrm>
            <a:off x="5292725" y="1412875"/>
            <a:ext cx="647700" cy="9366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9" name="Connecteur droit avec flèche 78"/>
          <p:cNvCxnSpPr>
            <a:endCxn id="18" idx="1"/>
          </p:cNvCxnSpPr>
          <p:nvPr/>
        </p:nvCxnSpPr>
        <p:spPr>
          <a:xfrm flipH="1">
            <a:off x="7062788" y="2205038"/>
            <a:ext cx="893762" cy="23701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0" name="Connecteur droit avec flèche 79"/>
          <p:cNvCxnSpPr>
            <a:stCxn id="76" idx="3"/>
            <a:endCxn id="77" idx="0"/>
          </p:cNvCxnSpPr>
          <p:nvPr/>
        </p:nvCxnSpPr>
        <p:spPr>
          <a:xfrm>
            <a:off x="7469188" y="1211263"/>
            <a:ext cx="792162" cy="531812"/>
          </a:xfrm>
          <a:prstGeom prst="straightConnector1">
            <a:avLst/>
          </a:prstGeom>
          <a:ln>
            <a:solidFill>
              <a:srgbClr val="FF6600"/>
            </a:solidFill>
            <a:prstDash val="sysDash"/>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00981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GUID" val="e5333149-5a8d-4b65-a5b8-19f205763124"/>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e5333149-5a8d-4b65-a5b8-19f205763124"/>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GileadCustom1">
    <a:dk1>
      <a:sysClr val="windowText" lastClr="000000"/>
    </a:dk1>
    <a:lt1>
      <a:sysClr val="window" lastClr="FFFFFF"/>
    </a:lt1>
    <a:dk2>
      <a:srgbClr val="000000"/>
    </a:dk2>
    <a:lt2>
      <a:srgbClr val="FFFFFF"/>
    </a:lt2>
    <a:accent1>
      <a:srgbClr val="C00000"/>
    </a:accent1>
    <a:accent2>
      <a:srgbClr val="0000CC"/>
    </a:accent2>
    <a:accent3>
      <a:srgbClr val="9999FF"/>
    </a:accent3>
    <a:accent4>
      <a:srgbClr val="A5A5A5"/>
    </a:accent4>
    <a:accent5>
      <a:srgbClr val="FFC000"/>
    </a:accent5>
    <a:accent6>
      <a:srgbClr val="800080"/>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GileadCustom1">
    <a:dk1>
      <a:sysClr val="windowText" lastClr="000000"/>
    </a:dk1>
    <a:lt1>
      <a:sysClr val="window" lastClr="FFFFFF"/>
    </a:lt1>
    <a:dk2>
      <a:srgbClr val="000000"/>
    </a:dk2>
    <a:lt2>
      <a:srgbClr val="FFFFFF"/>
    </a:lt2>
    <a:accent1>
      <a:srgbClr val="C00000"/>
    </a:accent1>
    <a:accent2>
      <a:srgbClr val="0000CC"/>
    </a:accent2>
    <a:accent3>
      <a:srgbClr val="9999FF"/>
    </a:accent3>
    <a:accent4>
      <a:srgbClr val="A5A5A5"/>
    </a:accent4>
    <a:accent5>
      <a:srgbClr val="FFC000"/>
    </a:accent5>
    <a:accent6>
      <a:srgbClr val="800080"/>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963</TotalTime>
  <Words>5521</Words>
  <Application>Microsoft Macintosh PowerPoint</Application>
  <PresentationFormat>Grand écran</PresentationFormat>
  <Paragraphs>833</Paragraphs>
  <Slides>37</Slides>
  <Notes>10</Notes>
  <HiddenSlides>3</HiddenSlides>
  <MMClips>0</MMClips>
  <ScaleCrop>false</ScaleCrop>
  <HeadingPairs>
    <vt:vector size="6" baseType="variant">
      <vt:variant>
        <vt:lpstr>Polices utilisées</vt:lpstr>
      </vt:variant>
      <vt:variant>
        <vt:i4>13</vt:i4>
      </vt:variant>
      <vt:variant>
        <vt:lpstr>Thème</vt:lpstr>
      </vt:variant>
      <vt:variant>
        <vt:i4>1</vt:i4>
      </vt:variant>
      <vt:variant>
        <vt:lpstr>Titres des diapositives</vt:lpstr>
      </vt:variant>
      <vt:variant>
        <vt:i4>37</vt:i4>
      </vt:variant>
    </vt:vector>
  </HeadingPairs>
  <TitlesOfParts>
    <vt:vector size="51" baseType="lpstr">
      <vt:lpstr>ＭＳ Ｐゴシック</vt:lpstr>
      <vt:lpstr>Aptos</vt:lpstr>
      <vt:lpstr>Arial</vt:lpstr>
      <vt:lpstr>Arial Narrow</vt:lpstr>
      <vt:lpstr>Calibri</vt:lpstr>
      <vt:lpstr>Calibri Light</vt:lpstr>
      <vt:lpstr>Comic Sans MS</vt:lpstr>
      <vt:lpstr>Franklin Gothic Book</vt:lpstr>
      <vt:lpstr>Gill Sans</vt:lpstr>
      <vt:lpstr>Symbol</vt:lpstr>
      <vt:lpstr>Times New Roman</vt:lpstr>
      <vt:lpstr>Trebuchet MS</vt:lpstr>
      <vt:lpstr>Wingdings</vt:lpstr>
      <vt:lpstr>Thème Office</vt:lpstr>
      <vt:lpstr>Présentation PowerPoint</vt:lpstr>
      <vt:lpstr>VHB 7. Quelle est la stratégie thérapeutique des patients co-infectés par le VIH ou le VHC ? Les patients co-infectés par le VHB et le VIH ont une indication à un traitement antiviral contre le VHB, quel que soit le stade de l’infection VHB (grade A). Le traitement antirétroviral doit contenir une molécule active contre le VHB, en première intention le tenofovir (tenofovir disoproxil fumarate (TDF) ou tenofovir alafenamide (TAF)), et être prescrit quotidiennement (grade A). Le TAF doit être préféré au TDF en cas de risque de maladie rénale ou osseuse (grade A). Chez les patients ayant un profil de guérison fonctionnelle (Ag HBs –, Ac anti-HBc +) traités pour le VIH, l’interruption du traitement actif sur le VHB est à risque de réactivation VHB et doit conduire à un dépistage régulier d’une réactivation VHB (grade B).   VHD 7. Prise en charge des populations particulières  7.1. Co-infection par le VIH et/ou le VHC Il est recommandé de traiter les patients infectés par le VIH contrôlés sur le plan immunovirologique et présentant une infection VHD réplicative selon les mêmes indications et modalités que les patients séronégatifs pour le VIH (AE). En cas de traitement par le LNF/RTV, il est recommandé d’apporter une attention au risque d’interaction médicamenteuse avec le traitement antirétroviral (ARV) du patient (AE). Il est recommandé une surveillance clinique, biologique, virologique et échographique identique à celle des patients séronégatifs pour le VIH (AE). Chez tous les patients tri-infectés VHB-VHD-VHC, il est recommandé de traiter l’infection VHC réplicative préalablement à l’instauration du traitement anti-VHD (Grade A). Il est recommandé de statuer sur l’éligibilité à un traitement du VHD après l’éradication du VHC (Grade A). </vt:lpstr>
      <vt:lpstr>VHB 7. Quelle est la stratégie thérapeutique des patients co-infectés par le VIH ou le VHC ? Les patients co-infectés par le VHB et le VIH ont une indication à un traitement antiviral contre le VHB, quel que soit le stade de l’infection VHB (grade A). Le traitement antirétroviral doit contenir une molécule active contre le VHB, en première intention le tenofovir (tenofovir disoproxil fumarate (TDF) ou tenofovir alafenamide (TAF)), et être prescrit quotidiennement (grade A). Le TAF doit être préféré au TDF en cas de risque de maladie rénale ou osseuse (grade A). Chez les patients ayant un profil de guérison fonctionnelle (Ag HBs –, Ac anti-HBc +) traités pour le VIH, l’interruption du traitement actif sur le VHB est à risque de réactivation VHB et doit conduire à un dépistage régulier d’une réactivation VHB (grade B).   VHD 7. Prise en charge des populations particulières  7.1. Co-infection par le VIH et/ou le VHC Il est recommandé de traiter les patients infectés par le VIH contrôlés sur le plan immunovirologique et présentant une infection VHD réplicative selon les mêmes indications et modalités que les patients séronégatifs pour le VIH (AE). En cas de traitement par le LNF/RTV, il est recommandé d’apporter une attention au risque d’interaction médicamenteuse avec le traitement antirétroviral (ARV) du patient (AE). Il est recommandé une surveillance clinique, biologique, virologique et échographique identique à celle des patients séronégatifs pour le VIH (AE). Chez tous les patients tri-infectés VHB-VHD-VHC, il est recommandé de traiter l’infection VHC réplicative préalablement à l’instauration du traitement anti-VHD (Grade A). Il est recommandé de statuer sur l’éligibilité à un traitement du VHD après l’éradication du VHC (Grade A).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EASL Recommandations 2017</vt:lpstr>
      <vt:lpstr>Indications de traitement selon les recommandations internationales</vt:lpstr>
      <vt:lpstr>VHB 7. Quelle est la stratégie thérapeutique des patients co-infectés par le VIH ou le VHC ? Les patients co-infectés par le VHB et le VIH ont une indication à un traitement antiviral contre le VHB, quel que soit le stade de l’infection VHB (grade A). Le traitement antirétroviral doit contenir une molécule active contre le VHB, en première intention le tenofovir (tenofovir disoproxil fumarate (TDF) ou tenofovir alafenamide (TAF)), et être prescrit quotidiennement (grade A). Le TAF doit être préféré au TDF en cas de risque de maladie rénale ou osseuse (grade A). Chez les patients ayant un profil de guérison fonctionnelle (Ag HBs –, Ac anti-HBc +) traités pour le VIH, l’interruption du traitement actif sur le VHB est à risque de réactivation VHB et doit conduire à un dépistage régulier d’une réactivation VHB (grade B).   VHD 7. Prise en charge des populations particulières  7.1. Co-infection par le VIH et/ou le VHC Il est recommandé de traiter les patients infectés par le VIH contrôlés sur le plan immunovirologique et présentant une infection VHD réplicative selon les mêmes indications et modalités que les patients séronégatifs pour le VIH (AE). En cas de traitement par le LNF/RTV, il est recommandé d’apporter une attention au risque d’interaction médicamenteuse avec le traitement antirétroviral (ARV) du patient (AE). Il est recommandé une surveillance clinique, biologique, virologique et échographique identique à celle des patients séronégatifs pour le VIH (AE). Chez tous les patients tri-infectés VHB-VHD-VHC, il est recommandé de traiter l’infection VHC réplicative préalablement à l’instauration du traitement anti-VHD (Grade A). Il est recommandé de statuer sur l’éligibilité à un traitement du VHD après l’éradication du VHC (Grade A). </vt:lpstr>
      <vt:lpstr>Présentation PowerPoint</vt:lpstr>
      <vt:lpstr>Présentation PowerPoint</vt:lpstr>
      <vt:lpstr>Nucs (Entécavir): suivi à 5 ans</vt:lpstr>
      <vt:lpstr>Présentation PowerPoint</vt:lpstr>
      <vt:lpstr>La virosuppression réduit fibrose et cirrhose</vt:lpstr>
      <vt:lpstr>Réversibilité de la cirrhose dans la co-infection VIH/VHB</vt:lpstr>
      <vt:lpstr>VHB 7. Quelle est la stratégie thérapeutique des patients co-infectés par le VIH ou le VHC ? Les patients co-infectés par le VHB et le VIH ont une indication à un traitement antiviral contre le VHB, quel que soit le stade de l’infection VHB (grade A). Le traitement antirétroviral doit contenir une molécule active contre le VHB, en première intention le tenofovir (tenofovir disoproxil fumarate (TDF) ou tenofovir alafenamide (TAF)), et être prescrit quotidiennement (grade A). Le TAF doit être préféré au TDF en cas de risque de maladie rénale ou osseuse (grade A). Chez les patients ayant un profil de guérison fonctionnelle (Ag HBs –, Ac anti-HBc +) traités pour le VIH, l’interruption du traitement actif sur le VHB est à risque de réactivation VHB et doit conduire à un dépistage régulier d’une réactivation VHB (grade B).   VHD 7. Prise en charge des populations particulières  7.1. Co-infection par le VIH et/ou le VHC Il est recommandé de traiter les patients infectés par le VIH contrôlés sur le plan immunovirologique et présentant une infection VHD réplicative selon les mêmes indications et modalités que les patients séronégatifs pour le VIH (AE). En cas de traitement par le LNF/RTV, il est recommandé d’apporter une attention au risque d’interaction médicamenteuse avec le traitement antirétroviral (ARV) du patient (AE). Il est recommandé une surveillance clinique, biologique, virologique et échographique identique à celle des patients séronégatifs pour le VIH (AE). Chez tous les patients tri-infectés VHB-VHD-VHC, il est recommandé de traiter l’infection VHC réplicative préalablement à l’instauration du traitement anti-VHD (Grade A). Il est recommandé de statuer sur l’éligibilité à un traitement du VHD après l’éradication du VHC (Grade A).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VHB  7. Quelle est la stratégie thérapeutique des patients co-infectés par le VIH ou le VHC ? Les patients co-infectés par le VHB et le VIH ont une indication à un traitement antiviral contre le VHB, quel que soit le stade de l’infection VHB (grade A). Le traitement antirétroviral doit contenir une molécule active contre le VHB, en première intention le tenofovir (tenofovir disoproxil fumarate (TDF) ou tenofovir alafenamide (TAF)), et être prescrit quotidiennement (grade A). Le TAF doit être préféré au TDF en cas de risque de maladie rénale ou osseuse (grade A). Chez les patients ayant un profil de guérison fonctionnelle (Ag HBs –, Ac anti-HBc +) traités pour le VIH, l’interruption du traitement actif sur le VHB est à risque de réactivation VHB et doit conduire à un dépistage régulier d’une réactivation VHB (grade B).  1. Suivre les recommandations  2. Traiter tous les coinfectés VIH/VHB par un traitement à double efficacité (TDF ou TAF)  3. Ne jamais suspendre le traitement ni la surveillance semestrielle de l’efficacité biologique (ADN VHB, AST/ALT/GGT) et échographique (dépistage précoce du CHC) et de la tolérance (CKD-EPI/phosphorémie)</vt:lpstr>
      <vt:lpstr>Présentation PowerPoint</vt:lpstr>
      <vt:lpstr>Nouvelles cibles thérapeutiques: HBV cure, l’avenir?  </vt:lpstr>
      <vt:lpstr>VHB 7. Quelle est la stratégie thérapeutique des patients co-infectés par le VIH ou le VHC ? Les patients co-infectés par le VHB et le VIH ont une indication à un traitement antiviral contre le VHB, quel que soit le stade de l’infection VHB (grade A). Le traitement antirétroviral doit contenir une molécule active contre le VHB, en première intention le tenofovir (tenofovir disoproxil fumarate (TDF) ou tenofovir alafenamide (TAF)), et être prescrit quotidiennement (grade A). Le TAF doit être préféré au TDF en cas de risque de maladie rénale ou osseuse (grade A). Chez les patients ayant un profil de guérison fonctionnelle (Ag HBs –, Ac anti-HBc +) traités pour le VIH, l’interruption du traitement actif sur le VHB est à risque de réactivation VHB et doit conduire à un dépistage régulier d’une réactivation VHB (grade B).   VHD 7. Prise en charge des populations particulières  7.1. Co-infection par le VIH et/ou le VHC Il est recommandé de traiter les patients infectés par le VIH contrôlés sur le plan immunovirologique et présentant une infection VHD réplicative selon les mêmes indications et modalités que les patients séronégatifs pour le VIH (AE). En cas de traitement par le LNF/RTV, il est recommandé d’apporter une attention au risque d’interaction médicamenteuse avec le traitement antirétroviral (ARV) du patient (AE). Il est recommandé une surveillance clinique, biologique, virologique et échographique identique à celle des patients séronégatifs pour le VIH (AE). Chez tous les patients tri-infectés VHB-VHD-VHC, il est recommandé de traiter l’infection VHC réplicative préalablement à l’instauration du traitement anti-VHD (Grade A). Il est recommandé de statuer sur l’éligibilité à un traitement du VHD après l’éradication du VHC (Grade A). </vt:lpstr>
      <vt:lpstr>Présentation PowerPoint</vt:lpstr>
      <vt:lpstr>Monothérapie bulévirtide dans la cirrhose delta</vt:lpstr>
      <vt:lpstr>Traitement de l’hépatite Delta par bulévirtide:  Etude MYR204 (1)</vt:lpstr>
      <vt:lpstr>Traitement de l’hépatite Delta par bulévirtide:  Etude MYR204 (2)</vt:lpstr>
      <vt:lpstr>Traitement de l’hépatite Delta par bulévirtide:  Etude MYR204 (3)</vt:lpstr>
      <vt:lpstr>VHD 7. Prise en charge des populations particulières  7.1. Co-infection par le VIH et/ou le VHC Il est recommandé de traiter les patients infectés par le VIH contrôlés sur le plan immunovirologique et présentant une infection VHD réplicative selon les mêmes indications et modalités que les patients séronégatifs pour le VIH (AE). En cas de traitement par le LNF/RTV, il est recommandé d’apporter une attention au risque d’interaction médicamenteuse avec le traitement antirétroviral (ARV) du patient (AE). Il est recommandé une surveillance clinique, biologique, virologique et échographique identique à celle des patients séronégatifs pour le VIH (AE). Chez tous les patients tri-infectés VHB-VHD-VHC, il est recommandé de traiter l’infection VHC réplicative préalablement à l’instauration du traitement anti-VHD (Grade A). Il est recommandé de statuer sur l’éligibilité à un traitement du VHD après l’éradication du VHC (Grade A).   1. Suivre les recommandations  2. Traiter tous les coinfectés VIH/VHB par un traitement à double efficacité (TDF ou TAF)  3. Traiter les infections VHD par PEG-INF/BLV si fibrose &gt; 2 (arrêt à S96?)  4. Ne jamais suspendre le traitement ni la surveillance semestrielle de l’efficacité biologique (ADN VHB, AST/ALT/GGT) et échographique (dépistage précoce du CHC) et de la tolérance (CKD-EPI/phosphorémie)</vt:lpstr>
    </vt:vector>
  </TitlesOfParts>
  <Company>APHP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 Quelle est la stratégie thérapeutique des patients co-infectés par le VIH ou le VHC ? Les patients co-infectés par le VHB et le VIH ont une indication à un traitement antiviral contre le VHB, quel que soit le stade de l’infection VHB (grade A). Le traitement antirétroviral doit contenir une molécule active contre le VHB, en première intention le tenofovir (tenofovir disoproxil fumarate (TDF) ou tenofovir alafenamide (TAF)), et être prescrit quoti_x0002_diennement (grade A). Le TAF doit être préféré au TDF en cas de risque de maladie rénale ou osseuse (grade A). Chez les patients ayant un profil de guérison fonctionnelle (Ag HBs –, Ac anti-HBc +) traités pour le VIH, l’interruption du traitement actif sur le VHB est à risque de réactivation VHB et doit conduire à un dépistage régulier d’une réactivation VHB (grade B).</dc:title>
  <dc:creator>POL Stanislas</dc:creator>
  <cp:lastModifiedBy>Stanislas Pol</cp:lastModifiedBy>
  <cp:revision>46</cp:revision>
  <dcterms:created xsi:type="dcterms:W3CDTF">2024-01-18T09:07:48Z</dcterms:created>
  <dcterms:modified xsi:type="dcterms:W3CDTF">2024-02-01T20:29:12Z</dcterms:modified>
</cp:coreProperties>
</file>