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theme/theme14.xml" ContentType="application/vnd.openxmlformats-officedocument.theme+xml"/>
  <Override PartName="/ppt/slideLayouts/slideLayout69.xml" ContentType="application/vnd.openxmlformats-officedocument.presentationml.slideLayout+xml"/>
  <Override PartName="/ppt/theme/theme15.xml" ContentType="application/vnd.openxmlformats-officedocument.theme+xml"/>
  <Override PartName="/ppt/slideLayouts/slideLayout7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26" r:id="rId7"/>
    <p:sldMasterId id="2147483728" r:id="rId8"/>
    <p:sldMasterId id="2147483730" r:id="rId9"/>
    <p:sldMasterId id="2147483732" r:id="rId10"/>
    <p:sldMasterId id="2147483734" r:id="rId11"/>
    <p:sldMasterId id="2147483736" r:id="rId12"/>
    <p:sldMasterId id="2147483738" r:id="rId13"/>
    <p:sldMasterId id="2147483740" r:id="rId14"/>
    <p:sldMasterId id="2147483742" r:id="rId15"/>
    <p:sldMasterId id="2147483744" r:id="rId16"/>
  </p:sldMasterIdLst>
  <p:notesMasterIdLst>
    <p:notesMasterId r:id="rId71"/>
  </p:notesMasterIdLst>
  <p:handoutMasterIdLst>
    <p:handoutMasterId r:id="rId72"/>
  </p:handoutMasterIdLst>
  <p:sldIdLst>
    <p:sldId id="256" r:id="rId17"/>
    <p:sldId id="312" r:id="rId18"/>
    <p:sldId id="257" r:id="rId19"/>
    <p:sldId id="258" r:id="rId20"/>
    <p:sldId id="259" r:id="rId21"/>
    <p:sldId id="260" r:id="rId22"/>
    <p:sldId id="261" r:id="rId23"/>
    <p:sldId id="368" r:id="rId24"/>
    <p:sldId id="262" r:id="rId25"/>
    <p:sldId id="263" r:id="rId26"/>
    <p:sldId id="315" r:id="rId27"/>
    <p:sldId id="326" r:id="rId28"/>
    <p:sldId id="320" r:id="rId29"/>
    <p:sldId id="321" r:id="rId30"/>
    <p:sldId id="352" r:id="rId31"/>
    <p:sldId id="269" r:id="rId32"/>
    <p:sldId id="270" r:id="rId33"/>
    <p:sldId id="319" r:id="rId34"/>
    <p:sldId id="313" r:id="rId35"/>
    <p:sldId id="271" r:id="rId36"/>
    <p:sldId id="272" r:id="rId37"/>
    <p:sldId id="310" r:id="rId38"/>
    <p:sldId id="278" r:id="rId39"/>
    <p:sldId id="279" r:id="rId40"/>
    <p:sldId id="280" r:id="rId41"/>
    <p:sldId id="281" r:id="rId42"/>
    <p:sldId id="282" r:id="rId43"/>
    <p:sldId id="283" r:id="rId44"/>
    <p:sldId id="367" r:id="rId45"/>
    <p:sldId id="284" r:id="rId46"/>
    <p:sldId id="318" r:id="rId47"/>
    <p:sldId id="351" r:id="rId48"/>
    <p:sldId id="348" r:id="rId49"/>
    <p:sldId id="350" r:id="rId50"/>
    <p:sldId id="287" r:id="rId51"/>
    <p:sldId id="343" r:id="rId52"/>
    <p:sldId id="288" r:id="rId53"/>
    <p:sldId id="317" r:id="rId54"/>
    <p:sldId id="378" r:id="rId55"/>
    <p:sldId id="379" r:id="rId56"/>
    <p:sldId id="380" r:id="rId57"/>
    <p:sldId id="381" r:id="rId58"/>
    <p:sldId id="304" r:id="rId59"/>
    <p:sldId id="316" r:id="rId60"/>
    <p:sldId id="338" r:id="rId61"/>
    <p:sldId id="339" r:id="rId62"/>
    <p:sldId id="375" r:id="rId63"/>
    <p:sldId id="370" r:id="rId64"/>
    <p:sldId id="297" r:id="rId65"/>
    <p:sldId id="300" r:id="rId66"/>
    <p:sldId id="369" r:id="rId67"/>
    <p:sldId id="372" r:id="rId68"/>
    <p:sldId id="377" r:id="rId69"/>
    <p:sldId id="382" r:id="rId7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9F8"/>
    <a:srgbClr val="F2B09C"/>
    <a:srgbClr val="ABC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4483-5B92-47AB-87FD-FFE964C569D5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D4E8-1DF7-42A0-BC55-C51E7E87D5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83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0FA9-48C3-4B31-8D74-46B4CFF48422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A2DF-51AA-499A-A6F0-5557CEC0C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28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A2DF-51AA-499A-A6F0-5557CEC0C20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5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 AES à</a:t>
            </a:r>
            <a:r>
              <a:rPr lang="fr-FR" baseline="0" dirty="0" smtClean="0"/>
              <a:t> Brest – les recaser dans autre mode de conta </a:t>
            </a:r>
            <a:r>
              <a:rPr lang="fr-FR" baseline="0" smtClean="0"/>
              <a:t>(sexuel ?)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A2DF-51AA-499A-A6F0-5557CEC0C20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62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 conta</a:t>
            </a:r>
            <a:r>
              <a:rPr lang="fr-FR" baseline="0" dirty="0" smtClean="0"/>
              <a:t> Autre – pas de précision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A2DF-51AA-499A-A6F0-5557CEC0C20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06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38" y="0"/>
            <a:ext cx="398462" cy="6858000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6" name="Picture 4" descr="LogoCoreV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12713"/>
            <a:ext cx="29622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08175" y="1270000"/>
            <a:ext cx="163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fr-FR" sz="1200">
              <a:latin typeface="Arial" charset="0"/>
              <a:ea typeface="ＭＳ Ｐゴシック" charset="0"/>
            </a:endParaRP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377825"/>
            <a:ext cx="5381625" cy="2212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7688" y="3057525"/>
            <a:ext cx="8424862" cy="31511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6684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74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168275"/>
            <a:ext cx="1997075" cy="62357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5163" y="168275"/>
            <a:ext cx="5840412" cy="62357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29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65163" y="168275"/>
            <a:ext cx="7989887" cy="62357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76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163" y="168275"/>
            <a:ext cx="7788275" cy="7985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863" y="1422400"/>
            <a:ext cx="3911600" cy="4981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41863" y="1422400"/>
            <a:ext cx="3913187" cy="241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41863" y="3989388"/>
            <a:ext cx="3913187" cy="24145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46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163" y="168275"/>
            <a:ext cx="7788275" cy="7985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77863" y="1422400"/>
            <a:ext cx="7977187" cy="4981575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94171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9144000" cy="73025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65163" y="168275"/>
            <a:ext cx="7788275" cy="7985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77863" y="1422400"/>
            <a:ext cx="3911600" cy="241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41863" y="1422400"/>
            <a:ext cx="3913187" cy="241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77863" y="3989388"/>
            <a:ext cx="3911600" cy="24145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41863" y="3989388"/>
            <a:ext cx="3913187" cy="24145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7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BD3ACC8-A9C0-4D48-A026-47B5FE79A20B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DAD0EA3-0EFA-46AE-AB62-EAFFE044B5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00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134485F-9D29-4D38-99B6-AA82547F723E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1D00859-AA55-4350-AA81-33C01A3499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030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78F7B87-2116-4D69-979D-BD2DD192AAA0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EC83699-4F30-4998-84E3-28A439B612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50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31F8815-4968-49C7-A881-04ABDE0FCF71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A98AFF3-2271-416C-B3EB-65635CED35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6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797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A1C2132-DE39-4E3C-A51C-8F49B7AB89B8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1B00A70-F88F-4EA5-BC70-72E6C2CA3F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75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C816117-EAF1-47F8-8E63-872F7B7242E3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4D17C83-FD88-4489-BF10-4140009479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54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F4879BC-F581-4461-B28B-8C5013354BF6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A6E209E-3D7A-472B-82E4-98F2DB8891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0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2E00A78-5C4F-4373-A6D5-EADE088D2D10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4DB7BE9-D178-44A8-A8A8-C7DE267320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035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A74F61F-8053-45DA-90E9-8136D45CA2BA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681C870-8552-4134-94C0-4EAC3195BB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284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10CE38F-A7AA-491B-BED2-D5B558DC4326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B21FA77-2647-4C00-9112-D97E40CAE8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595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707CED0-0824-416E-A021-A659E36BF86D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F81A97B-C511-497D-9B9A-FF0FB26569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16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B9A6A37A-4076-40A8-A8D0-ECBBE8384011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4BC7552-7C27-402D-ACB8-D348B06B1C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313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B222744-7D48-4724-90F4-A2C2E7EBA59A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4C1CDFF-197C-4381-B6DF-A74DA9AC9A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22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59C16F3-963D-4A2F-8BC4-29854E16F140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88F3A2F-0E9F-471D-8E9A-261796BCFF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10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3919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E07B1F9-9243-4FEA-A07D-AE0A24709A9D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D0A9BE2-85E5-42F9-92C7-DE937E83E4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178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67E39CE-01E3-4342-9620-4B65D1094005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1BF1BA1-41CC-4B0B-A756-CEBA0D72A5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582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9FE4846-D2C8-45F3-81C5-564DD3E351A2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585B6D0-FBA3-4951-91A1-DE13EF1961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523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541A905-C018-4BCA-BD1D-5417E6B9DE68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8FB6EB6-96EB-4669-927E-28380724A8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69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8B8EDEF-0F0C-4122-ABCF-B717B3C7BEFF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A0DD0EF-B506-40BA-80D9-A8A3B4F069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29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6D4ADC9-E290-43FA-9256-A456231BA805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EDC17F7-4BC5-4362-B46B-2CFFD0DEF7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155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ABD2B1A-1161-40A7-9053-7EFC9F9F440A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EF4A3BB-9D6C-4DD8-87E5-031D97A583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124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F6A483C-A5EA-466B-B819-77D761C9D943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C128673-DA4C-461D-845D-776668F014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27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38" y="0"/>
            <a:ext cx="398462" cy="6858000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6" name="Picture 4" descr="LogoCoreV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12713"/>
            <a:ext cx="29622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08175" y="1270000"/>
            <a:ext cx="163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fr-FR" sz="1200">
              <a:latin typeface="Arial" charset="0"/>
              <a:ea typeface="ＭＳ Ｐゴシック" charset="0"/>
            </a:endParaRP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377825"/>
            <a:ext cx="5381625" cy="2212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7688" y="3057525"/>
            <a:ext cx="8424862" cy="31511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96165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31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863" y="1422400"/>
            <a:ext cx="3911600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1863" y="1422400"/>
            <a:ext cx="3913187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890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9896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863" y="1422400"/>
            <a:ext cx="3911600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1863" y="1422400"/>
            <a:ext cx="3913187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40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29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32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54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6303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4398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771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168275"/>
            <a:ext cx="1997075" cy="62357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5163" y="168275"/>
            <a:ext cx="5840412" cy="62357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78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8E15DF9-F768-48B4-863E-C5D569858C60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8903C9A-428B-4E56-A08E-4174E8D729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15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55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9A92FA3-9570-4BB1-8BAE-2A1F5B897473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054053F-EADC-41FA-B48D-16D512FCF2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902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84F85CE-4D88-437B-8B66-6D37612B0184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F578D5F-4F8F-4316-9AAF-0CA1304C1E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455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8E210D7-3658-4934-A281-BDD98658A149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5B25404-2D4A-4F0E-BCFB-B6D0B9FE13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492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480C63F-36AA-45C4-9244-EEEA69B45C6E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888BEAD-7EB0-4F7E-B523-444A8409B2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679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D500490-EE1C-42D4-AA0D-B17295DD564D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132CB4C-6D98-4FE5-A414-6F3BA7C89C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516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B26C508-ADC8-4FA8-A054-E9E9911A060D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23E2125-6042-4211-9822-3EF94FBBD1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238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CF8D92D-B33A-4B81-A825-CA0337101047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90018CC-288A-4381-B3F9-A6EFEDD60C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446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12914FA-A2C2-46A8-9396-915483953980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766A163-254B-4F68-B955-A651D872F4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274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FE2920B-E86B-4530-B6D1-E4714CC956E4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629163D-CD99-4FEA-80D4-11B50039BA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854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3B96438-1A91-4B35-B356-A003CA57BCBE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7243E70-576A-47A4-8F2B-709E248E37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58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97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BBFDF91-C828-4385-BB08-01F28A3A9921}" type="datetimeFigureOut">
              <a:rPr lang="fr-FR"/>
              <a:pPr>
                <a:defRPr/>
              </a:pPr>
              <a:t>06/09/2021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D8A041F-F934-4BFC-9220-CE2404B3A1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306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277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41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382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670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389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013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7413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532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3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389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46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92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064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67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68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6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-1848764" y="3420547"/>
            <a:ext cx="40959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chemeClr val="bg1"/>
                </a:solidFill>
              </a:rPr>
              <a:t>COREVIH Bretagne – Finistère 2017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6583363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4A495BB-A870-4434-905F-1E35E4AA7048}" type="slidenum">
              <a:rPr lang="fr-FR" sz="1200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1200" smtClean="0">
              <a:solidFill>
                <a:schemeClr val="bg1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68275"/>
            <a:ext cx="77882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422400"/>
            <a:ext cx="79771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033" name="Picture 9" descr="LogoCoreVI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8748464" y="6593702"/>
            <a:ext cx="5086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9F4D9279-BE09-4AFC-B2A3-606FF4D42523}" type="slidenum">
              <a:rPr lang="fr-FR" sz="1000" smtClean="0"/>
              <a:t>‹N°›</a:t>
            </a:fld>
            <a:endParaRPr lang="fr-FR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927894" y="3085306"/>
            <a:ext cx="2222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Données d</a:t>
            </a:r>
            <a:r>
              <a:rPr lang="ja-JP" altLang="fr-FR" sz="1800" b="1" smtClean="0"/>
              <a:t>’</a:t>
            </a:r>
            <a:r>
              <a:rPr lang="fr-FR" altLang="ja-JP" sz="1800" b="1" smtClean="0"/>
              <a:t>activité</a:t>
            </a:r>
            <a:endParaRPr lang="fr-FR" sz="1800" b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2210594" y="3352006"/>
            <a:ext cx="4787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Education Thérapeutique du patient (ETP)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F46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>
              <a:solidFill>
                <a:srgbClr val="FF3399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2147094" y="3191669"/>
            <a:ext cx="4660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Les Accidents d</a:t>
            </a:r>
            <a:r>
              <a:rPr lang="ja-JP" altLang="fr-FR" sz="1800" b="1" smtClean="0"/>
              <a:t>’</a:t>
            </a:r>
            <a:r>
              <a:rPr lang="fr-FR" altLang="ja-JP" sz="1800" b="1" smtClean="0"/>
              <a:t>Exposition Virologique</a:t>
            </a:r>
            <a:endParaRPr lang="fr-FR" sz="1800" b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326357" y="3085307"/>
            <a:ext cx="3019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Données médico-sociales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191419" y="3085306"/>
            <a:ext cx="2749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Suivi en milieu carcéral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2307432" y="3375819"/>
            <a:ext cx="4981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Réunions de Concertation Pluridisciplinaire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986632" y="3085307"/>
            <a:ext cx="2339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 smtClean="0">
                <a:ea typeface="+mn-ea"/>
              </a:rPr>
              <a:t>Recherche Clinique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670844" y="3244057"/>
            <a:ext cx="3711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Caractéristiques de la file active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-5400000">
            <a:off x="-597693" y="3085306"/>
            <a:ext cx="15684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 smtClean="0">
                <a:ea typeface="+mn-ea"/>
              </a:rPr>
              <a:t>La file active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9144000" cy="73025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-5400000">
            <a:off x="-2321718" y="3086893"/>
            <a:ext cx="501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>
                <a:solidFill>
                  <a:schemeClr val="bg1"/>
                </a:solidFill>
              </a:rPr>
              <a:t>COREVIH – Journée AES – 8 novembre 2012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583363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8C5312A-9FCA-42FF-A44C-68D51258E53C}" type="slidenum">
              <a:rPr lang="fr-FR" sz="1200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1200" smtClean="0">
              <a:solidFill>
                <a:schemeClr val="bg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68275"/>
            <a:ext cx="77882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422400"/>
            <a:ext cx="79771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4105" name="Picture 9" descr="LogoCoreVI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640682" y="3085307"/>
            <a:ext cx="3648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Les traitements antirétroviraux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621632" y="3085307"/>
            <a:ext cx="3609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Nouveaux patients séropositifs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550069" y="3085306"/>
            <a:ext cx="1466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Procréation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543844" y="3085306"/>
            <a:ext cx="345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Suivi des enfants séropositifs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081882" y="3085307"/>
            <a:ext cx="2530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Données de mortalité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485329" y="2492896"/>
            <a:ext cx="8424862" cy="1307579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ea typeface="ＭＳ Ｐゴシック" charset="-128"/>
                <a:cs typeface="Calibri" pitchFamily="34" charset="0"/>
              </a:rPr>
              <a:t>DONNEES MEDICO-EPIDEMIOLOGIQUES </a:t>
            </a:r>
            <a:br>
              <a:rPr lang="fr-FR" b="1" dirty="0">
                <a:latin typeface="Calibri" pitchFamily="34" charset="0"/>
                <a:ea typeface="ＭＳ Ｐゴシック" charset="-128"/>
                <a:cs typeface="Calibri" pitchFamily="34" charset="0"/>
              </a:rPr>
            </a:br>
            <a:r>
              <a:rPr lang="fr-FR" b="1" dirty="0">
                <a:latin typeface="Calibri" pitchFamily="34" charset="0"/>
                <a:ea typeface="ＭＳ Ｐゴシック" charset="-128"/>
                <a:cs typeface="Calibri" pitchFamily="34" charset="0"/>
              </a:rPr>
              <a:t>DU COREVIH Bretagne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40050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Département Finistère</a:t>
            </a:r>
            <a:r>
              <a:rPr lang="fr-FR" sz="36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/>
            </a:r>
            <a:br>
              <a:rPr lang="fr-FR" sz="3600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</a:br>
            <a:r>
              <a:rPr lang="fr-FR" sz="3600" smtClean="0">
                <a:latin typeface="Calibri" pitchFamily="34" charset="0"/>
                <a:ea typeface="ＭＳ Ｐゴシック" charset="-128"/>
                <a:cs typeface="Calibri" pitchFamily="34" charset="0"/>
              </a:rPr>
              <a:t>Données 2020</a:t>
            </a:r>
            <a:endParaRPr lang="fr-FR" sz="1600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09328" y="55172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Centre Hospitalier Régionale Universitaire La Cavale Blanche </a:t>
            </a:r>
            <a:r>
              <a:rPr lang="fr-FR" dirty="0" smtClean="0"/>
              <a:t>– BREST</a:t>
            </a:r>
            <a:endParaRPr lang="fr-FR" dirty="0"/>
          </a:p>
          <a:p>
            <a:r>
              <a:rPr lang="fr-FR" dirty="0" smtClean="0"/>
              <a:t>Centre </a:t>
            </a:r>
            <a:r>
              <a:rPr lang="fr-FR" dirty="0"/>
              <a:t>Hospitalier Intercommunal de Cornouaille </a:t>
            </a:r>
            <a:r>
              <a:rPr lang="fr-FR" dirty="0" smtClean="0"/>
              <a:t>– QUIMPER</a:t>
            </a:r>
            <a:endParaRPr lang="fr-FR" dirty="0"/>
          </a:p>
          <a:p>
            <a:r>
              <a:rPr lang="fr-FR" dirty="0"/>
              <a:t>Centre Hospitalier des Pays de </a:t>
            </a:r>
            <a:r>
              <a:rPr lang="fr-FR" dirty="0" smtClean="0"/>
              <a:t>MORLAIX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0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7788275" cy="620688"/>
          </a:xfrm>
        </p:spPr>
        <p:txBody>
          <a:bodyPr/>
          <a:lstStyle/>
          <a:p>
            <a:r>
              <a:rPr lang="fr-FR" sz="2800" b="1" dirty="0">
                <a:latin typeface="Calibri" pitchFamily="34" charset="0"/>
                <a:cs typeface="Calibri" pitchFamily="34" charset="0"/>
              </a:rPr>
              <a:t>Modes de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contamination</a:t>
            </a:r>
            <a:endParaRPr lang="fr-F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8701" y="658918"/>
            <a:ext cx="77768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Répartition par mode de contamination chez les hommes suivis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en 2020</a:t>
            </a:r>
            <a:endParaRPr lang="fr-FR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4596" y="3863824"/>
            <a:ext cx="77768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Répartition par mode de contamination chez les femmes suivies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en 2020</a:t>
            </a:r>
            <a:endParaRPr lang="fr-FR" sz="16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56" y="4221088"/>
            <a:ext cx="7403355" cy="25612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56" y="1023362"/>
            <a:ext cx="7120411" cy="27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80" y="4529779"/>
            <a:ext cx="3270795" cy="17912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80" y="1448367"/>
            <a:ext cx="3416931" cy="20340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338" y="116632"/>
            <a:ext cx="7788275" cy="798513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Habitudes de vie : Tabac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2606" y="2178431"/>
            <a:ext cx="42484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Consommation de tabac (Finistère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, 2020)*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8947" y="6032118"/>
            <a:ext cx="42206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alibri" pitchFamily="34" charset="0"/>
                <a:cs typeface="Calibri" pitchFamily="34" charset="0"/>
              </a:rPr>
              <a:t>*Croisement des données issues de l’onglet Antécédents (« Tabagisme ») et de l’onglet Habitudes de Vie (« Tabagisme)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74209" y="1184621"/>
            <a:ext cx="34330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Consommation de tabac (Quimper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, 2020)*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46645" y="4222002"/>
            <a:ext cx="34330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Consommation de tabac (Brest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, 2020)*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8947" y="6478544"/>
            <a:ext cx="141249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latin typeface="Calibri" pitchFamily="34" charset="0"/>
                <a:cs typeface="Calibri" pitchFamily="34" charset="0"/>
              </a:rPr>
              <a:t>NR = Non Renseigné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98542" y="5334414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27% NR en 2017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277" y="4994892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33% NR en 2016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485985" y="3460477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13% NR en 2016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06108" y="3771407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11% NR en 2017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19181" y="6418922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41% NR en 2017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15471" y="4987363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smtClean="0"/>
              <a:t>16% </a:t>
            </a:r>
            <a:r>
              <a:rPr lang="fr-FR" sz="1100" b="1" dirty="0" smtClean="0"/>
              <a:t>NR </a:t>
            </a:r>
            <a:r>
              <a:rPr lang="fr-FR" sz="1100" b="1" smtClean="0"/>
              <a:t>en 2018</a:t>
            </a:r>
            <a:endParaRPr lang="fr-FR" sz="1100" b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90" y="2520496"/>
            <a:ext cx="3700942" cy="220464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215471" y="5334414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smtClean="0"/>
              <a:t>14% </a:t>
            </a:r>
            <a:r>
              <a:rPr lang="fr-FR" sz="1100" b="1" dirty="0" smtClean="0"/>
              <a:t>NR </a:t>
            </a:r>
            <a:r>
              <a:rPr lang="fr-FR" sz="1100" b="1" smtClean="0"/>
              <a:t>en 2020</a:t>
            </a:r>
            <a:endParaRPr lang="fr-FR" sz="1100" b="1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6876256" y="3455422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/>
              <a:t>9</a:t>
            </a:r>
            <a:r>
              <a:rPr lang="fr-FR" sz="1100" b="1" smtClean="0"/>
              <a:t>% </a:t>
            </a:r>
            <a:r>
              <a:rPr lang="fr-FR" sz="1100" b="1" dirty="0" smtClean="0"/>
              <a:t>NR </a:t>
            </a:r>
            <a:r>
              <a:rPr lang="fr-FR" sz="1100" b="1" smtClean="0"/>
              <a:t>en 2018</a:t>
            </a:r>
            <a:endParaRPr lang="fr-FR" sz="1100" b="1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6876256" y="3778095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smtClean="0"/>
              <a:t>6% </a:t>
            </a:r>
            <a:r>
              <a:rPr lang="fr-FR" sz="1100" b="1" dirty="0" smtClean="0"/>
              <a:t>NR </a:t>
            </a:r>
            <a:r>
              <a:rPr lang="fr-FR" sz="1100" b="1" smtClean="0"/>
              <a:t>en 2020</a:t>
            </a:r>
            <a:endParaRPr lang="fr-FR" sz="1100" b="1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6442670" y="6418922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smtClean="0"/>
              <a:t>21% </a:t>
            </a:r>
            <a:r>
              <a:rPr lang="fr-FR" sz="1100" b="1" dirty="0" smtClean="0"/>
              <a:t>NR </a:t>
            </a:r>
            <a:r>
              <a:rPr lang="fr-FR" sz="1100" b="1" smtClean="0"/>
              <a:t>en 2018</a:t>
            </a:r>
            <a:endParaRPr lang="fr-FR" sz="1100" b="1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7754594" y="6418922"/>
            <a:ext cx="129614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smtClean="0"/>
              <a:t>19% </a:t>
            </a:r>
            <a:r>
              <a:rPr lang="fr-FR" sz="1100" b="1" dirty="0" smtClean="0"/>
              <a:t>NR </a:t>
            </a:r>
            <a:r>
              <a:rPr lang="fr-FR" sz="1100" b="1" smtClean="0"/>
              <a:t>en 2020</a:t>
            </a:r>
            <a:endParaRPr lang="fr-F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8723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Habitudes de vie : Alcool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8140" y="1574670"/>
            <a:ext cx="42484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Consommation d’alcool  (Finistère</a:t>
            </a:r>
            <a:r>
              <a:rPr lang="fr-FR" b="1" smtClean="0">
                <a:latin typeface="Calibri" pitchFamily="34" charset="0"/>
                <a:cs typeface="Calibri" pitchFamily="34" charset="0"/>
              </a:rPr>
              <a:t>, 2020)*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8140" y="5794090"/>
            <a:ext cx="42206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Calibri" pitchFamily="34" charset="0"/>
                <a:cs typeface="Calibri" pitchFamily="34" charset="0"/>
              </a:rPr>
              <a:t>*Croisement des données issues de l’onglet Antécédents (« Alcoolisme chronique ») et de l’onglet Habitudes de Vie (« Consommation d’alcool »)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7584" y="6311046"/>
            <a:ext cx="141249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latin typeface="Calibri" pitchFamily="34" charset="0"/>
                <a:cs typeface="Calibri" pitchFamily="34" charset="0"/>
              </a:rPr>
              <a:t>NR = Non Renseigné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63" y="1894680"/>
            <a:ext cx="5850084" cy="375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8275" cy="648072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Les infections opportunistes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023119"/>
            <a:ext cx="39002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Pathologies classant </a:t>
            </a:r>
            <a:r>
              <a:rPr lang="fr-FR" sz="1200" b="1" dirty="0">
                <a:latin typeface="Calibri" pitchFamily="34" charset="0"/>
                <a:cs typeface="Calibri" pitchFamily="34" charset="0"/>
              </a:rPr>
              <a:t>SIDA (Bretagne</a:t>
            </a:r>
            <a:r>
              <a:rPr lang="fr-FR" sz="1200" b="1">
                <a:latin typeface="Calibri" pitchFamily="34" charset="0"/>
                <a:cs typeface="Calibri" pitchFamily="34" charset="0"/>
              </a:rPr>
              <a:t>, </a:t>
            </a:r>
            <a:r>
              <a:rPr lang="fr-FR" sz="1200" b="1" smtClean="0">
                <a:latin typeface="Calibri" pitchFamily="34" charset="0"/>
                <a:cs typeface="Calibri" pitchFamily="34" charset="0"/>
              </a:rPr>
              <a:t>2020) </a:t>
            </a: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fr-FR" sz="1200" b="1" smtClean="0">
                <a:latin typeface="Calibri" pitchFamily="34" charset="0"/>
                <a:cs typeface="Calibri" pitchFamily="34" charset="0"/>
              </a:rPr>
              <a:t>25 </a:t>
            </a: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patients concernés* 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39444" y="1545756"/>
            <a:ext cx="39604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Pathologies inaugurales classant </a:t>
            </a:r>
            <a:r>
              <a:rPr lang="fr-FR" sz="1200" b="1" dirty="0">
                <a:latin typeface="Calibri" pitchFamily="34" charset="0"/>
                <a:cs typeface="Calibri" pitchFamily="34" charset="0"/>
              </a:rPr>
              <a:t>SIDA (Bretagne</a:t>
            </a:r>
            <a:r>
              <a:rPr lang="fr-FR" sz="1200" b="1">
                <a:latin typeface="Calibri" pitchFamily="34" charset="0"/>
                <a:cs typeface="Calibri" pitchFamily="34" charset="0"/>
              </a:rPr>
              <a:t>, </a:t>
            </a:r>
            <a:r>
              <a:rPr lang="fr-FR" sz="1200" b="1" smtClean="0">
                <a:latin typeface="Calibri" pitchFamily="34" charset="0"/>
                <a:cs typeface="Calibri" pitchFamily="34" charset="0"/>
              </a:rPr>
              <a:t>2020) </a:t>
            </a: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fr-FR" sz="1200" b="1" smtClean="0">
                <a:latin typeface="Calibri" pitchFamily="34" charset="0"/>
                <a:cs typeface="Calibri" pitchFamily="34" charset="0"/>
              </a:rPr>
              <a:t>20 </a:t>
            </a: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patients concernés* 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5988" y="6453336"/>
            <a:ext cx="414048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i="1" dirty="0" smtClean="0"/>
              <a:t>*Attention, il s’agit de tous les antécédents codés dans NADIS</a:t>
            </a:r>
          </a:p>
        </p:txBody>
      </p:sp>
      <p:sp>
        <p:nvSpPr>
          <p:cNvPr id="8" name="Flèche droite 7"/>
          <p:cNvSpPr/>
          <p:nvPr/>
        </p:nvSpPr>
        <p:spPr bwMode="auto">
          <a:xfrm>
            <a:off x="4439048" y="3068960"/>
            <a:ext cx="600396" cy="47221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132856"/>
            <a:ext cx="3217034" cy="40467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45755"/>
            <a:ext cx="3240360" cy="48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788275" cy="798513"/>
          </a:xfrm>
        </p:spPr>
        <p:txBody>
          <a:bodyPr/>
          <a:lstStyle/>
          <a:p>
            <a:r>
              <a:rPr lang="fr-F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Evolution </a:t>
            </a:r>
            <a:r>
              <a:rPr lang="fr-FR" sz="3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Viro</a:t>
            </a:r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-clinique (1)</a:t>
            </a:r>
            <a:endParaRPr lang="fr-F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03648" y="5013176"/>
            <a:ext cx="6624736" cy="1600438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fr-FR" sz="1400" dirty="0">
              <a:latin typeface="Calibri" pitchFamily="34" charset="0"/>
              <a:cs typeface="Calibri" pitchFamily="34" charset="0"/>
            </a:endParaRPr>
          </a:p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A Brest 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: 97,5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%...</a:t>
            </a:r>
            <a:endParaRPr lang="fr-FR" sz="1400" b="1" dirty="0">
              <a:latin typeface="Calibri" pitchFamily="34" charset="0"/>
              <a:cs typeface="Calibri" pitchFamily="34" charset="0"/>
            </a:endParaRPr>
          </a:p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A Quimper 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: 98,9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%...</a:t>
            </a:r>
            <a:endParaRPr lang="fr-FR" sz="1400" b="1" dirty="0">
              <a:latin typeface="Calibri" pitchFamily="34" charset="0"/>
              <a:cs typeface="Calibri" pitchFamily="34" charset="0"/>
            </a:endParaRPr>
          </a:p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Dans le Finistère 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: 98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%...</a:t>
            </a:r>
          </a:p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En Bretagne 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: 98,2%…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1400" dirty="0" smtClean="0">
                <a:latin typeface="Calibri" pitchFamily="34" charset="0"/>
                <a:cs typeface="Calibri" pitchFamily="34" charset="0"/>
              </a:rPr>
              <a:t>…des personnes dépistées et suivies ne transmettent pas </a:t>
            </a:r>
            <a:r>
              <a:rPr lang="fr-FR" sz="1400" smtClean="0">
                <a:latin typeface="Calibri" pitchFamily="34" charset="0"/>
                <a:cs typeface="Calibri" pitchFamily="34" charset="0"/>
              </a:rPr>
              <a:t>le </a:t>
            </a:r>
            <a:r>
              <a:rPr lang="fr-FR" sz="1400">
                <a:latin typeface="Calibri" pitchFamily="34" charset="0"/>
                <a:cs typeface="Calibri" pitchFamily="34" charset="0"/>
              </a:rPr>
              <a:t>VIH (CV&lt;1000 copies/ml)</a:t>
            </a:r>
          </a:p>
          <a:p>
            <a:endParaRPr lang="fr-FR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7001852" cy="4153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3848" y="1052736"/>
            <a:ext cx="2808312" cy="276999"/>
          </a:xfrm>
          <a:prstGeom prst="rect">
            <a:avLst/>
          </a:prstGeom>
          <a:solidFill>
            <a:srgbClr val="F2B09C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Dernière Charge </a:t>
            </a:r>
            <a:r>
              <a:rPr lang="fr-FR" sz="1200" b="1" dirty="0">
                <a:latin typeface="Calibri" pitchFamily="34" charset="0"/>
                <a:cs typeface="Calibri" pitchFamily="34" charset="0"/>
              </a:rPr>
              <a:t>virale </a:t>
            </a:r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VIH </a:t>
            </a:r>
            <a:r>
              <a:rPr lang="fr-FR" sz="1200" b="1" smtClean="0">
                <a:latin typeface="Calibri" pitchFamily="34" charset="0"/>
                <a:cs typeface="Calibri" pitchFamily="34" charset="0"/>
              </a:rPr>
              <a:t>en 2020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27584" y="-33809"/>
            <a:ext cx="7788275" cy="798513"/>
          </a:xfrm>
        </p:spPr>
        <p:txBody>
          <a:bodyPr/>
          <a:lstStyle/>
          <a:p>
            <a:r>
              <a:rPr lang="fr-F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Evolution </a:t>
            </a:r>
            <a:r>
              <a:rPr lang="fr-FR" sz="3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Viro</a:t>
            </a:r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-clinique (2)</a:t>
            </a:r>
            <a:endParaRPr lang="fr-F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3176" y="4581128"/>
            <a:ext cx="4464496" cy="1815882"/>
          </a:xfrm>
          <a:prstGeom prst="rect">
            <a:avLst/>
          </a:prstGeom>
          <a:noFill/>
          <a:ln w="317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Des CD4 majoritairement &gt;500/mm3 mais,</a:t>
            </a:r>
          </a:p>
          <a:p>
            <a:endParaRPr lang="fr-FR" sz="1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Brest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: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 40,2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%...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A Quimper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: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 42,8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%...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Dans le Finistère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: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41,2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%...</a:t>
            </a:r>
            <a:endParaRPr lang="fr-FR" sz="1600" dirty="0">
              <a:latin typeface="Calibri" pitchFamily="34" charset="0"/>
              <a:cs typeface="Calibri" pitchFamily="34" charset="0"/>
            </a:endParaRPr>
          </a:p>
          <a:p>
            <a:endParaRPr lang="fr-F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…des patients suivis ont un NADIR de CD4 &lt;200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47507" y="6520120"/>
            <a:ext cx="316835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i="1" smtClean="0"/>
              <a:t>*17 </a:t>
            </a:r>
            <a:r>
              <a:rPr lang="fr-FR" sz="1000" i="1" dirty="0" smtClean="0"/>
              <a:t>patients avec donnée non renseignée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01" y="1124744"/>
            <a:ext cx="5084319" cy="3204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986244"/>
            <a:ext cx="2121428" cy="276999"/>
          </a:xfrm>
          <a:prstGeom prst="rect">
            <a:avLst/>
          </a:prstGeom>
          <a:solidFill>
            <a:srgbClr val="F2B09C"/>
          </a:solidFill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Dernier Taux de CD4 </a:t>
            </a:r>
            <a:r>
              <a:rPr lang="fr-FR" sz="1200" b="1" smtClean="0">
                <a:latin typeface="Calibri" pitchFamily="34" charset="0"/>
                <a:cs typeface="Calibri" pitchFamily="34" charset="0"/>
              </a:rPr>
              <a:t>en 2020</a:t>
            </a:r>
            <a:endParaRPr lang="fr-F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1562" y="4146474"/>
            <a:ext cx="2664297" cy="276999"/>
          </a:xfrm>
          <a:prstGeom prst="rect">
            <a:avLst/>
          </a:prstGeom>
          <a:solidFill>
            <a:srgbClr val="F2B09C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Rapport CD4/CD8 (Finistère) </a:t>
            </a:r>
            <a:r>
              <a:rPr lang="fr-FR" sz="1200" b="1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en 2020* </a:t>
            </a:r>
            <a:endParaRPr lang="fr-FR" sz="12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492049"/>
            <a:ext cx="3096344" cy="195949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230" y="1454747"/>
            <a:ext cx="2861728" cy="23472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7945" y="1019622"/>
            <a:ext cx="2664297" cy="276999"/>
          </a:xfrm>
          <a:prstGeom prst="rect">
            <a:avLst/>
          </a:prstGeom>
          <a:solidFill>
            <a:srgbClr val="F2B09C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b="1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Nadir CD4 (Finistère</a:t>
            </a:r>
            <a:r>
              <a:rPr lang="fr-FR" sz="12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fr-FR" sz="1200" b="1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en 2020 </a:t>
            </a:r>
            <a:endParaRPr lang="fr-FR" sz="12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-22051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traitements ARV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(1)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0227" y="688005"/>
            <a:ext cx="37444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Données Finistère (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Evolution 2011-2020)</a:t>
            </a:r>
            <a:endParaRPr lang="fr-FR" sz="16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65" y="1022318"/>
            <a:ext cx="4648178" cy="18306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95" y="2853666"/>
            <a:ext cx="6225917" cy="40050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3272" y="3429000"/>
            <a:ext cx="2788494" cy="738664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smtClean="0">
                <a:latin typeface="Calibri" pitchFamily="34" charset="0"/>
                <a:cs typeface="Calibri" pitchFamily="34" charset="0"/>
              </a:rPr>
              <a:t>En 2020, 97,8% </a:t>
            </a:r>
            <a:r>
              <a:rPr lang="fr-FR" sz="1400" dirty="0" smtClean="0">
                <a:latin typeface="Calibri" pitchFamily="34" charset="0"/>
                <a:cs typeface="Calibri" pitchFamily="34" charset="0"/>
              </a:rPr>
              <a:t>des patients dépistés sont sous traitement au dernier passage thérapeutique</a:t>
            </a:r>
          </a:p>
        </p:txBody>
      </p:sp>
    </p:spTree>
    <p:extLst>
      <p:ext uri="{BB962C8B-B14F-4D97-AF65-F5344CB8AC3E}">
        <p14:creationId xmlns:p14="http://schemas.microsoft.com/office/powerpoint/2010/main" val="1912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163" y="116632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traitements ARV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(2)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1216976"/>
            <a:ext cx="5662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Répartition par Type de thérapie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en 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(Finistère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845715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862" y="-27384"/>
            <a:ext cx="7788275" cy="798513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Focus sur les mono et bithérapies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771129"/>
            <a:ext cx="3828426" cy="20882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068960"/>
            <a:ext cx="7582091" cy="35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4109" y="0"/>
            <a:ext cx="7788275" cy="620688"/>
          </a:xfrm>
        </p:spPr>
        <p:txBody>
          <a:bodyPr/>
          <a:lstStyle/>
          <a:p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Cascade des soins partielle</a:t>
            </a:r>
            <a:endParaRPr lang="fr-F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09536" y="5301208"/>
            <a:ext cx="7632848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alibri" pitchFamily="34" charset="0"/>
                <a:cs typeface="Calibri" pitchFamily="34" charset="0"/>
              </a:rPr>
              <a:t>Objectifs ONUSIDA (d’ici 2030) : </a:t>
            </a:r>
          </a:p>
          <a:p>
            <a:endParaRPr lang="fr-FR" sz="1600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1600" dirty="0" smtClean="0">
                <a:latin typeface="Calibri" pitchFamily="34" charset="0"/>
                <a:cs typeface="Calibri" pitchFamily="34" charset="0"/>
              </a:rPr>
              <a:t>-95 </a:t>
            </a:r>
            <a:r>
              <a:rPr lang="fr-FR" sz="1600" dirty="0">
                <a:latin typeface="Calibri" pitchFamily="34" charset="0"/>
                <a:cs typeface="Calibri" pitchFamily="34" charset="0"/>
              </a:rPr>
              <a:t>% des personnes vivant avec le VIH connaissent leur 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statut</a:t>
            </a:r>
          </a:p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-95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% de ces personnes sont sous traitement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antirétroviral</a:t>
            </a:r>
          </a:p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-95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% des personnes sous traitement antirétroviral ont une virémie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indétectable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9552" y="908719"/>
            <a:ext cx="51125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Cascade des soins partielle (Finistère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, 2020)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340768"/>
            <a:ext cx="814281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-33809"/>
            <a:ext cx="7788275" cy="798513"/>
          </a:xfrm>
        </p:spPr>
        <p:txBody>
          <a:bodyPr/>
          <a:lstStyle/>
          <a:p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File active du COREVIH (1)</a:t>
            </a:r>
            <a:endParaRPr lang="fr-F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2288" y="2923705"/>
            <a:ext cx="51952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 smtClean="0">
                <a:latin typeface="Calibri" pitchFamily="34" charset="0"/>
                <a:cs typeface="Calibri" pitchFamily="34" charset="0"/>
              </a:rPr>
              <a:t>*Données n’incluant </a:t>
            </a:r>
            <a:r>
              <a:rPr lang="fr-FR" sz="1000" b="1" smtClean="0">
                <a:latin typeface="Calibri" pitchFamily="34" charset="0"/>
                <a:cs typeface="Calibri" pitchFamily="34" charset="0"/>
              </a:rPr>
              <a:t>pas les </a:t>
            </a:r>
            <a:r>
              <a:rPr lang="fr-FR" sz="1000" b="1" dirty="0">
                <a:latin typeface="Calibri" pitchFamily="34" charset="0"/>
                <a:cs typeface="Calibri" pitchFamily="34" charset="0"/>
              </a:rPr>
              <a:t>patients pris en charge à l’Hôpital d’Instruction Des Armées Clermont Tonnerre (HIA</a:t>
            </a:r>
            <a:r>
              <a:rPr lang="fr-FR" sz="1000" b="1" dirty="0" smtClean="0">
                <a:latin typeface="Calibri" pitchFamily="34" charset="0"/>
                <a:cs typeface="Calibri" pitchFamily="34" charset="0"/>
              </a:rPr>
              <a:t>) de Brest </a:t>
            </a:r>
            <a:r>
              <a:rPr lang="fr-FR" sz="1000" b="1" dirty="0">
                <a:latin typeface="Calibri" pitchFamily="34" charset="0"/>
                <a:cs typeface="Calibri" pitchFamily="34" charset="0"/>
              </a:rPr>
              <a:t>ou suivis par le service de dermatologie du CHU </a:t>
            </a:r>
            <a:r>
              <a:rPr lang="fr-FR" sz="1000" b="1">
                <a:latin typeface="Calibri" pitchFamily="34" charset="0"/>
                <a:cs typeface="Calibri" pitchFamily="34" charset="0"/>
              </a:rPr>
              <a:t>de </a:t>
            </a:r>
            <a:r>
              <a:rPr lang="fr-FR" sz="1000" b="1" smtClean="0">
                <a:latin typeface="Calibri" pitchFamily="34" charset="0"/>
                <a:cs typeface="Calibri" pitchFamily="34" charset="0"/>
              </a:rPr>
              <a:t>Brest </a:t>
            </a:r>
            <a:endParaRPr lang="fr-FR" sz="1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44" y="665965"/>
            <a:ext cx="5277587" cy="22577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99646"/>
            <a:ext cx="8204381" cy="31661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31840" y="4107768"/>
            <a:ext cx="388344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Finistère </a:t>
            </a:r>
            <a:r>
              <a:rPr lang="fr-FR"/>
              <a:t>= </a:t>
            </a:r>
            <a:r>
              <a:rPr lang="fr-FR" smtClean="0"/>
              <a:t>26,7% </a:t>
            </a:r>
            <a:r>
              <a:rPr lang="fr-FR" dirty="0" smtClean="0"/>
              <a:t>des personnes suivies en </a:t>
            </a:r>
            <a:r>
              <a:rPr lang="fr-FR" dirty="0"/>
              <a:t>Bretagne</a:t>
            </a:r>
          </a:p>
        </p:txBody>
      </p:sp>
    </p:spTree>
    <p:extLst>
      <p:ext uri="{BB962C8B-B14F-4D97-AF65-F5344CB8AC3E}">
        <p14:creationId xmlns:p14="http://schemas.microsoft.com/office/powerpoint/2010/main" val="19412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80928"/>
            <a:ext cx="7783011" cy="37343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3886" y="188640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associations de traitements (1)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1234917"/>
            <a:ext cx="82089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libri" pitchFamily="34" charset="0"/>
                <a:cs typeface="Calibri" pitchFamily="34" charset="0"/>
              </a:rPr>
              <a:t>les </a:t>
            </a:r>
            <a:r>
              <a:rPr lang="fr-FR" u="sng" dirty="0" smtClean="0">
                <a:latin typeface="Calibri" pitchFamily="34" charset="0"/>
                <a:cs typeface="Calibri" pitchFamily="34" charset="0"/>
              </a:rPr>
              <a:t>10 associations </a:t>
            </a:r>
            <a:r>
              <a:rPr lang="fr-FR" u="sng" dirty="0">
                <a:latin typeface="Calibri" pitchFamily="34" charset="0"/>
                <a:cs typeface="Calibri" pitchFamily="34" charset="0"/>
              </a:rPr>
              <a:t>de traitements les plus prescrites dans le Finistère </a:t>
            </a:r>
            <a:r>
              <a:rPr lang="fr-FR" dirty="0">
                <a:latin typeface="Calibri" pitchFamily="34" charset="0"/>
                <a:cs typeface="Calibri" pitchFamily="34" charset="0"/>
              </a:rPr>
              <a:t>: 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mtClean="0">
                <a:latin typeface="Calibri" pitchFamily="34" charset="0"/>
                <a:cs typeface="Calibri" pitchFamily="34" charset="0"/>
              </a:rPr>
              <a:t>-795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patients</a:t>
            </a:r>
            <a:endParaRPr lang="fr-FR" dirty="0">
              <a:latin typeface="Calibri" pitchFamily="34" charset="0"/>
              <a:cs typeface="Calibri" pitchFamily="34" charset="0"/>
            </a:endParaRPr>
          </a:p>
          <a:p>
            <a:r>
              <a:rPr lang="fr-FR" smtClean="0">
                <a:latin typeface="Calibri" pitchFamily="34" charset="0"/>
                <a:cs typeface="Calibri" pitchFamily="34" charset="0"/>
              </a:rPr>
              <a:t>-80,1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%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de la file active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traitée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>
            <a:off x="4644008" y="4368942"/>
            <a:ext cx="1593144" cy="5678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/>
          <p:nvPr/>
        </p:nvCxnSpPr>
        <p:spPr bwMode="auto">
          <a:xfrm flipH="1" flipV="1">
            <a:off x="3563887" y="4040775"/>
            <a:ext cx="2673263" cy="328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/>
          <p:cNvCxnSpPr/>
          <p:nvPr/>
        </p:nvCxnSpPr>
        <p:spPr bwMode="auto">
          <a:xfrm flipH="1">
            <a:off x="3923928" y="4368944"/>
            <a:ext cx="2313222" cy="34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>
            <a:off x="6228184" y="4377204"/>
            <a:ext cx="792088" cy="15000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oneTexte 36"/>
          <p:cNvSpPr txBox="1"/>
          <p:nvPr/>
        </p:nvSpPr>
        <p:spPr>
          <a:xfrm>
            <a:off x="7695406" y="5038309"/>
            <a:ext cx="95398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Finistère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28184" y="3933056"/>
            <a:ext cx="1944216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fr-FR" sz="1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associations en un seul comprimé</a:t>
            </a: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 flipV="1">
            <a:off x="3203848" y="3365254"/>
            <a:ext cx="3033304" cy="1003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avec flèche 19"/>
          <p:cNvCxnSpPr/>
          <p:nvPr/>
        </p:nvCxnSpPr>
        <p:spPr bwMode="auto">
          <a:xfrm flipH="1">
            <a:off x="5148064" y="4351923"/>
            <a:ext cx="1089086" cy="877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avec flèche 22"/>
          <p:cNvCxnSpPr/>
          <p:nvPr/>
        </p:nvCxnSpPr>
        <p:spPr bwMode="auto">
          <a:xfrm flipH="1">
            <a:off x="5692607" y="4347545"/>
            <a:ext cx="535577" cy="12416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5436096" y="2587549"/>
            <a:ext cx="1248863" cy="27699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 bithérapies</a:t>
            </a:r>
            <a:endParaRPr lang="fr-F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 flipH="1">
            <a:off x="3059832" y="2863408"/>
            <a:ext cx="2376264" cy="1945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Connecteur droit avec flèche 32"/>
          <p:cNvCxnSpPr/>
          <p:nvPr/>
        </p:nvCxnSpPr>
        <p:spPr bwMode="auto">
          <a:xfrm flipH="1">
            <a:off x="3491881" y="2878372"/>
            <a:ext cx="1938860" cy="10819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Connecteur droit avec flèche 37"/>
          <p:cNvCxnSpPr/>
          <p:nvPr/>
        </p:nvCxnSpPr>
        <p:spPr bwMode="auto">
          <a:xfrm flipH="1">
            <a:off x="3746587" y="2863406"/>
            <a:ext cx="1693993" cy="1454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19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210004" cy="491797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71365" y="4887163"/>
            <a:ext cx="95398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Bretagne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83568" y="165064"/>
            <a:ext cx="7788275" cy="798513"/>
          </a:xfrm>
        </p:spPr>
        <p:txBody>
          <a:bodyPr/>
          <a:lstStyle/>
          <a:p>
            <a:r>
              <a:rPr lang="fr-FR" sz="3200" b="1" dirty="0">
                <a:latin typeface="Calibri" pitchFamily="34" charset="0"/>
                <a:cs typeface="Calibri" pitchFamily="34" charset="0"/>
              </a:rPr>
              <a:t>Les </a:t>
            </a: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associations de traitements (2)</a:t>
            </a:r>
            <a:endParaRPr lang="fr-F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436096" y="2039815"/>
            <a:ext cx="1944216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fr-FR" sz="1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associations en un seul comprimé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228184" y="3212976"/>
            <a:ext cx="1944216" cy="27699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 bithérapies</a:t>
            </a:r>
            <a:endParaRPr lang="fr-FR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358633" cy="4824536"/>
          </a:xfrm>
        </p:spPr>
        <p:txBody>
          <a:bodyPr/>
          <a:lstStyle/>
          <a:p>
            <a:pPr marL="0" indent="0">
              <a:buNone/>
            </a:pPr>
            <a:r>
              <a:rPr lang="fr-FR" sz="2800" b="1" u="sng" dirty="0" smtClean="0">
                <a:latin typeface="Calibri" pitchFamily="34" charset="0"/>
                <a:cs typeface="Calibri" pitchFamily="34" charset="0"/>
              </a:rPr>
              <a:t>Brest</a:t>
            </a:r>
            <a:r>
              <a:rPr lang="fr-FR" sz="2800" b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smtClean="0">
                <a:latin typeface="Calibri" pitchFamily="34" charset="0"/>
                <a:cs typeface="Calibri" pitchFamily="34" charset="0"/>
              </a:rPr>
              <a:t>: 63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combinaisons différentes</a:t>
            </a:r>
          </a:p>
          <a:p>
            <a:pPr marL="0" indent="0">
              <a:buNone/>
            </a:pPr>
            <a:r>
              <a:rPr lang="fr-FR" sz="2800" b="1" u="sng" dirty="0" smtClean="0">
                <a:latin typeface="Calibri" pitchFamily="34" charset="0"/>
                <a:cs typeface="Calibri" pitchFamily="34" charset="0"/>
              </a:rPr>
              <a:t>Quimper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smtClean="0">
                <a:latin typeface="Calibri" pitchFamily="34" charset="0"/>
                <a:cs typeface="Calibri" pitchFamily="34" charset="0"/>
              </a:rPr>
              <a:t>: 42 combinaisons différentes</a:t>
            </a:r>
            <a:endParaRPr lang="fr-FR" sz="28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Finistère</a:t>
            </a:r>
          </a:p>
          <a:p>
            <a:r>
              <a:rPr lang="fr-FR" sz="2800" b="1" smtClean="0">
                <a:latin typeface="Calibri" pitchFamily="34" charset="0"/>
                <a:cs typeface="Calibri" pitchFamily="34" charset="0"/>
              </a:rPr>
              <a:t>81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combinaisons différentes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		Détail des autres combinaisons</a:t>
            </a:r>
            <a:endParaRPr lang="fr-FR" sz="2000" b="1" dirty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b="1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sz="2800" b="1" smtClean="0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fr-FR" sz="2800" b="1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Bretagne</a:t>
            </a:r>
          </a:p>
          <a:p>
            <a:r>
              <a:rPr lang="fr-FR" sz="2800" b="1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155 </a:t>
            </a:r>
            <a:r>
              <a:rPr lang="fr-FR" sz="2800" b="1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combinaisons </a:t>
            </a:r>
            <a:r>
              <a:rPr lang="fr-FR" sz="2800" b="1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différentes</a:t>
            </a:r>
            <a:endParaRPr lang="fr-FR" sz="2800" b="1">
              <a:solidFill>
                <a:schemeClr val="accent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83568" y="17190"/>
            <a:ext cx="7788275" cy="798513"/>
          </a:xfrm>
        </p:spPr>
        <p:txBody>
          <a:bodyPr/>
          <a:lstStyle/>
          <a:p>
            <a:r>
              <a:rPr lang="fr-F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Les </a:t>
            </a:r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associations de traitements (3)</a:t>
            </a:r>
            <a:endParaRPr lang="fr-F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38790"/>
            <a:ext cx="4286848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174" y="0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associations de traitements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(4)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5209" y="966015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Les types de trithérapies :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E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volution 2011-2020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des patients traités par trithérapie (Finistère)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5157192"/>
            <a:ext cx="32403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En Bretagne </a:t>
            </a:r>
            <a:r>
              <a:rPr lang="fr-FR" sz="1600" b="1" u="sng" smtClean="0"/>
              <a:t>(2020)</a:t>
            </a:r>
            <a:endParaRPr lang="fr-FR" sz="1600" b="1" u="sng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08104" y="3507105"/>
            <a:ext cx="35283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INTI 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nhibiteur </a:t>
            </a:r>
            <a:r>
              <a:rPr lang="fr-FR" sz="1000" b="1" i="1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1000" i="1" dirty="0" err="1" smtClean="0">
                <a:latin typeface="Calibri" pitchFamily="34" charset="0"/>
                <a:cs typeface="Calibri" pitchFamily="34" charset="0"/>
              </a:rPr>
              <a:t>ucléosidique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 de la </a:t>
            </a:r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ranscriptase </a:t>
            </a:r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nverse</a:t>
            </a:r>
          </a:p>
          <a:p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IP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nhibiteur de </a:t>
            </a:r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rotéase</a:t>
            </a:r>
          </a:p>
          <a:p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INNTI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000" i="1" dirty="0">
                <a:latin typeface="Calibri" pitchFamily="34" charset="0"/>
                <a:cs typeface="Calibri" pitchFamily="34" charset="0"/>
              </a:rPr>
              <a:t>: </a:t>
            </a:r>
            <a:r>
              <a:rPr lang="fr-FR" sz="1000" b="1" i="1" dirty="0">
                <a:latin typeface="Calibri" pitchFamily="34" charset="0"/>
                <a:cs typeface="Calibri" pitchFamily="34" charset="0"/>
              </a:rPr>
              <a:t>I</a:t>
            </a:r>
            <a:r>
              <a:rPr lang="fr-FR" sz="1000" i="1" dirty="0">
                <a:latin typeface="Calibri" pitchFamily="34" charset="0"/>
                <a:cs typeface="Calibri" pitchFamily="34" charset="0"/>
              </a:rPr>
              <a:t>nhibiteur </a:t>
            </a:r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fr-FR" sz="1000" b="1" i="1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1000" i="1" dirty="0" err="1" smtClean="0">
                <a:latin typeface="Calibri" pitchFamily="34" charset="0"/>
                <a:cs typeface="Calibri" pitchFamily="34" charset="0"/>
              </a:rPr>
              <a:t>ucléosidique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000" i="1" dirty="0">
                <a:latin typeface="Calibri" pitchFamily="34" charset="0"/>
                <a:cs typeface="Calibri" pitchFamily="34" charset="0"/>
              </a:rPr>
              <a:t>de la </a:t>
            </a:r>
            <a:r>
              <a:rPr lang="fr-FR" sz="1000" b="1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fr-FR" sz="1000" i="1" dirty="0">
                <a:latin typeface="Calibri" pitchFamily="34" charset="0"/>
                <a:cs typeface="Calibri" pitchFamily="34" charset="0"/>
              </a:rPr>
              <a:t>ranscriptase </a:t>
            </a:r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nverse</a:t>
            </a:r>
          </a:p>
          <a:p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II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nhibiteur d’</a:t>
            </a:r>
            <a:r>
              <a:rPr lang="fr-FR" sz="1000" b="1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fr-FR" sz="1000" i="1" dirty="0" err="1" smtClean="0">
                <a:latin typeface="Calibri" pitchFamily="34" charset="0"/>
                <a:cs typeface="Calibri" pitchFamily="34" charset="0"/>
              </a:rPr>
              <a:t>ntégrase</a:t>
            </a:r>
            <a:endParaRPr lang="fr-FR" sz="10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7" y="5577328"/>
            <a:ext cx="3607142" cy="8828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844824"/>
            <a:ext cx="2304256" cy="11038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13" y="1494969"/>
            <a:ext cx="5016992" cy="31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983" y="260648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associations de traitements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(5)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134076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Différents types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d’associations dans les trithérapies : </a:t>
            </a:r>
            <a:endParaRPr lang="fr-FR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1600" b="1" smtClean="0">
                <a:latin typeface="Calibri" pitchFamily="34" charset="0"/>
                <a:cs typeface="Calibri" pitchFamily="34" charset="0"/>
              </a:rPr>
              <a:t>Evolution 2011-2020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des patients traités par ces associations (Finistère)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1948" y="6021288"/>
            <a:ext cx="53285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TDF/FTC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 :</a:t>
            </a:r>
            <a:r>
              <a:rPr lang="fr-FR" sz="1000" i="1" dirty="0" err="1" smtClean="0">
                <a:latin typeface="Calibri" pitchFamily="34" charset="0"/>
                <a:cs typeface="Calibri" pitchFamily="34" charset="0"/>
              </a:rPr>
              <a:t>Tenofovir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fr-FR" sz="1000" i="1" dirty="0" err="1" smtClean="0">
                <a:latin typeface="Calibri" pitchFamily="34" charset="0"/>
                <a:cs typeface="Calibri" pitchFamily="34" charset="0"/>
              </a:rPr>
              <a:t>Emtricitabine</a:t>
            </a:r>
            <a:endParaRPr lang="fr-FR" sz="10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1000" b="1" i="1" dirty="0">
                <a:latin typeface="Calibri" pitchFamily="34" charset="0"/>
                <a:cs typeface="Calibri" pitchFamily="34" charset="0"/>
              </a:rPr>
              <a:t>ABC/3TC</a:t>
            </a:r>
            <a:r>
              <a:rPr lang="fr-FR" sz="1000" i="1" dirty="0">
                <a:latin typeface="Calibri" pitchFamily="34" charset="0"/>
                <a:cs typeface="Calibri" pitchFamily="34" charset="0"/>
              </a:rPr>
              <a:t> : </a:t>
            </a:r>
            <a:r>
              <a:rPr lang="fr-FR" sz="1000" i="1" dirty="0" err="1" smtClean="0">
                <a:latin typeface="Calibri" pitchFamily="34" charset="0"/>
                <a:cs typeface="Calibri" pitchFamily="34" charset="0"/>
              </a:rPr>
              <a:t>Abacavir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fr-FR" sz="1000" i="1" dirty="0" err="1" smtClean="0">
                <a:latin typeface="Calibri" pitchFamily="34" charset="0"/>
                <a:cs typeface="Calibri" pitchFamily="34" charset="0"/>
              </a:rPr>
              <a:t>Lamivudine</a:t>
            </a:r>
            <a:endParaRPr lang="fr-FR" sz="10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1000" b="1" i="1" dirty="0" smtClean="0">
                <a:latin typeface="Calibri" pitchFamily="34" charset="0"/>
                <a:cs typeface="Calibri" pitchFamily="34" charset="0"/>
              </a:rPr>
              <a:t>TAF/FTC</a:t>
            </a:r>
            <a:r>
              <a:rPr lang="fr-FR" sz="1000" i="1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fr-FR" sz="1000" i="1" err="1">
                <a:latin typeface="Calibri" pitchFamily="34" charset="0"/>
                <a:cs typeface="Calibri" pitchFamily="34" charset="0"/>
              </a:rPr>
              <a:t>Tenofovir</a:t>
            </a:r>
            <a:r>
              <a:rPr lang="fr-FR" sz="1000" i="1">
                <a:latin typeface="Calibri" pitchFamily="34" charset="0"/>
                <a:cs typeface="Calibri" pitchFamily="34" charset="0"/>
              </a:rPr>
              <a:t> </a:t>
            </a:r>
            <a:r>
              <a:rPr lang="fr-FR" sz="1000" i="1" smtClean="0">
                <a:latin typeface="Calibri" pitchFamily="34" charset="0"/>
                <a:cs typeface="Calibri" pitchFamily="34" charset="0"/>
              </a:rPr>
              <a:t>alafenamide/Lamivudine</a:t>
            </a:r>
          </a:p>
          <a:p>
            <a:r>
              <a:rPr lang="fr-FR" sz="1000" b="1" i="1" smtClean="0">
                <a:latin typeface="Calibri" pitchFamily="34" charset="0"/>
                <a:cs typeface="Calibri" pitchFamily="34" charset="0"/>
              </a:rPr>
              <a:t>TDF/3TC</a:t>
            </a:r>
            <a:r>
              <a:rPr lang="fr-FR" sz="1000" i="1" smtClean="0">
                <a:latin typeface="Calibri" pitchFamily="34" charset="0"/>
                <a:cs typeface="Calibri" pitchFamily="34" charset="0"/>
              </a:rPr>
              <a:t> : Tenofovir/Epivir</a:t>
            </a:r>
            <a:endParaRPr lang="fr-FR" sz="10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13" y="2207150"/>
            <a:ext cx="6878010" cy="36200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420888"/>
            <a:ext cx="924054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associations de traitements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(6)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6690" y="1844824"/>
            <a:ext cx="8118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Les I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nhibiteurs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fr-FR" sz="1600" b="1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fr-FR" sz="1600" b="1" dirty="0" err="1" smtClean="0">
                <a:latin typeface="Calibri" pitchFamily="34" charset="0"/>
                <a:cs typeface="Calibri" pitchFamily="34" charset="0"/>
              </a:rPr>
              <a:t>ucléosidiques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 de la Transcriptase Inverse (INNTI) : </a:t>
            </a:r>
          </a:p>
          <a:p>
            <a:r>
              <a:rPr lang="fr-FR" sz="1600" b="1">
                <a:latin typeface="Calibri" pitchFamily="34" charset="0"/>
                <a:cs typeface="Calibri" pitchFamily="34" charset="0"/>
              </a:rPr>
              <a:t>E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volution 2011-2020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des patients traités par INNTI (Finistère)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51" y="2429599"/>
            <a:ext cx="5849166" cy="42011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2655381"/>
            <a:ext cx="962159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4160" y="260648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associations de traitements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(7)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3608" y="1726069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Les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Inhibiteurs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Protéase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(IP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) : </a:t>
            </a:r>
          </a:p>
          <a:p>
            <a:r>
              <a:rPr lang="fr-FR" sz="1600" b="1">
                <a:latin typeface="Calibri" pitchFamily="34" charset="0"/>
                <a:cs typeface="Calibri" pitchFamily="34" charset="0"/>
              </a:rPr>
              <a:t>E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volution 2011-2020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des patients traités par IP (Finistère)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20888"/>
            <a:ext cx="6349448" cy="38164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2575462"/>
            <a:ext cx="1080120" cy="8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associations de traitements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(8)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1719089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Les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inhibiteurs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d’</a:t>
            </a:r>
            <a:r>
              <a:rPr lang="fr-FR" sz="1600" b="1" dirty="0" err="1" smtClean="0">
                <a:latin typeface="Calibri" pitchFamily="34" charset="0"/>
                <a:cs typeface="Calibri" pitchFamily="34" charset="0"/>
              </a:rPr>
              <a:t>Intégrase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(II) :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évolution 2011-2020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(Finistère)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76872"/>
            <a:ext cx="6215068" cy="39472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502" y="2348880"/>
            <a:ext cx="1307555" cy="12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857"/>
            <a:ext cx="7788275" cy="798513"/>
          </a:xfrm>
        </p:spPr>
        <p:txBody>
          <a:bodyPr/>
          <a:lstStyle/>
          <a:p>
            <a:r>
              <a:rPr lang="fr-FR" sz="3200" b="1" dirty="0">
                <a:latin typeface="Calibri" pitchFamily="34" charset="0"/>
                <a:cs typeface="Calibri" pitchFamily="34" charset="0"/>
              </a:rPr>
              <a:t>Les </a:t>
            </a:r>
            <a:r>
              <a:rPr lang="fr-FR" sz="3200" b="1" dirty="0" err="1" smtClean="0">
                <a:latin typeface="Calibri" pitchFamily="34" charset="0"/>
                <a:cs typeface="Calibri" pitchFamily="34" charset="0"/>
              </a:rPr>
              <a:t>monocomprimés</a:t>
            </a:r>
            <a:r>
              <a:rPr lang="fr-FR" sz="3200" b="1" dirty="0">
                <a:latin typeface="Calibri" pitchFamily="34" charset="0"/>
                <a:cs typeface="Calibri" pitchFamily="34" charset="0"/>
              </a:rPr>
              <a:t/>
            </a:r>
            <a:br>
              <a:rPr lang="fr-FR" sz="3200" b="1" dirty="0">
                <a:latin typeface="Calibri" pitchFamily="34" charset="0"/>
                <a:cs typeface="Calibri" pitchFamily="34" charset="0"/>
              </a:rPr>
            </a:br>
            <a:r>
              <a:rPr lang="fr-FR" sz="1600" b="1" dirty="0">
                <a:latin typeface="Calibri" pitchFamily="34" charset="0"/>
                <a:cs typeface="Calibri" pitchFamily="34" charset="0"/>
              </a:rPr>
              <a:t>Comparaison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Finistère/Bretagne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10" y="944086"/>
            <a:ext cx="6957490" cy="54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43" y="670053"/>
            <a:ext cx="5342251" cy="3186455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latin typeface="Calibri" pitchFamily="34" charset="0"/>
                <a:cs typeface="Calibri" pitchFamily="34" charset="0"/>
              </a:rPr>
              <a:t>Les </a:t>
            </a:r>
            <a:r>
              <a:rPr lang="fr-FR" sz="3200" b="1" dirty="0" err="1" smtClean="0">
                <a:latin typeface="Calibri" pitchFamily="34" charset="0"/>
                <a:cs typeface="Calibri" pitchFamily="34" charset="0"/>
              </a:rPr>
              <a:t>monocomprimés</a:t>
            </a: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 (suite)</a:t>
            </a:r>
            <a:r>
              <a:rPr lang="fr-FR" sz="3200" b="1" dirty="0">
                <a:latin typeface="Calibri" pitchFamily="34" charset="0"/>
                <a:cs typeface="Calibri" pitchFamily="34" charset="0"/>
              </a:rPr>
              <a:t/>
            </a:r>
            <a:br>
              <a:rPr lang="fr-FR" sz="3200" b="1" dirty="0">
                <a:latin typeface="Calibri" pitchFamily="34" charset="0"/>
                <a:cs typeface="Calibri" pitchFamily="34" charset="0"/>
              </a:rPr>
            </a:br>
            <a:r>
              <a:rPr lang="fr-FR" sz="1600" b="1" dirty="0">
                <a:latin typeface="Calibri" pitchFamily="34" charset="0"/>
                <a:cs typeface="Calibri" pitchFamily="34" charset="0"/>
              </a:rPr>
              <a:t>Comparaison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Finistère/Bretagne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(2020)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24629" y="3894035"/>
            <a:ext cx="598936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/>
              <a:t>Evolution % de patients en </a:t>
            </a:r>
            <a:r>
              <a:rPr lang="fr-FR" dirty="0" err="1"/>
              <a:t>monocomprimés</a:t>
            </a:r>
            <a:r>
              <a:rPr lang="fr-FR" dirty="0"/>
              <a:t> </a:t>
            </a:r>
            <a:r>
              <a:rPr lang="fr-FR"/>
              <a:t>(</a:t>
            </a:r>
            <a:r>
              <a:rPr lang="fr-FR" smtClean="0"/>
              <a:t>2014-2020)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38" y="1306619"/>
            <a:ext cx="790685" cy="4763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270117"/>
            <a:ext cx="4438782" cy="261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4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512138" y="926832"/>
            <a:ext cx="79041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Tableau – P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ersonnes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suivies pour l’infection à VIH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en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2020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re 3"/>
          <p:cNvSpPr txBox="1">
            <a:spLocks noGrp="1"/>
          </p:cNvSpPr>
          <p:nvPr>
            <p:ph type="title"/>
          </p:nvPr>
        </p:nvSpPr>
        <p:spPr>
          <a:xfrm>
            <a:off x="847971" y="116632"/>
            <a:ext cx="778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File active du COREVIH (2)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3808" y="3602374"/>
            <a:ext cx="398031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smtClean="0">
                <a:latin typeface="Calibri" pitchFamily="34" charset="0"/>
                <a:cs typeface="Calibri" pitchFamily="34" charset="0"/>
              </a:rPr>
              <a:t>Répartition Hommes/Femmes/Trans en 2020</a:t>
            </a:r>
            <a:endParaRPr lang="fr-FR" sz="16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38" y="1349575"/>
            <a:ext cx="8524358" cy="20407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715" y="4019090"/>
            <a:ext cx="4464496" cy="270003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79912" y="1349575"/>
            <a:ext cx="360040" cy="2040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753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578" y="116632"/>
            <a:ext cx="7788275" cy="798513"/>
          </a:xfrm>
        </p:spPr>
        <p:txBody>
          <a:bodyPr/>
          <a:lstStyle/>
          <a:p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Initiations </a:t>
            </a:r>
            <a:r>
              <a:rPr lang="fr-FR" sz="3200" b="1" dirty="0">
                <a:latin typeface="Calibri" pitchFamily="34" charset="0"/>
                <a:cs typeface="Calibri" pitchFamily="34" charset="0"/>
              </a:rPr>
              <a:t>de traitement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7578" y="943815"/>
            <a:ext cx="6624736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smtClean="0">
                <a:latin typeface="Calibri" pitchFamily="34" charset="0"/>
                <a:cs typeface="Calibri" pitchFamily="34" charset="0"/>
              </a:rPr>
              <a:t>23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initiations 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de traitement dans le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Finistère</a:t>
            </a:r>
            <a:r>
              <a:rPr lang="fr-FR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fr-FR" sz="2000" smtClean="0">
                <a:latin typeface="Calibri" pitchFamily="34" charset="0"/>
                <a:cs typeface="Calibri" pitchFamily="34" charset="0"/>
              </a:rPr>
              <a:t>Soit 2,3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% </a:t>
            </a:r>
            <a:r>
              <a:rPr lang="fr-FR" sz="2000" dirty="0">
                <a:latin typeface="Calibri" pitchFamily="34" charset="0"/>
                <a:cs typeface="Calibri" pitchFamily="34" charset="0"/>
              </a:rPr>
              <a:t>de la file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active </a:t>
            </a:r>
            <a:r>
              <a:rPr lang="fr-FR" sz="2000" smtClean="0">
                <a:latin typeface="Calibri" pitchFamily="34" charset="0"/>
                <a:cs typeface="Calibri" pitchFamily="34" charset="0"/>
              </a:rPr>
              <a:t>et 2,3 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% de la file active traitée</a:t>
            </a:r>
          </a:p>
          <a:p>
            <a:endParaRPr lang="fr-F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sz="2000" b="1" smtClean="0">
                <a:latin typeface="Calibri" pitchFamily="34" charset="0"/>
                <a:cs typeface="Calibri" pitchFamily="34" charset="0"/>
              </a:rPr>
              <a:t>91 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initiations de traitement en Bretagne</a:t>
            </a:r>
            <a:endParaRPr lang="fr-F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3129166"/>
            <a:ext cx="48245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Détail des initiations de traitement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en 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(Finistère)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99380" y="3130227"/>
            <a:ext cx="21602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En Bretagne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3" y="3657294"/>
            <a:ext cx="4741446" cy="2162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80" y="3550458"/>
            <a:ext cx="2525623" cy="23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547" y="4359587"/>
            <a:ext cx="3489191" cy="21807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05" y="4082587"/>
            <a:ext cx="4105914" cy="26293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599" y="988128"/>
            <a:ext cx="5036152" cy="30889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5004" y="1556792"/>
            <a:ext cx="3168351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Finistère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mtClean="0">
                <a:latin typeface="Calibri" pitchFamily="34" charset="0"/>
                <a:cs typeface="Calibri" pitchFamily="34" charset="0"/>
              </a:rPr>
              <a:t>: 98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% </a:t>
            </a:r>
            <a:r>
              <a:rPr lang="fr-FR" dirty="0">
                <a:latin typeface="Calibri" pitchFamily="34" charset="0"/>
                <a:cs typeface="Calibri" pitchFamily="34" charset="0"/>
              </a:rPr>
              <a:t>des patients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traités </a:t>
            </a:r>
            <a:r>
              <a:rPr lang="fr-FR" dirty="0">
                <a:latin typeface="Calibri" pitchFamily="34" charset="0"/>
                <a:cs typeface="Calibri" pitchFamily="34" charset="0"/>
              </a:rPr>
              <a:t>ont une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CV&lt; 1000</a:t>
            </a:r>
          </a:p>
          <a:p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Bretagne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mtClean="0">
                <a:latin typeface="Calibri" pitchFamily="34" charset="0"/>
                <a:cs typeface="Calibri" pitchFamily="34" charset="0"/>
              </a:rPr>
              <a:t>: 97,7 </a:t>
            </a:r>
            <a:r>
              <a:rPr lang="fr-FR" dirty="0">
                <a:latin typeface="Calibri" pitchFamily="34" charset="0"/>
                <a:cs typeface="Calibri" pitchFamily="34" charset="0"/>
              </a:rPr>
              <a:t>% des patients traités ont une CV&lt;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1000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14847" y="0"/>
            <a:ext cx="7788275" cy="798513"/>
          </a:xfrm>
        </p:spPr>
        <p:txBody>
          <a:bodyPr/>
          <a:lstStyle/>
          <a:p>
            <a:r>
              <a:rPr lang="fr-FR" sz="3200" b="1" dirty="0">
                <a:latin typeface="Calibri" pitchFamily="34" charset="0"/>
                <a:cs typeface="Calibri" pitchFamily="34" charset="0"/>
              </a:rPr>
              <a:t>Efficacité </a:t>
            </a:r>
            <a:r>
              <a:rPr lang="fr-FR" sz="3200" b="1">
                <a:latin typeface="Calibri" pitchFamily="34" charset="0"/>
                <a:cs typeface="Calibri" pitchFamily="34" charset="0"/>
              </a:rPr>
              <a:t>des </a:t>
            </a:r>
            <a:r>
              <a:rPr lang="fr-FR" sz="3200" b="1" smtClean="0">
                <a:latin typeface="Calibri" pitchFamily="34" charset="0"/>
                <a:cs typeface="Calibri" pitchFamily="34" charset="0"/>
              </a:rPr>
              <a:t>traitements </a:t>
            </a:r>
            <a:br>
              <a:rPr lang="fr-FR" sz="3200" b="1" smtClean="0">
                <a:latin typeface="Calibri" pitchFamily="34" charset="0"/>
                <a:cs typeface="Calibri" pitchFamily="34" charset="0"/>
              </a:rPr>
            </a:br>
            <a:r>
              <a:rPr lang="fr-FR" sz="1600" b="1" smtClean="0">
                <a:latin typeface="Calibri" pitchFamily="34" charset="0"/>
                <a:cs typeface="Calibri" pitchFamily="34" charset="0"/>
              </a:rPr>
              <a:t>Patients traités depuis plus de 6 mois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2120" y="1207785"/>
            <a:ext cx="1512168" cy="276999"/>
          </a:xfrm>
          <a:prstGeom prst="rect">
            <a:avLst/>
          </a:prstGeom>
          <a:solidFill>
            <a:srgbClr val="CAE9F8"/>
          </a:solidFill>
        </p:spPr>
        <p:txBody>
          <a:bodyPr wrap="square">
            <a:spAutoFit/>
          </a:bodyPr>
          <a:lstStyle/>
          <a:p>
            <a:r>
              <a:rPr lang="fr-FR" sz="1200" b="1" dirty="0"/>
              <a:t>Charge virale </a:t>
            </a:r>
            <a:r>
              <a:rPr lang="fr-FR" sz="1200" b="1" dirty="0" smtClean="0"/>
              <a:t>VIH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691680" y="4082588"/>
            <a:ext cx="1224136" cy="276999"/>
          </a:xfrm>
          <a:prstGeom prst="rect">
            <a:avLst/>
          </a:prstGeom>
          <a:solidFill>
            <a:srgbClr val="CAE9F8"/>
          </a:solidFill>
        </p:spPr>
        <p:txBody>
          <a:bodyPr wrap="square">
            <a:spAutoFit/>
          </a:bodyPr>
          <a:lstStyle/>
          <a:p>
            <a:r>
              <a:rPr lang="fr-FR" sz="1200" b="1" dirty="0" smtClean="0"/>
              <a:t>Taux de CD4</a:t>
            </a:r>
            <a:endParaRPr lang="fr-FR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6588224" y="4157409"/>
            <a:ext cx="2304256" cy="276999"/>
          </a:xfrm>
          <a:prstGeom prst="rect">
            <a:avLst/>
          </a:prstGeom>
          <a:solidFill>
            <a:srgbClr val="CAE9F8"/>
          </a:solidFill>
        </p:spPr>
        <p:txBody>
          <a:bodyPr wrap="square">
            <a:spAutoFit/>
          </a:bodyPr>
          <a:lstStyle/>
          <a:p>
            <a:r>
              <a:rPr lang="fr-FR" sz="1200" b="1" dirty="0" smtClean="0"/>
              <a:t>Rapport CD4/CD8 (Finistère)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076056" y="6548041"/>
            <a:ext cx="316835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i="1" dirty="0" smtClean="0"/>
              <a:t>*18 patients avec donnée non renseignée</a:t>
            </a:r>
          </a:p>
        </p:txBody>
      </p:sp>
    </p:spTree>
    <p:extLst>
      <p:ext uri="{BB962C8B-B14F-4D97-AF65-F5344CB8AC3E}">
        <p14:creationId xmlns:p14="http://schemas.microsoft.com/office/powerpoint/2010/main" val="9552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868" y="0"/>
            <a:ext cx="7788275" cy="798513"/>
          </a:xfrm>
        </p:spPr>
        <p:txBody>
          <a:bodyPr/>
          <a:lstStyle/>
          <a:p>
            <a:r>
              <a:rPr lang="fr-FR" b="1" dirty="0" smtClean="0"/>
              <a:t>Vaccination VHB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4293096"/>
            <a:ext cx="835292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Absence d’immunité </a:t>
            </a:r>
            <a:r>
              <a:rPr lang="fr-FR" b="1" smtClean="0"/>
              <a:t>: 301 </a:t>
            </a:r>
            <a:r>
              <a:rPr lang="fr-FR" b="1" dirty="0" smtClean="0"/>
              <a:t>patients</a:t>
            </a:r>
          </a:p>
          <a:p>
            <a:r>
              <a:rPr lang="fr-FR" smtClean="0"/>
              <a:t>-75 </a:t>
            </a:r>
            <a:r>
              <a:rPr lang="fr-FR" dirty="0" smtClean="0"/>
              <a:t>patients ont eu ou initié une vaccination VHB avant la date de dernière sérologie</a:t>
            </a:r>
          </a:p>
          <a:p>
            <a:r>
              <a:rPr lang="fr-FR" smtClean="0"/>
              <a:t>-20 </a:t>
            </a:r>
            <a:r>
              <a:rPr lang="fr-FR" dirty="0" smtClean="0"/>
              <a:t>patients ont eu ou initié une vaccination VHB après la date de sérologie</a:t>
            </a:r>
          </a:p>
          <a:p>
            <a:r>
              <a:rPr lang="fr-FR" smtClean="0"/>
              <a:t>-9 </a:t>
            </a:r>
            <a:r>
              <a:rPr lang="fr-FR" dirty="0" smtClean="0"/>
              <a:t>patients ont refusé la vaccination VHB</a:t>
            </a:r>
          </a:p>
          <a:p>
            <a:r>
              <a:rPr lang="fr-FR" b="1" smtClean="0"/>
              <a:t>Soit 201/301 </a:t>
            </a:r>
            <a:r>
              <a:rPr lang="fr-FR" b="1" dirty="0" smtClean="0"/>
              <a:t>patients sans antécédents de vaccination VHB </a:t>
            </a:r>
            <a:r>
              <a:rPr lang="fr-FR" b="1" smtClean="0"/>
              <a:t>dans NADIS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smtClean="0"/>
              <a:t>64 </a:t>
            </a:r>
            <a:r>
              <a:rPr lang="fr-FR" b="1" dirty="0" smtClean="0"/>
              <a:t>patients avec une immunité non renseignée (à recontrôler ?)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3608" y="905049"/>
            <a:ext cx="71647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Statut VHB selon la dernière sérologie disponible dans NADIS (Finistère</a:t>
            </a:r>
            <a:r>
              <a:rPr lang="fr-FR" sz="1400" b="1" smtClean="0"/>
              <a:t>, 2020)</a:t>
            </a:r>
            <a:endParaRPr lang="fr-FR" sz="14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35990"/>
            <a:ext cx="5975471" cy="26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874" y="26715"/>
            <a:ext cx="7788275" cy="665981"/>
          </a:xfrm>
        </p:spPr>
        <p:txBody>
          <a:bodyPr/>
          <a:lstStyle/>
          <a:p>
            <a:r>
              <a:rPr lang="fr-FR" b="1" dirty="0" smtClean="0"/>
              <a:t>Vaccination VHA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340768"/>
            <a:ext cx="86044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smtClean="0"/>
              <a:t>-430 </a:t>
            </a:r>
            <a:r>
              <a:rPr lang="fr-FR" sz="1200" b="1" dirty="0"/>
              <a:t>HSH </a:t>
            </a:r>
            <a:r>
              <a:rPr lang="fr-FR" sz="1200" b="1"/>
              <a:t>sur </a:t>
            </a:r>
            <a:r>
              <a:rPr lang="fr-FR" sz="1200" b="1" smtClean="0"/>
              <a:t>1015 </a:t>
            </a:r>
            <a:r>
              <a:rPr lang="fr-FR" sz="1200" b="1" dirty="0"/>
              <a:t>patients en cours de suivi (</a:t>
            </a:r>
            <a:r>
              <a:rPr lang="fr-FR" sz="1200" b="1"/>
              <a:t>soit </a:t>
            </a:r>
            <a:r>
              <a:rPr lang="fr-FR" sz="1200" b="1" smtClean="0"/>
              <a:t>42,4% </a:t>
            </a:r>
            <a:r>
              <a:rPr lang="fr-FR" sz="1200" b="1" dirty="0"/>
              <a:t>de la file active en cours de suivi sur la période concernée)</a:t>
            </a:r>
            <a:endParaRPr lang="fr-FR" sz="1200" dirty="0"/>
          </a:p>
          <a:p>
            <a:r>
              <a:rPr lang="fr-FR" sz="1200" b="1" dirty="0"/>
              <a:t> </a:t>
            </a:r>
            <a:endParaRPr lang="fr-FR" sz="1200" dirty="0"/>
          </a:p>
          <a:p>
            <a:r>
              <a:rPr lang="fr-FR" sz="1200" b="1" smtClean="0"/>
              <a:t>-430 </a:t>
            </a:r>
            <a:r>
              <a:rPr lang="fr-FR" sz="1200" b="1" dirty="0"/>
              <a:t>HSH </a:t>
            </a:r>
            <a:r>
              <a:rPr lang="fr-FR" sz="1200" b="1"/>
              <a:t>sur </a:t>
            </a:r>
            <a:r>
              <a:rPr lang="fr-FR" sz="1200" b="1" smtClean="0"/>
              <a:t>684 </a:t>
            </a:r>
            <a:r>
              <a:rPr lang="fr-FR" sz="1200" b="1" dirty="0"/>
              <a:t>hommes « en cours de suivi »  (</a:t>
            </a:r>
            <a:r>
              <a:rPr lang="fr-FR" sz="1200" b="1"/>
              <a:t>soit </a:t>
            </a:r>
            <a:r>
              <a:rPr lang="fr-FR" sz="1200" b="1" smtClean="0"/>
              <a:t>62,9 </a:t>
            </a:r>
            <a:r>
              <a:rPr lang="fr-FR" sz="1200" b="1" dirty="0"/>
              <a:t>%des hommes en cours de suivi)</a:t>
            </a:r>
            <a:endParaRPr lang="fr-FR" sz="1200" dirty="0"/>
          </a:p>
          <a:p>
            <a:r>
              <a:rPr lang="fr-FR" sz="1200" dirty="0"/>
              <a:t> *Données extraites indépendamment de savoir si la vaccination a eu lieu avant ou après la dernière </a:t>
            </a:r>
            <a:r>
              <a:rPr lang="fr-FR" sz="1200" dirty="0" smtClean="0"/>
              <a:t>sérologie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5292080" y="4509120"/>
            <a:ext cx="3456384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Finistère (</a:t>
            </a:r>
            <a:r>
              <a:rPr lang="fr-FR" b="1" u="sng" smtClean="0"/>
              <a:t>File active 2020):</a:t>
            </a:r>
            <a:endParaRPr lang="fr-FR" b="1" u="sng" dirty="0" smtClean="0"/>
          </a:p>
          <a:p>
            <a:endParaRPr lang="fr-FR" sz="1400" dirty="0"/>
          </a:p>
          <a:p>
            <a:r>
              <a:rPr lang="fr-FR" sz="1400" smtClean="0"/>
              <a:t>-</a:t>
            </a:r>
            <a:r>
              <a:rPr lang="fr-FR" sz="1400" b="1" smtClean="0"/>
              <a:t>30 </a:t>
            </a:r>
            <a:r>
              <a:rPr lang="fr-FR" sz="1400" b="1" dirty="0" smtClean="0"/>
              <a:t>patients non protégés </a:t>
            </a:r>
            <a:r>
              <a:rPr lang="fr-FR" sz="1400" dirty="0" smtClean="0"/>
              <a:t>au regard des antécédents et de la dernière sérologie </a:t>
            </a:r>
            <a:r>
              <a:rPr lang="fr-FR" sz="1400" smtClean="0"/>
              <a:t>renseignée </a:t>
            </a:r>
            <a:r>
              <a:rPr lang="fr-FR" sz="1400" b="1" smtClean="0"/>
              <a:t>(</a:t>
            </a:r>
            <a:r>
              <a:rPr lang="fr-FR" sz="1400" b="1"/>
              <a:t>7</a:t>
            </a:r>
            <a:r>
              <a:rPr lang="fr-FR" sz="1400" b="1" smtClean="0"/>
              <a:t>% </a:t>
            </a:r>
            <a:r>
              <a:rPr lang="fr-FR" sz="1400" b="1" dirty="0" smtClean="0"/>
              <a:t>des HSH)</a:t>
            </a:r>
          </a:p>
          <a:p>
            <a:endParaRPr lang="fr-FR" sz="1400" dirty="0"/>
          </a:p>
          <a:p>
            <a:r>
              <a:rPr lang="fr-FR" sz="1400" smtClean="0"/>
              <a:t>-</a:t>
            </a:r>
            <a:r>
              <a:rPr lang="fr-FR" sz="1400" b="1" smtClean="0"/>
              <a:t>87 </a:t>
            </a:r>
            <a:r>
              <a:rPr lang="fr-FR" sz="1400" b="1" dirty="0" smtClean="0"/>
              <a:t>patients</a:t>
            </a:r>
            <a:r>
              <a:rPr lang="fr-FR" sz="1400" dirty="0" smtClean="0"/>
              <a:t> pour une </a:t>
            </a:r>
            <a:r>
              <a:rPr lang="fr-FR" sz="1400" b="1" dirty="0" smtClean="0"/>
              <a:t>sérologie VHA non renseignée</a:t>
            </a:r>
            <a:r>
              <a:rPr lang="fr-FR" sz="1400" dirty="0" smtClean="0"/>
              <a:t> </a:t>
            </a:r>
            <a:r>
              <a:rPr lang="fr-FR" sz="1400" b="1" smtClean="0"/>
              <a:t>(20,2% </a:t>
            </a:r>
            <a:r>
              <a:rPr lang="fr-FR" sz="1400" b="1" dirty="0" smtClean="0"/>
              <a:t>des HSH)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951578"/>
            <a:ext cx="50405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Données concernant le Finistère</a:t>
            </a:r>
            <a:r>
              <a:rPr lang="fr-FR" b="1" u="sng" smtClean="0"/>
              <a:t>, 2020</a:t>
            </a:r>
            <a:endParaRPr lang="fr-FR" b="1" u="sng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785874" y="4501121"/>
            <a:ext cx="3304281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/>
              <a:t>Finistère (File active </a:t>
            </a:r>
            <a:r>
              <a:rPr lang="fr-FR" b="1" u="sng" dirty="0" smtClean="0"/>
              <a:t>2018):</a:t>
            </a:r>
            <a:endParaRPr lang="fr-FR" b="1" u="sng" dirty="0"/>
          </a:p>
          <a:p>
            <a:endParaRPr lang="fr-FR" sz="1400" dirty="0"/>
          </a:p>
          <a:p>
            <a:r>
              <a:rPr lang="fr-FR" sz="1400" dirty="0" smtClean="0"/>
              <a:t>-</a:t>
            </a:r>
            <a:r>
              <a:rPr lang="fr-FR" sz="1400" b="1" dirty="0" smtClean="0"/>
              <a:t>42 patients non protégés</a:t>
            </a:r>
            <a:r>
              <a:rPr lang="fr-FR" sz="1400" dirty="0" smtClean="0"/>
              <a:t> au regard des antécédents et de la dernière sérologie renseignée </a:t>
            </a:r>
            <a:r>
              <a:rPr lang="fr-FR" sz="1400" b="1" dirty="0" smtClean="0"/>
              <a:t>(10,3% des HSH)</a:t>
            </a:r>
          </a:p>
          <a:p>
            <a:endParaRPr lang="fr-FR" sz="1400" dirty="0"/>
          </a:p>
          <a:p>
            <a:r>
              <a:rPr lang="fr-FR" sz="1400" dirty="0" smtClean="0"/>
              <a:t>-</a:t>
            </a:r>
            <a:r>
              <a:rPr lang="fr-FR" sz="1400" b="1" dirty="0" smtClean="0"/>
              <a:t>99 patients </a:t>
            </a:r>
            <a:r>
              <a:rPr lang="fr-FR" sz="1400" dirty="0" smtClean="0"/>
              <a:t>pour une </a:t>
            </a:r>
            <a:r>
              <a:rPr lang="fr-FR" sz="1400" b="1" dirty="0" smtClean="0"/>
              <a:t>sérologie VHA non renseignée</a:t>
            </a:r>
            <a:r>
              <a:rPr lang="fr-FR" sz="1400" dirty="0" smtClean="0"/>
              <a:t> </a:t>
            </a:r>
            <a:r>
              <a:rPr lang="fr-FR" sz="1400" b="1" dirty="0" smtClean="0"/>
              <a:t>(24,2% des HSH)</a:t>
            </a:r>
          </a:p>
        </p:txBody>
      </p:sp>
      <p:sp>
        <p:nvSpPr>
          <p:cNvPr id="7" name="Flèche droite 6"/>
          <p:cNvSpPr/>
          <p:nvPr/>
        </p:nvSpPr>
        <p:spPr bwMode="auto">
          <a:xfrm>
            <a:off x="4360521" y="5090468"/>
            <a:ext cx="792088" cy="5760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48880"/>
            <a:ext cx="8197592" cy="16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78837" cy="798513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Vaccination contre le </a:t>
            </a:r>
            <a:r>
              <a:rPr lang="fr-FR" b="1" dirty="0" err="1" smtClean="0">
                <a:solidFill>
                  <a:schemeClr val="tx1"/>
                </a:solidFill>
              </a:rPr>
              <a:t>Pneumoccoque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358633" cy="4310856"/>
          </a:xfrm>
        </p:spPr>
        <p:txBody>
          <a:bodyPr/>
          <a:lstStyle/>
          <a:p>
            <a:pPr marL="0" indent="0">
              <a:buNone/>
            </a:pPr>
            <a:r>
              <a:rPr lang="fr-FR" sz="1800" b="1" smtClean="0"/>
              <a:t>-773 </a:t>
            </a:r>
            <a:r>
              <a:rPr lang="fr-FR" sz="1800" b="1" dirty="0" smtClean="0"/>
              <a:t>patients ont reçu au moins une injection pour vaccination contre </a:t>
            </a:r>
            <a:r>
              <a:rPr lang="fr-FR" sz="1800" b="1" smtClean="0"/>
              <a:t>le pneumocoque </a:t>
            </a:r>
            <a:endParaRPr lang="fr-FR" sz="1800" b="1"/>
          </a:p>
          <a:p>
            <a:pPr marL="0" indent="0">
              <a:buNone/>
            </a:pPr>
            <a:r>
              <a:rPr lang="fr-FR" sz="1800" b="1" smtClean="0"/>
              <a:t>	</a:t>
            </a:r>
            <a:r>
              <a:rPr lang="fr-FR" sz="1800" smtClean="0"/>
              <a:t>Soit 76,2</a:t>
            </a:r>
            <a:r>
              <a:rPr lang="fr-FR" sz="1800"/>
              <a:t>% de la FA en 2020 contre 62,3% en 2018 et 57% en </a:t>
            </a:r>
            <a:r>
              <a:rPr lang="fr-FR" sz="1800" smtClean="0"/>
              <a:t>2017</a:t>
            </a:r>
          </a:p>
          <a:p>
            <a:pPr marL="0" indent="0">
              <a:buNone/>
            </a:pPr>
            <a:endParaRPr lang="fr-FR" sz="1800"/>
          </a:p>
          <a:p>
            <a:pPr marL="0" indent="0">
              <a:buNone/>
            </a:pPr>
            <a:r>
              <a:rPr lang="fr-FR" sz="1800" b="1" smtClean="0"/>
              <a:t>-1781 </a:t>
            </a:r>
            <a:r>
              <a:rPr lang="fr-FR" sz="1800" b="1" dirty="0" smtClean="0"/>
              <a:t>antécédents </a:t>
            </a:r>
            <a:r>
              <a:rPr lang="fr-FR" sz="1800" b="1" smtClean="0"/>
              <a:t>de vaccination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r>
              <a:rPr lang="fr-FR" sz="1800" b="1" smtClean="0"/>
              <a:t>-32 </a:t>
            </a:r>
            <a:r>
              <a:rPr lang="fr-FR" sz="1800" b="1" dirty="0" smtClean="0"/>
              <a:t>patients </a:t>
            </a:r>
            <a:r>
              <a:rPr lang="fr-FR" sz="1800" b="1" smtClean="0"/>
              <a:t>ont déjà refusé au moins une fois la vaccination</a:t>
            </a:r>
          </a:p>
          <a:p>
            <a:pPr marL="0" indent="0">
              <a:buNone/>
            </a:pPr>
            <a:r>
              <a:rPr lang="fr-FR" sz="1800" b="1"/>
              <a:t>	</a:t>
            </a:r>
            <a:r>
              <a:rPr lang="fr-FR" sz="1800" smtClean="0"/>
              <a:t>soit 3,2 </a:t>
            </a:r>
            <a:r>
              <a:rPr lang="fr-FR" sz="1800" dirty="0" smtClean="0"/>
              <a:t>% de </a:t>
            </a:r>
            <a:r>
              <a:rPr lang="fr-FR" sz="1800" smtClean="0"/>
              <a:t>la FA</a:t>
            </a:r>
            <a:endParaRPr lang="fr-FR" sz="1800" dirty="0" smtClean="0"/>
          </a:p>
          <a:p>
            <a:endParaRPr lang="fr-FR" sz="160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600" b="1" smtClean="0"/>
              <a:t>Rappel schéma vaccinal Pneumocoquer chez les PVVIH</a:t>
            </a:r>
            <a:endParaRPr lang="fr-FR" sz="1600" b="1"/>
          </a:p>
          <a:p>
            <a:r>
              <a:rPr lang="fr-FR" sz="1600"/>
              <a:t>Prevenar 13® puis Pneumovax® 8 semaines après</a:t>
            </a:r>
          </a:p>
          <a:p>
            <a:r>
              <a:rPr lang="fr-FR" sz="1600" smtClean="0"/>
              <a:t>Rappel tous les 5 ans </a:t>
            </a:r>
          </a:p>
          <a:p>
            <a:pPr marL="0" indent="0">
              <a:buNone/>
            </a:pPr>
            <a:endParaRPr lang="fr-FR" sz="1600" dirty="0" smtClean="0">
              <a:solidFill>
                <a:srgbClr val="FF0000"/>
              </a:solidFill>
            </a:endParaRPr>
          </a:p>
          <a:p>
            <a:r>
              <a:rPr lang="fr-FR" sz="1600" smtClean="0"/>
              <a:t>513 patients (50,5% de la File active et 66,4% des personnes ayant déjà eu au moins 1 vaccination) ont reçu une injection dans les 5 dernières années (depuis juillet 2015) soit 770 vaccinations</a:t>
            </a:r>
            <a:endParaRPr lang="fr-FR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196752"/>
            <a:ext cx="50405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Données concernant le Finistère</a:t>
            </a:r>
            <a:r>
              <a:rPr lang="fr-FR" b="1" u="sng" smtClean="0"/>
              <a:t>, 2020</a:t>
            </a:r>
            <a:endParaRPr lang="fr-F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0578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40" y="614475"/>
            <a:ext cx="8463937" cy="60024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94393"/>
            <a:ext cx="7788275" cy="670311"/>
          </a:xfrm>
        </p:spPr>
        <p:txBody>
          <a:bodyPr/>
          <a:lstStyle/>
          <a:p>
            <a:r>
              <a:rPr lang="fr-F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Les </a:t>
            </a:r>
            <a:r>
              <a:rPr lang="fr-FR" sz="3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co-infections</a:t>
            </a:r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3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2020 </a:t>
            </a:r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(Finistère)</a:t>
            </a:r>
            <a:endParaRPr lang="fr-F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5704" y="2028180"/>
            <a:ext cx="8388784" cy="46471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39852" y="3615692"/>
            <a:ext cx="1152129" cy="24622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</a:rPr>
              <a:t>Objectif = zéro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5704" y="3615693"/>
            <a:ext cx="8388784" cy="24662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1" y="1052736"/>
            <a:ext cx="8669295" cy="505464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67817" y="260648"/>
            <a:ext cx="7788275" cy="670311"/>
          </a:xfrm>
        </p:spPr>
        <p:txBody>
          <a:bodyPr/>
          <a:lstStyle/>
          <a:p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Evolution </a:t>
            </a:r>
            <a:r>
              <a:rPr lang="fr-FR" sz="3200" b="1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co-infections</a:t>
            </a:r>
            <a:r>
              <a:rPr lang="fr-FR" sz="3200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2014-2020 </a:t>
            </a:r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(Finistère)</a:t>
            </a:r>
            <a:endParaRPr lang="fr-F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95536" y="4149080"/>
            <a:ext cx="8732839" cy="14401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6309320"/>
            <a:ext cx="82089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20 patients sans statut sérologique VHC connu en 2020 (2% de la FA)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832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3537" y="116632"/>
            <a:ext cx="7788275" cy="798513"/>
          </a:xfrm>
        </p:spPr>
        <p:txBody>
          <a:bodyPr/>
          <a:lstStyle/>
          <a:p>
            <a:r>
              <a:rPr lang="fr-FR" sz="3200" b="1" dirty="0">
                <a:latin typeface="Calibri" pitchFamily="34" charset="0"/>
                <a:cs typeface="Calibri" pitchFamily="34" charset="0"/>
              </a:rPr>
              <a:t>La </a:t>
            </a:r>
            <a:r>
              <a:rPr lang="fr-FR" sz="3200" b="1" dirty="0" err="1" smtClean="0">
                <a:latin typeface="Calibri" pitchFamily="34" charset="0"/>
                <a:cs typeface="Calibri" pitchFamily="34" charset="0"/>
              </a:rPr>
              <a:t>co-infection</a:t>
            </a: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 VHC </a:t>
            </a:r>
            <a:r>
              <a:rPr lang="fr-FR" sz="3200" b="1" smtClean="0">
                <a:latin typeface="Calibri" pitchFamily="34" charset="0"/>
                <a:cs typeface="Calibri" pitchFamily="34" charset="0"/>
              </a:rPr>
              <a:t>en 2020 </a:t>
            </a: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(Finistère)</a:t>
            </a:r>
            <a:endParaRPr lang="fr-F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59632" y="1141483"/>
            <a:ext cx="73894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Répartition par mode de contamination des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patients </a:t>
            </a:r>
            <a:r>
              <a:rPr lang="fr-FR" sz="1600" b="1" dirty="0" err="1" smtClean="0">
                <a:latin typeface="Calibri" pitchFamily="34" charset="0"/>
                <a:cs typeface="Calibri" pitchFamily="34" charset="0"/>
              </a:rPr>
              <a:t>co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-infectés VIH/VHC (Finistère)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2027" y="5343149"/>
            <a:ext cx="48053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Les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traitements prescrits </a:t>
            </a:r>
            <a:r>
              <a:rPr lang="fr-FR" sz="1600" b="1">
                <a:latin typeface="Calibri" pitchFamily="34" charset="0"/>
                <a:cs typeface="Calibri" pitchFamily="34" charset="0"/>
              </a:rPr>
              <a:t>en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(Finistère) : 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1274" y="6016483"/>
            <a:ext cx="43548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ym typeface="Wingdings" pitchFamily="2" charset="2"/>
              </a:rPr>
              <a:t> </a:t>
            </a:r>
            <a:r>
              <a:rPr lang="fr-FR" b="1" dirty="0">
                <a:sym typeface="Wingdings" pitchFamily="2" charset="2"/>
              </a:rPr>
              <a:t>6</a:t>
            </a:r>
            <a:r>
              <a:rPr lang="fr-FR" b="1" smtClean="0"/>
              <a:t> </a:t>
            </a:r>
            <a:r>
              <a:rPr lang="fr-FR" b="1" dirty="0" smtClean="0"/>
              <a:t>initiations de traitement </a:t>
            </a:r>
            <a:r>
              <a:rPr lang="fr-FR" b="1" smtClean="0"/>
              <a:t>en 2020</a:t>
            </a:r>
            <a:endParaRPr lang="fr-FR" b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72735"/>
            <a:ext cx="7649643" cy="36485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4" y="5709446"/>
            <a:ext cx="2934109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88275" cy="798513"/>
          </a:xfrm>
        </p:spPr>
        <p:txBody>
          <a:bodyPr/>
          <a:lstStyle/>
          <a:p>
            <a:r>
              <a:rPr lang="fr-FR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Co-infection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VHC </a:t>
            </a:r>
            <a:r>
              <a:rPr lang="fr-FR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2020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(Bretagne)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1" y="1700808"/>
            <a:ext cx="829165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53534"/>
            <a:ext cx="7788275" cy="798513"/>
          </a:xfrm>
        </p:spPr>
        <p:txBody>
          <a:bodyPr/>
          <a:lstStyle/>
          <a:p>
            <a:r>
              <a:rPr lang="fr-FR" b="1" smtClean="0"/>
              <a:t>PVVIH et classification IMC (Finistère) </a:t>
            </a:r>
            <a:endParaRPr lang="fr-FR" b="1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14524" t="16571" r="39107" b="55371"/>
          <a:stretch/>
        </p:blipFill>
        <p:spPr bwMode="auto">
          <a:xfrm>
            <a:off x="611560" y="4797152"/>
            <a:ext cx="4038600" cy="1981199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14524" t="44899" r="39107" b="28393"/>
          <a:stretch/>
        </p:blipFill>
        <p:spPr bwMode="auto">
          <a:xfrm>
            <a:off x="4833739" y="4855417"/>
            <a:ext cx="4038600" cy="1885951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886" b="1404"/>
          <a:stretch/>
        </p:blipFill>
        <p:spPr>
          <a:xfrm>
            <a:off x="755576" y="1296063"/>
            <a:ext cx="5112568" cy="32130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84784"/>
            <a:ext cx="1409872" cy="10965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69143" y="3068960"/>
            <a:ext cx="246341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27,9% de patients dont l’information (Poids et/ou Taille) est non renseignée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9666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778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Evolution de la file active (1)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5576" y="1340768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latin typeface="Calibri" pitchFamily="34" charset="0"/>
                <a:cs typeface="Calibri" pitchFamily="34" charset="0"/>
              </a:rPr>
              <a:t>Evolution du nombre de personnes suivies (Finistère, 2011-2020)</a:t>
            </a:r>
            <a:r>
              <a:rPr lang="fr-FR" sz="1000" b="1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27" y="2132856"/>
            <a:ext cx="7344816" cy="42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PVVIH et Co-morbidités</a:t>
            </a: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u="sng" smtClean="0"/>
              <a:t>Données concernant la file active finistèrienne (2020)</a:t>
            </a:r>
          </a:p>
          <a:p>
            <a:endParaRPr lang="fr-FR" sz="2000" smtClean="0"/>
          </a:p>
          <a:p>
            <a:r>
              <a:rPr lang="fr-FR" sz="2000" smtClean="0"/>
              <a:t>4,9% des PVVIH présentent un diabète (type 1 ou 2) – soit 50 patients</a:t>
            </a:r>
          </a:p>
          <a:p>
            <a:endParaRPr lang="fr-FR" sz="2000"/>
          </a:p>
          <a:p>
            <a:r>
              <a:rPr lang="fr-FR" sz="2000" smtClean="0"/>
              <a:t>16,9% des PVVIH présentent un antécédent d’hypertension – soit 172 patients</a:t>
            </a:r>
          </a:p>
          <a:p>
            <a:endParaRPr lang="fr-FR" sz="2000" smtClean="0"/>
          </a:p>
          <a:p>
            <a:r>
              <a:rPr lang="fr-FR" sz="2000" smtClean="0"/>
              <a:t>6,8% des PVVIH présentent ou ont présenté un antécédent d’insuffisance rénale – soit 69 patients</a:t>
            </a:r>
            <a:endParaRPr lang="fr-FR" sz="2000"/>
          </a:p>
          <a:p>
            <a:endParaRPr lang="fr-FR" sz="2000" smtClean="0"/>
          </a:p>
          <a:p>
            <a:r>
              <a:rPr lang="fr-FR" sz="2000" smtClean="0"/>
              <a:t>2,8% des PVVIH ont déjà présenté un infarctus du myocarde – soit 28 patients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474443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863" y="260648"/>
            <a:ext cx="7788275" cy="798513"/>
          </a:xfrm>
        </p:spPr>
        <p:txBody>
          <a:bodyPr/>
          <a:lstStyle/>
          <a:p>
            <a:r>
              <a:rPr lang="fr-FR" b="1" smtClean="0"/>
              <a:t>PVVIH et Cancer (Finistère, 2020)</a:t>
            </a: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/>
              <a:t>14,5% des PVVIH ont déjà présenté un antécédent de cancer – soit 147 patients</a:t>
            </a:r>
          </a:p>
          <a:p>
            <a:endParaRPr lang="fr-FR" sz="2400"/>
          </a:p>
          <a:p>
            <a:r>
              <a:rPr lang="fr-FR" sz="2400" smtClean="0"/>
              <a:t>En 2020 </a:t>
            </a:r>
            <a:endParaRPr lang="fr-FR" sz="2400"/>
          </a:p>
          <a:p>
            <a:endParaRPr lang="fr-FR" sz="2400" smtClean="0"/>
          </a:p>
          <a:p>
            <a:endParaRPr lang="fr-FR" sz="2400"/>
          </a:p>
          <a:p>
            <a:endParaRPr lang="fr-FR" sz="2400" smtClean="0"/>
          </a:p>
          <a:p>
            <a:endParaRPr lang="fr-FR" sz="2400" smtClean="0"/>
          </a:p>
          <a:p>
            <a:endParaRPr lang="fr-FR" sz="2400" smtClean="0"/>
          </a:p>
          <a:p>
            <a:pPr marL="0" indent="0">
              <a:buNone/>
            </a:pPr>
            <a:endParaRPr lang="fr-FR" sz="1200" smtClean="0"/>
          </a:p>
          <a:p>
            <a:r>
              <a:rPr lang="fr-FR" sz="2400"/>
              <a:t>5</a:t>
            </a:r>
            <a:r>
              <a:rPr lang="fr-FR" sz="2400" smtClean="0"/>
              <a:t> patients ont bénéficié de chimiothérapie et 5 patients de Radiothérapie</a:t>
            </a:r>
            <a:endParaRPr lang="fr-FR" sz="24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212976"/>
            <a:ext cx="4344006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42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336" y="404664"/>
            <a:ext cx="7788275" cy="798513"/>
          </a:xfrm>
        </p:spPr>
        <p:txBody>
          <a:bodyPr/>
          <a:lstStyle/>
          <a:p>
            <a:r>
              <a:rPr lang="fr-FR" b="1" smtClean="0"/>
              <a:t>HSH et Syphilis (Finistère, 2020)</a:t>
            </a: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881" y="1700808"/>
            <a:ext cx="7977187" cy="4981575"/>
          </a:xfrm>
        </p:spPr>
        <p:txBody>
          <a:bodyPr/>
          <a:lstStyle/>
          <a:p>
            <a:r>
              <a:rPr lang="fr-FR" sz="2200" smtClean="0"/>
              <a:t>248 patients HSH ont effectué un test syphilis (TPHA et/ou VDRL) en 2020 soit 55,3% des HSH suivis en 2020</a:t>
            </a:r>
          </a:p>
          <a:p>
            <a:endParaRPr lang="fr-FR" sz="2200"/>
          </a:p>
          <a:p>
            <a:r>
              <a:rPr lang="fr-FR" sz="2200" smtClean="0"/>
              <a:t>25 patients ont eu un VDRL positif en 2020 (nouvelles syphilis 2020 ou syphilis 2019 en cours de traitement) soit 10,1% des HSH testés</a:t>
            </a:r>
            <a:endParaRPr lang="fr-FR" sz="2200"/>
          </a:p>
          <a:p>
            <a:pPr lvl="1"/>
            <a:r>
              <a:rPr lang="fr-FR" sz="2200" smtClean="0"/>
              <a:t>8 diagnostic CIM10 en 2019</a:t>
            </a:r>
          </a:p>
          <a:p>
            <a:pPr lvl="1"/>
            <a:r>
              <a:rPr lang="fr-FR" sz="2200" smtClean="0"/>
              <a:t>13 diagnoistics CIM10 en 2019</a:t>
            </a:r>
          </a:p>
          <a:p>
            <a:pPr marL="457200" lvl="1" indent="0">
              <a:buNone/>
            </a:pPr>
            <a:endParaRPr lang="fr-FR" sz="2200"/>
          </a:p>
          <a:p>
            <a:r>
              <a:rPr lang="fr-FR" sz="2200" smtClean="0"/>
              <a:t>144 HSH ont déjà eu un test TPHA+ (marqueur d’une syphilis ancienne ou en cours) soit 33,5% des HSH suivis</a:t>
            </a:r>
            <a:endParaRPr lang="fr-FR" sz="2200"/>
          </a:p>
        </p:txBody>
      </p:sp>
    </p:spTree>
    <p:extLst>
      <p:ext uri="{BB962C8B-B14F-4D97-AF65-F5344CB8AC3E}">
        <p14:creationId xmlns:p14="http://schemas.microsoft.com/office/powerpoint/2010/main" val="646617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nouveaux séropositifs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(1)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7950" y="1399770"/>
            <a:ext cx="39604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Nouvelles découvertes (Bretagne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, 2020)</a:t>
            </a:r>
            <a:endParaRPr lang="fr-FR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5966" y="3559728"/>
            <a:ext cx="35039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Modes de contamination chez les femmes (Bretagne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, 2020)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08239" y="3559728"/>
            <a:ext cx="35039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Modes de contamination chez les hommes (Bretagne</a:t>
            </a:r>
            <a:r>
              <a:rPr lang="fr-FR" sz="1400" b="1" smtClean="0">
                <a:latin typeface="Calibri" pitchFamily="34" charset="0"/>
                <a:cs typeface="Calibri" pitchFamily="34" charset="0"/>
              </a:rPr>
              <a:t>, 2020)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82" y="1732333"/>
            <a:ext cx="4200971" cy="10558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365104"/>
            <a:ext cx="3896240" cy="194421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011" y="4365104"/>
            <a:ext cx="3739088" cy="1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42229" y="1212155"/>
            <a:ext cx="46085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Répartition par tranches d’âge et par sexe (Bretagne</a:t>
            </a:r>
            <a:r>
              <a:rPr lang="fr-FR" sz="1200" b="1" smtClean="0">
                <a:latin typeface="Calibri" pitchFamily="34" charset="0"/>
                <a:cs typeface="Calibri" pitchFamily="34" charset="0"/>
              </a:rPr>
              <a:t>, 2020)</a:t>
            </a:r>
            <a:endParaRPr lang="fr-FR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18500" y="1446321"/>
            <a:ext cx="39255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Répartition par origine géographique (Bretagne</a:t>
            </a:r>
            <a:r>
              <a:rPr lang="fr-FR" sz="1200" b="1" smtClean="0">
                <a:latin typeface="Calibri" pitchFamily="34" charset="0"/>
                <a:cs typeface="Calibri" pitchFamily="34" charset="0"/>
              </a:rPr>
              <a:t>, 2020)</a:t>
            </a:r>
            <a:endParaRPr lang="fr-FR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3933056"/>
            <a:ext cx="460851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alibri" pitchFamily="34" charset="0"/>
                <a:cs typeface="Calibri" pitchFamily="34" charset="0"/>
              </a:rPr>
              <a:t>Répartition par stade de découverte (Bretagne</a:t>
            </a:r>
            <a:r>
              <a:rPr lang="fr-FR" sz="1200" b="1" smtClean="0">
                <a:latin typeface="Calibri" pitchFamily="34" charset="0"/>
                <a:cs typeface="Calibri" pitchFamily="34" charset="0"/>
              </a:rPr>
              <a:t>, 2020)</a:t>
            </a:r>
            <a:endParaRPr lang="fr-FR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755576" y="116632"/>
            <a:ext cx="77882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charset="0"/>
              </a:defRPr>
            </a:lvl9pPr>
          </a:lstStyle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Les nouveaux séropositifs (2)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99065" y="6530846"/>
            <a:ext cx="201622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i="1" dirty="0" smtClean="0"/>
              <a:t>*NR=Non Renseigné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804968"/>
            <a:ext cx="3351395" cy="26225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45" y="4509120"/>
            <a:ext cx="1768005" cy="171749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7" y="1628800"/>
            <a:ext cx="4539930" cy="21283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98" y="4293095"/>
            <a:ext cx="4590620" cy="23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645" y="116632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Les nouveaux séropositifs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(4)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07704" y="1742459"/>
            <a:ext cx="61206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Les caractéristiques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sociodémographiques (Finistère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, 2020)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78" y="2081013"/>
            <a:ext cx="513640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576" y="0"/>
            <a:ext cx="7788275" cy="798513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Les nouveaux séropositifs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(4)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65632"/>
            <a:ext cx="4464496" cy="53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Données à la découverte (2020)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93887"/>
            <a:ext cx="3546797" cy="23826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19" y="1075008"/>
            <a:ext cx="2088232" cy="21863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47" y="3616005"/>
            <a:ext cx="4481534" cy="31093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933056"/>
            <a:ext cx="3260485" cy="24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88275" cy="798513"/>
          </a:xfrm>
        </p:spPr>
        <p:txBody>
          <a:bodyPr/>
          <a:lstStyle/>
          <a:p>
            <a:r>
              <a:rPr lang="fr-FR" sz="2800" smtClean="0">
                <a:solidFill>
                  <a:schemeClr val="tx1"/>
                </a:solidFill>
              </a:rPr>
              <a:t>Données évolutives </a:t>
            </a:r>
            <a:br>
              <a:rPr lang="fr-FR" sz="2800" smtClean="0">
                <a:solidFill>
                  <a:schemeClr val="tx1"/>
                </a:solidFill>
              </a:rPr>
            </a:br>
            <a:r>
              <a:rPr lang="fr-FR" sz="2800" smtClean="0">
                <a:solidFill>
                  <a:schemeClr val="tx1"/>
                </a:solidFill>
              </a:rPr>
              <a:t>des découvertes VIH en Bretagne (2010-2020)</a:t>
            </a:r>
            <a:endParaRPr lang="fr-FR" sz="280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09" y="1700808"/>
            <a:ext cx="7128792" cy="48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6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88275" cy="798513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mortalité </a:t>
            </a:r>
            <a:r>
              <a:rPr lang="fr-FR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 2020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576956"/>
            <a:ext cx="74888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34</a:t>
            </a:r>
            <a:r>
              <a:rPr lang="fr-FR" b="1" smtClean="0">
                <a:latin typeface="Calibri" pitchFamily="34" charset="0"/>
                <a:cs typeface="Calibri" pitchFamily="34" charset="0"/>
              </a:rPr>
              <a:t> patients décédés en 2020 en Bretagne</a:t>
            </a:r>
            <a:endParaRPr lang="fr-FR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96" y="2060848"/>
            <a:ext cx="8302098" cy="28803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8854" y="5949280"/>
            <a:ext cx="82083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Cause Indéterminée chez 8 patients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Motif de Décès non disponible pour 6 patients (parmi les causes identifiées)</a:t>
            </a:r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25596" y="5073828"/>
            <a:ext cx="81228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Parmi les patients vus en 2020 (FA) : 26 patients décédés en Bretagne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Dont 9 patients dans le Finistère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207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 txBox="1">
            <a:spLocks noGrp="1"/>
          </p:cNvSpPr>
          <p:nvPr>
            <p:ph type="title"/>
          </p:nvPr>
        </p:nvSpPr>
        <p:spPr>
          <a:xfrm>
            <a:off x="683568" y="133793"/>
            <a:ext cx="778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Evolution de la file </a:t>
            </a:r>
            <a:r>
              <a:rPr lang="fr-FR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ctive (2)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108398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Tableau - Etat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des patients pris en charge N-1 et non venus à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N (Bretagne)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2759" y="4449644"/>
            <a:ext cx="461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Tableau - Etat </a:t>
            </a:r>
            <a:r>
              <a:rPr lang="fr-FR" sz="1600" b="1" dirty="0">
                <a:latin typeface="Calibri" pitchFamily="34" charset="0"/>
                <a:cs typeface="Calibri" pitchFamily="34" charset="0"/>
              </a:rPr>
              <a:t>des patients pris en charge N-1 et non venus à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N (Finistère)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lèche vers le bas 5"/>
          <p:cNvSpPr/>
          <p:nvPr/>
        </p:nvSpPr>
        <p:spPr bwMode="auto">
          <a:xfrm>
            <a:off x="3707904" y="3390619"/>
            <a:ext cx="1080120" cy="10801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464" y="1658776"/>
            <a:ext cx="3264667" cy="16882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464" y="4816028"/>
            <a:ext cx="3349787" cy="17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10207"/>
            <a:ext cx="7788275" cy="798513"/>
          </a:xfrm>
        </p:spPr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Activité des services (2020)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21618" y="5301208"/>
            <a:ext cx="656402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Bretagne</a:t>
            </a:r>
          </a:p>
          <a:p>
            <a:pPr algn="ctr"/>
            <a:r>
              <a:rPr lang="fr-FR" dirty="0" smtClean="0"/>
              <a:t>En </a:t>
            </a:r>
            <a:r>
              <a:rPr lang="fr-FR" smtClean="0"/>
              <a:t>moyenne 2,6 </a:t>
            </a:r>
            <a:r>
              <a:rPr lang="fr-FR" dirty="0" smtClean="0"/>
              <a:t>recours par an et par patient</a:t>
            </a:r>
            <a:endParaRPr lang="is-IS" dirty="0" smtClean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8237215" cy="2808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0" y="4149080"/>
            <a:ext cx="5077534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88275" cy="798513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Données PrEP (Finistère)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6991"/>
            <a:ext cx="4540253" cy="32339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57" y="4423962"/>
            <a:ext cx="3816424" cy="2318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537321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*Début de l'activité PREP le 04/01/2016 (RTU) puis </a:t>
            </a:r>
            <a:r>
              <a:rPr lang="fr-FR" smtClean="0">
                <a:solidFill>
                  <a:srgbClr val="000000"/>
                </a:solidFill>
                <a:latin typeface="Calibri" panose="020F0502020204030204" pitchFamily="34" charset="0"/>
              </a:rPr>
              <a:t>AMM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depuis le 01/03/2017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9761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Données PrEP (Finistère)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3827490" cy="26642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77072"/>
            <a:ext cx="3672408" cy="26741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204864"/>
            <a:ext cx="3888432" cy="29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725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09" y="151676"/>
            <a:ext cx="7788275" cy="798513"/>
          </a:xfrm>
        </p:spPr>
        <p:txBody>
          <a:bodyPr/>
          <a:lstStyle/>
          <a:p>
            <a:r>
              <a:rPr lang="fr-FR" smtClean="0"/>
              <a:t>CQ Cohorte DAT’AIDS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4" y="3509855"/>
            <a:ext cx="3397085" cy="32167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761879"/>
            <a:ext cx="3257477" cy="2712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3" y="1075860"/>
            <a:ext cx="83700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smtClean="0"/>
              <a:t>Cohorte regroupant 33 </a:t>
            </a:r>
            <a:r>
              <a:rPr lang="fr-FR" sz="1600"/>
              <a:t>services </a:t>
            </a:r>
            <a:r>
              <a:rPr lang="fr-FR" sz="1600" smtClean="0"/>
              <a:t>qui fournissent </a:t>
            </a:r>
            <a:r>
              <a:rPr lang="fr-FR" sz="1600"/>
              <a:t>leur données Nadis, anonymisées, </a:t>
            </a:r>
            <a:r>
              <a:rPr lang="fr-FR" sz="1600" smtClean="0"/>
              <a:t>et comptant </a:t>
            </a:r>
            <a:r>
              <a:rPr lang="fr-FR" sz="1600"/>
              <a:t>environ 80 000 patients VIH et 110 000 patients ayant un profil </a:t>
            </a:r>
            <a:r>
              <a:rPr lang="fr-FR" sz="1600" smtClean="0"/>
              <a:t>AES/Santé </a:t>
            </a:r>
            <a:r>
              <a:rPr lang="fr-FR" sz="1600"/>
              <a:t>Sexuelle. </a:t>
            </a:r>
            <a:endParaRPr lang="fr-FR" sz="1600" smtClean="0"/>
          </a:p>
          <a:p>
            <a:endParaRPr lang="fr-FR" sz="1600"/>
          </a:p>
          <a:p>
            <a:r>
              <a:rPr lang="fr-FR" sz="1600" smtClean="0"/>
              <a:t>2 </a:t>
            </a:r>
            <a:r>
              <a:rPr lang="fr-FR" sz="1600"/>
              <a:t>services du COREVIH ont intégré la cohorte Dat’Aids et son conseil scientifique : Rennes et Quimper. </a:t>
            </a:r>
            <a:r>
              <a:rPr lang="fr-FR" sz="1600" smtClean="0"/>
              <a:t>Brest Maladies Infectieuses (en cours d’intégration)</a:t>
            </a:r>
          </a:p>
          <a:p>
            <a:endParaRPr lang="fr-FR" sz="1600"/>
          </a:p>
          <a:p>
            <a:r>
              <a:rPr lang="fr-FR" sz="1600" smtClean="0"/>
              <a:t>Finalités scientifiques (communications congrès et publications dans revues scientifiques)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1640011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284984"/>
            <a:ext cx="7788275" cy="798513"/>
          </a:xfrm>
        </p:spPr>
        <p:txBody>
          <a:bodyPr/>
          <a:lstStyle/>
          <a:p>
            <a:r>
              <a:rPr lang="fr-FR" smtClean="0"/>
              <a:t>Merci de votre attention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40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Age de la file active (1)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27784" y="5517231"/>
            <a:ext cx="331236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u="sng" dirty="0" smtClean="0"/>
              <a:t>Médiane </a:t>
            </a:r>
            <a:r>
              <a:rPr lang="fr-FR" smtClean="0"/>
              <a:t>: 53 </a:t>
            </a:r>
            <a:r>
              <a:rPr lang="fr-FR" dirty="0" smtClean="0"/>
              <a:t>ans</a:t>
            </a:r>
          </a:p>
          <a:p>
            <a:r>
              <a:rPr lang="fr-FR" u="sng" dirty="0" smtClean="0"/>
              <a:t>Moyenne </a:t>
            </a:r>
            <a:r>
              <a:rPr lang="fr-FR" smtClean="0"/>
              <a:t>: 51,8 </a:t>
            </a:r>
            <a:r>
              <a:rPr lang="fr-FR" dirty="0" smtClean="0"/>
              <a:t>ans</a:t>
            </a:r>
          </a:p>
          <a:p>
            <a:r>
              <a:rPr lang="fr-FR" u="sng" dirty="0" smtClean="0"/>
              <a:t>Age Min. </a:t>
            </a:r>
            <a:r>
              <a:rPr lang="fr-FR" smtClean="0"/>
              <a:t>: 16 </a:t>
            </a:r>
            <a:r>
              <a:rPr lang="fr-FR" dirty="0" smtClean="0"/>
              <a:t>ans</a:t>
            </a:r>
          </a:p>
          <a:p>
            <a:r>
              <a:rPr lang="fr-FR" u="sng" dirty="0" smtClean="0"/>
              <a:t>Age Max. </a:t>
            </a:r>
            <a:r>
              <a:rPr lang="fr-FR" smtClean="0"/>
              <a:t>: 90 </a:t>
            </a:r>
            <a:r>
              <a:rPr lang="fr-FR" dirty="0" smtClean="0"/>
              <a:t>ans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2638" y="1398835"/>
            <a:ext cx="7200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Pyramide des âges des patients suivis (Finistère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- 2020)</a:t>
            </a:r>
            <a:endParaRPr lang="fr-FR" sz="16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752602"/>
            <a:ext cx="8307607" cy="34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88275" cy="798513"/>
          </a:xfrm>
        </p:spPr>
        <p:txBody>
          <a:bodyPr/>
          <a:lstStyle/>
          <a:p>
            <a:r>
              <a:rPr lang="fr-FR" b="1" dirty="0" smtClean="0">
                <a:latin typeface="Calibri" pitchFamily="34" charset="0"/>
                <a:cs typeface="Calibri" pitchFamily="34" charset="0"/>
              </a:rPr>
              <a:t>Age de la file active (2)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16571" y="1121512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Répartition des patients âgés de plus de 50 ans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en 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(Finistère)</a:t>
            </a:r>
            <a:endParaRPr lang="fr-F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7603" y="6381328"/>
            <a:ext cx="6696744" cy="369332"/>
          </a:xfrm>
          <a:prstGeom prst="rect">
            <a:avLst/>
          </a:prstGeom>
          <a:solidFill>
            <a:srgbClr val="F2B09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En 2020, Plus de 61%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des patients ont 50 ans et + dans le Finistère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086763" cy="45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Origine des patients suivis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9073" y="6066586"/>
            <a:ext cx="6192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Données non renseignées (Finistère)  </a:t>
            </a:r>
            <a:r>
              <a:rPr lang="fr-FR" smtClean="0"/>
              <a:t>: 7 </a:t>
            </a:r>
            <a:r>
              <a:rPr lang="fr-FR" dirty="0" smtClean="0"/>
              <a:t>patients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16832"/>
            <a:ext cx="8368108" cy="35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3886" y="116632"/>
            <a:ext cx="7788275" cy="798513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cs typeface="Calibri" pitchFamily="34" charset="0"/>
              </a:rPr>
              <a:t>Ancienneté du </a:t>
            </a:r>
            <a:r>
              <a:rPr lang="fr-FR" b="1" dirty="0" smtClean="0">
                <a:latin typeface="Calibri" pitchFamily="34" charset="0"/>
                <a:cs typeface="Calibri" pitchFamily="34" charset="0"/>
              </a:rPr>
              <a:t>diagnostic et stade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3073" y="1283117"/>
            <a:ext cx="66967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itchFamily="34" charset="0"/>
                <a:cs typeface="Calibri" pitchFamily="34" charset="0"/>
              </a:rPr>
              <a:t>Ancienneté du suivi de la maladie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VIH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en 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(Finistère)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49830" y="3936809"/>
            <a:ext cx="26192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Répartition par stade de la maladie </a:t>
            </a:r>
            <a:r>
              <a:rPr lang="fr-FR" sz="1600" b="1" smtClean="0">
                <a:latin typeface="Calibri" pitchFamily="34" charset="0"/>
                <a:cs typeface="Calibri" pitchFamily="34" charset="0"/>
              </a:rPr>
              <a:t>en 2020 </a:t>
            </a:r>
            <a:r>
              <a:rPr lang="fr-FR" sz="1600" b="1" dirty="0" smtClean="0">
                <a:latin typeface="Calibri" pitchFamily="34" charset="0"/>
                <a:cs typeface="Calibri" pitchFamily="34" charset="0"/>
              </a:rPr>
              <a:t>(Finistère)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12716" r="10992" b="697"/>
          <a:stretch/>
        </p:blipFill>
        <p:spPr>
          <a:xfrm>
            <a:off x="467544" y="2132856"/>
            <a:ext cx="4737482" cy="41764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32040" y="1810519"/>
            <a:ext cx="3096344" cy="923330"/>
          </a:xfrm>
          <a:prstGeom prst="rect">
            <a:avLst/>
          </a:prstGeom>
          <a:solidFill>
            <a:srgbClr val="F2B09C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Durée Maximum </a:t>
            </a:r>
            <a:r>
              <a:rPr lang="fr-FR" smtClean="0"/>
              <a:t>: 37 </a:t>
            </a:r>
            <a:r>
              <a:rPr lang="fr-FR" dirty="0" smtClean="0"/>
              <a:t>ans</a:t>
            </a:r>
          </a:p>
          <a:p>
            <a:r>
              <a:rPr lang="fr-FR" dirty="0" smtClean="0"/>
              <a:t>Durée Médiane </a:t>
            </a:r>
            <a:r>
              <a:rPr lang="fr-FR" smtClean="0"/>
              <a:t>: 18 </a:t>
            </a:r>
            <a:r>
              <a:rPr lang="fr-FR" dirty="0" smtClean="0"/>
              <a:t>ans</a:t>
            </a:r>
          </a:p>
          <a:p>
            <a:r>
              <a:rPr lang="fr-FR" dirty="0" smtClean="0"/>
              <a:t>Durée Moyenne </a:t>
            </a:r>
            <a:r>
              <a:rPr lang="fr-FR" smtClean="0"/>
              <a:t>: 18,1 </a:t>
            </a:r>
            <a:r>
              <a:rPr lang="fr-FR" dirty="0" smtClean="0"/>
              <a:t>ans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371" y="4427184"/>
            <a:ext cx="3766144" cy="19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ndage auprès des usagers du parcours de prise">
  <a:themeElements>
    <a:clrScheme name="Sondage auprès des usagers du parcours de pri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ndage auprès des usagers du parcours de prise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Sondage auprès des usagers du parcours de pri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onnées d'activit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ET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onnées médico-soci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uivi en milieu carcé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RC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Recherche Clin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ndage auprès des usagers du parcours de prise">
  <a:themeElements>
    <a:clrScheme name="1_Sondage auprès des usagers du parcours de pri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ondage auprès des usagers du parcours de prise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ondage auprès des usagers du parcours de pri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s traitements antirétrovir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ouveaux patients séropositif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cré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uivi des enfants séropositif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DONNEES MEDICO-EPIDEMIOLOGIQUES 2013 internet</Template>
  <TotalTime>8635</TotalTime>
  <Words>2078</Words>
  <Application>Microsoft Office PowerPoint</Application>
  <PresentationFormat>Affichage à l'écran (4:3)</PresentationFormat>
  <Paragraphs>276</Paragraphs>
  <Slides>54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16</vt:i4>
      </vt:variant>
      <vt:variant>
        <vt:lpstr>Titres des diapositives</vt:lpstr>
      </vt:variant>
      <vt:variant>
        <vt:i4>54</vt:i4>
      </vt:variant>
    </vt:vector>
  </HeadingPairs>
  <TitlesOfParts>
    <vt:vector size="75" baseType="lpstr">
      <vt:lpstr>ＭＳ Ｐゴシック</vt:lpstr>
      <vt:lpstr>Arial</vt:lpstr>
      <vt:lpstr>Calibri</vt:lpstr>
      <vt:lpstr>Futura</vt:lpstr>
      <vt:lpstr>Wingdings</vt:lpstr>
      <vt:lpstr>Sondage auprès des usagers du parcours de prise</vt:lpstr>
      <vt:lpstr>1_Conception personnalisée</vt:lpstr>
      <vt:lpstr>Conception personnalisée</vt:lpstr>
      <vt:lpstr>1_Sondage auprès des usagers du parcours de prise</vt:lpstr>
      <vt:lpstr>Les traitements antirétroviraux</vt:lpstr>
      <vt:lpstr>Nouveaux patients séropositifs</vt:lpstr>
      <vt:lpstr>Procréation</vt:lpstr>
      <vt:lpstr>Suivi des enfants séropositifs</vt:lpstr>
      <vt:lpstr>2_Conception personnalisée</vt:lpstr>
      <vt:lpstr>Données d'activité</vt:lpstr>
      <vt:lpstr>ETP</vt:lpstr>
      <vt:lpstr>AEV</vt:lpstr>
      <vt:lpstr>Données médico-sociales</vt:lpstr>
      <vt:lpstr>Suivi en milieu carcéral</vt:lpstr>
      <vt:lpstr>RCP</vt:lpstr>
      <vt:lpstr>Recherche Clinique</vt:lpstr>
      <vt:lpstr>Présentation PowerPoint</vt:lpstr>
      <vt:lpstr>File active du COREVIH (1)</vt:lpstr>
      <vt:lpstr>File active du COREVIH (2)</vt:lpstr>
      <vt:lpstr>Evolution de la file active (1)</vt:lpstr>
      <vt:lpstr>Evolution de la file active (2)</vt:lpstr>
      <vt:lpstr>Age de la file active (1)</vt:lpstr>
      <vt:lpstr>Age de la file active (2)</vt:lpstr>
      <vt:lpstr>Origine des patients suivis</vt:lpstr>
      <vt:lpstr>Ancienneté du diagnostic et stade</vt:lpstr>
      <vt:lpstr>Modes de contamination</vt:lpstr>
      <vt:lpstr>Habitudes de vie : Tabac</vt:lpstr>
      <vt:lpstr>Habitudes de vie : Alcool</vt:lpstr>
      <vt:lpstr>Les infections opportunistes</vt:lpstr>
      <vt:lpstr>Evolution Viro-clinique (1)</vt:lpstr>
      <vt:lpstr>Evolution Viro-clinique (2)</vt:lpstr>
      <vt:lpstr>Les traitements ARV (1)</vt:lpstr>
      <vt:lpstr>Les traitements ARV (2)</vt:lpstr>
      <vt:lpstr>Focus sur les mono et bithérapies</vt:lpstr>
      <vt:lpstr>Cascade des soins partielle</vt:lpstr>
      <vt:lpstr>Les associations de traitements (1)</vt:lpstr>
      <vt:lpstr>Les associations de traitements (2)</vt:lpstr>
      <vt:lpstr>Les associations de traitements (3)</vt:lpstr>
      <vt:lpstr>Les associations de traitements (4)</vt:lpstr>
      <vt:lpstr>Les associations de traitements (5)</vt:lpstr>
      <vt:lpstr>Les associations de traitements (6)</vt:lpstr>
      <vt:lpstr>Les associations de traitements (7)</vt:lpstr>
      <vt:lpstr>Les associations de traitements (8)</vt:lpstr>
      <vt:lpstr>Les monocomprimés Comparaison Finistère/Bretagne</vt:lpstr>
      <vt:lpstr>Les monocomprimés (suite) Comparaison Finistère/Bretagne (2020)</vt:lpstr>
      <vt:lpstr>Initiations de traitement</vt:lpstr>
      <vt:lpstr>Efficacité des traitements  Patients traités depuis plus de 6 mois</vt:lpstr>
      <vt:lpstr>Vaccination VHB</vt:lpstr>
      <vt:lpstr>Vaccination VHA</vt:lpstr>
      <vt:lpstr>Vaccination contre le Pneumoccoque</vt:lpstr>
      <vt:lpstr>Les co-infections en 2020 (Finistère)</vt:lpstr>
      <vt:lpstr>Evolution co-infections 2014-2020 (Finistère)</vt:lpstr>
      <vt:lpstr>La co-infection VHC en 2020 (Finistère)</vt:lpstr>
      <vt:lpstr>Co-infection VHC en 2020 (Bretagne)</vt:lpstr>
      <vt:lpstr>PVVIH et classification IMC (Finistère) </vt:lpstr>
      <vt:lpstr>PVVIH et Co-morbidités</vt:lpstr>
      <vt:lpstr>PVVIH et Cancer (Finistère, 2020)</vt:lpstr>
      <vt:lpstr>HSH et Syphilis (Finistère, 2020)</vt:lpstr>
      <vt:lpstr>Les nouveaux séropositifs (1)</vt:lpstr>
      <vt:lpstr>Présentation PowerPoint</vt:lpstr>
      <vt:lpstr>Les nouveaux séropositifs (4)</vt:lpstr>
      <vt:lpstr>Les nouveaux séropositifs (4)</vt:lpstr>
      <vt:lpstr>Données à la découverte (2020)</vt:lpstr>
      <vt:lpstr>Données évolutives  des découvertes VIH en Bretagne (2010-2020)</vt:lpstr>
      <vt:lpstr>La mortalité en 2020</vt:lpstr>
      <vt:lpstr>Activité des services (2020)</vt:lpstr>
      <vt:lpstr>Données PrEP (Finistère)</vt:lpstr>
      <vt:lpstr>Données PrEP (Finistère)</vt:lpstr>
      <vt:lpstr>CQ Cohorte DAT’AIDS</vt:lpstr>
      <vt:lpstr>Merci de votre attention</vt:lpstr>
    </vt:vector>
  </TitlesOfParts>
  <Company>CHIC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chic</dc:creator>
  <cp:lastModifiedBy>LE BOT Myriam</cp:lastModifiedBy>
  <cp:revision>420</cp:revision>
  <cp:lastPrinted>2021-06-08T17:18:14Z</cp:lastPrinted>
  <dcterms:created xsi:type="dcterms:W3CDTF">2016-07-08T09:08:09Z</dcterms:created>
  <dcterms:modified xsi:type="dcterms:W3CDTF">2021-09-06T13:55:31Z</dcterms:modified>
</cp:coreProperties>
</file>